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71"/>
  </p:notesMasterIdLst>
  <p:handoutMasterIdLst>
    <p:handoutMasterId r:id="rId72"/>
  </p:handoutMasterIdLst>
  <p:sldIdLst>
    <p:sldId id="256" r:id="rId5"/>
    <p:sldId id="428" r:id="rId6"/>
    <p:sldId id="1910" r:id="rId7"/>
    <p:sldId id="1918" r:id="rId8"/>
    <p:sldId id="1916" r:id="rId9"/>
    <p:sldId id="1113" r:id="rId10"/>
    <p:sldId id="944" r:id="rId11"/>
    <p:sldId id="1868" r:id="rId12"/>
    <p:sldId id="1869" r:id="rId13"/>
    <p:sldId id="1729" r:id="rId14"/>
    <p:sldId id="1914" r:id="rId15"/>
    <p:sldId id="1730" r:id="rId16"/>
    <p:sldId id="1732" r:id="rId17"/>
    <p:sldId id="1734" r:id="rId18"/>
    <p:sldId id="1735" r:id="rId19"/>
    <p:sldId id="1761" r:id="rId20"/>
    <p:sldId id="1733" r:id="rId21"/>
    <p:sldId id="1911" r:id="rId22"/>
    <p:sldId id="1866" r:id="rId23"/>
    <p:sldId id="1867" r:id="rId24"/>
    <p:sldId id="1878" r:id="rId25"/>
    <p:sldId id="1920" r:id="rId26"/>
    <p:sldId id="1921" r:id="rId27"/>
    <p:sldId id="1898" r:id="rId28"/>
    <p:sldId id="1922" r:id="rId29"/>
    <p:sldId id="1899" r:id="rId30"/>
    <p:sldId id="1900" r:id="rId31"/>
    <p:sldId id="1874" r:id="rId32"/>
    <p:sldId id="1923" r:id="rId33"/>
    <p:sldId id="1912" r:id="rId34"/>
    <p:sldId id="1896" r:id="rId35"/>
    <p:sldId id="1745" r:id="rId36"/>
    <p:sldId id="1755" r:id="rId37"/>
    <p:sldId id="1756" r:id="rId38"/>
    <p:sldId id="1753" r:id="rId39"/>
    <p:sldId id="1765" r:id="rId40"/>
    <p:sldId id="1907" r:id="rId41"/>
    <p:sldId id="1757" r:id="rId42"/>
    <p:sldId id="1758" r:id="rId43"/>
    <p:sldId id="1915" r:id="rId44"/>
    <p:sldId id="1881" r:id="rId45"/>
    <p:sldId id="269" r:id="rId46"/>
    <p:sldId id="1880" r:id="rId47"/>
    <p:sldId id="1884" r:id="rId48"/>
    <p:sldId id="1879" r:id="rId49"/>
    <p:sldId id="1901" r:id="rId50"/>
    <p:sldId id="1902" r:id="rId51"/>
    <p:sldId id="1864" r:id="rId52"/>
    <p:sldId id="1762" r:id="rId53"/>
    <p:sldId id="1766" r:id="rId54"/>
    <p:sldId id="1744" r:id="rId55"/>
    <p:sldId id="1885" r:id="rId56"/>
    <p:sldId id="1904" r:id="rId57"/>
    <p:sldId id="1886" r:id="rId58"/>
    <p:sldId id="1903" r:id="rId59"/>
    <p:sldId id="1913" r:id="rId60"/>
    <p:sldId id="1731" r:id="rId61"/>
    <p:sldId id="1919" r:id="rId62"/>
    <p:sldId id="1924" r:id="rId63"/>
    <p:sldId id="1925" r:id="rId64"/>
    <p:sldId id="1888" r:id="rId65"/>
    <p:sldId id="983" r:id="rId66"/>
    <p:sldId id="1926" r:id="rId67"/>
    <p:sldId id="259" r:id="rId68"/>
    <p:sldId id="1889" r:id="rId69"/>
    <p:sldId id="1892" r:id="rId70"/>
  </p:sldIdLst>
  <p:sldSz cx="9144000" cy="6858000" type="screen4x3"/>
  <p:notesSz cx="9942513" cy="6761163"/>
  <p:custDataLst>
    <p:tags r:id="rId73"/>
  </p:custDataLst>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p15:guide id="1" orient="horz" pos="2167" userDrawn="1">
          <p15:clr>
            <a:srgbClr val="A4A3A4"/>
          </p15:clr>
        </p15:guide>
        <p15:guide id="2" pos="288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7860757968" initials="8"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DBB"/>
    <a:srgbClr val="0084A4"/>
    <a:srgbClr val="348ECA"/>
    <a:srgbClr val="0070C0"/>
    <a:srgbClr val="8FC3F0"/>
    <a:srgbClr val="FFFFFF"/>
    <a:srgbClr val="2D8ED0"/>
    <a:srgbClr val="3995E4"/>
    <a:srgbClr val="9EB525"/>
    <a:srgbClr val="52A6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91" autoAdjust="0"/>
    <p:restoredTop sz="86640" autoAdjust="0"/>
  </p:normalViewPr>
  <p:slideViewPr>
    <p:cSldViewPr showGuides="1">
      <p:cViewPr varScale="1">
        <p:scale>
          <a:sx n="70" d="100"/>
          <a:sy n="70" d="100"/>
        </p:scale>
        <p:origin x="232" y="68"/>
      </p:cViewPr>
      <p:guideLst>
        <p:guide orient="horz" pos="2167"/>
        <p:guide pos="2884"/>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75" cy="33813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5632450" y="0"/>
            <a:ext cx="4308475" cy="33813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6421438"/>
            <a:ext cx="4308475" cy="33813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5632450" y="6421438"/>
            <a:ext cx="4308475" cy="338138"/>
          </a:xfrm>
          <a:prstGeom prst="rect">
            <a:avLst/>
          </a:prstGeom>
        </p:spPr>
        <p:txBody>
          <a:bodyPr vert="horz" wrap="square" lIns="91440" tIns="45720" rIns="91440" bIns="45720" numCol="1" anchor="b" anchorCtr="0" compatLnSpc="1"/>
          <a:lstStyle/>
          <a:p>
            <a:pPr lvl="0" algn="r" eaLnBrk="1" hangingPunct="1">
              <a:buChar char="•"/>
            </a:pPr>
            <a:fld id="{9A0DB2DC-4C9A-4742-B13C-FB6460FD3503}" type="slidenum">
              <a:rPr lang="zh-CN" altLang="en-US" sz="1200" dirty="0"/>
              <a:t>‹#›</a:t>
            </a:fld>
            <a:endParaRPr lang="zh-CN" altLang="en-US" sz="1200"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75" cy="33813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5632450" y="0"/>
            <a:ext cx="4308475" cy="33813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279775" y="506413"/>
            <a:ext cx="3382963" cy="2536825"/>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993775" y="3211513"/>
            <a:ext cx="7954963" cy="3043238"/>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6421438"/>
            <a:ext cx="4308475" cy="33813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5632450" y="6421438"/>
            <a:ext cx="4308475" cy="338138"/>
          </a:xfrm>
          <a:prstGeom prst="rect">
            <a:avLst/>
          </a:prstGeom>
        </p:spPr>
        <p:txBody>
          <a:bodyPr vert="horz" wrap="square" lIns="91440" tIns="45720" rIns="91440" bIns="45720" numCol="1" anchor="b" anchorCtr="0" compatLnSpc="1"/>
          <a:lstStyle/>
          <a:p>
            <a:pPr lvl="0" algn="r" eaLnBrk="1" hangingPunct="1">
              <a:buChar char="•"/>
            </a:pP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a:t>
            </a:r>
            <a:r>
              <a:rPr lang="en-US" altLang="zh-CN" dirty="0"/>
              <a:t>a</a:t>
            </a:r>
            <a:r>
              <a:rPr lang="zh-CN" altLang="en-US" dirty="0"/>
              <a:t>、</a:t>
            </a:r>
            <a:r>
              <a:rPr lang="en-US" altLang="zh-CN" dirty="0"/>
              <a:t>b</a:t>
            </a:r>
            <a:r>
              <a:rPr lang="zh-CN" altLang="en-US" dirty="0"/>
              <a:t>、</a:t>
            </a:r>
            <a:r>
              <a:rPr lang="en-US" altLang="zh-CN" dirty="0"/>
              <a:t>c</a:t>
            </a:r>
            <a:r>
              <a:rPr lang="zh-CN" altLang="en-US" dirty="0"/>
              <a:t>到宿点需要两个时间单元。</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网络编码多播比路由传输方式所用的链路多</a:t>
            </a:r>
            <a:r>
              <a:rPr lang="en-US" altLang="zh-CN" dirty="0"/>
              <a:t>4</a:t>
            </a:r>
            <a:r>
              <a:rPr lang="zh-CN" altLang="en-US" dirty="0"/>
              <a:t>条，利用了更广泛的通信链路，均衡了网络负载，有助于解决网络拥塞的问题。</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uFillTx/>
                <a:latin typeface="Times New Roman" panose="02020603050405020304" pitchFamily="18" charset="0"/>
                <a:ea typeface="黑体" panose="02010609060101010101" pitchFamily="49" charset="-122"/>
                <a:sym typeface="+mn-ea"/>
              </a:rPr>
              <a:t>然而对于路由传输方式，则不能满足这个条件。</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dirty="0">
                <a:latin typeface="Times New Roman" panose="02020603050405020304" pitchFamily="18" charset="0"/>
                <a:ea typeface="黑体" panose="02010609060101010101" pitchFamily="49" charset="-122"/>
                <a:sym typeface="+mn-ea"/>
              </a:rPr>
              <a:t>3. </a:t>
            </a:r>
            <a:r>
              <a:rPr lang="zh-CN" altLang="en-US" sz="1200" dirty="0">
                <a:latin typeface="Times New Roman" panose="02020603050405020304" pitchFamily="18" charset="0"/>
                <a:ea typeface="黑体" panose="02010609060101010101" pitchFamily="49" charset="-122"/>
                <a:sym typeface="+mn-ea"/>
              </a:rPr>
              <a:t>由于信宿节点必须等待收到足够的编码信息</a:t>
            </a:r>
            <a:r>
              <a:rPr lang="en-US" altLang="zh-CN" sz="1200" dirty="0">
                <a:latin typeface="Times New Roman" panose="02020603050405020304" pitchFamily="18" charset="0"/>
                <a:ea typeface="黑体" panose="02010609060101010101" pitchFamily="49" charset="-122"/>
                <a:sym typeface="+mn-ea"/>
              </a:rPr>
              <a:t>,</a:t>
            </a:r>
            <a:r>
              <a:rPr lang="zh-CN" altLang="en-US" sz="1200" dirty="0">
                <a:latin typeface="Times New Roman" panose="02020603050405020304" pitchFamily="18" charset="0"/>
                <a:ea typeface="黑体" panose="02010609060101010101" pitchFamily="49" charset="-122"/>
                <a:sym typeface="+mn-ea"/>
              </a:rPr>
              <a:t>才能开始译码，在网络编码的应用中还存在同步问题。</a:t>
            </a: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4. </a:t>
            </a:r>
            <a:r>
              <a:rPr lang="zh-CN" altLang="en-US" sz="1200" dirty="0">
                <a:latin typeface="Times New Roman" panose="02020603050405020304" pitchFamily="18" charset="0"/>
                <a:ea typeface="黑体" panose="02010609060101010101" pitchFamily="49" charset="-122"/>
              </a:rPr>
              <a:t>网络编码自身的线性组合特性使得外部攻击更容易奏效</a:t>
            </a:r>
            <a:r>
              <a:rPr lang="en-US" altLang="zh-CN" sz="1200" dirty="0">
                <a:latin typeface="Times New Roman" panose="02020603050405020304" pitchFamily="18" charset="0"/>
                <a:ea typeface="黑体" panose="02010609060101010101" pitchFamily="49" charset="-122"/>
              </a:rPr>
              <a:t>,</a:t>
            </a:r>
            <a:r>
              <a:rPr lang="zh-CN" altLang="en-US" sz="1200" dirty="0">
                <a:latin typeface="Times New Roman" panose="02020603050405020304" pitchFamily="18" charset="0"/>
                <a:ea typeface="黑体" panose="02010609060101010101" pitchFamily="49" charset="-122"/>
              </a:rPr>
              <a:t>攻击者可以通过对网络注入少量错误数据包就可以使整个网络传输陷入瘫痪</a:t>
            </a:r>
            <a:r>
              <a:rPr lang="en-US" altLang="zh-CN" sz="1200" dirty="0">
                <a:latin typeface="Times New Roman" panose="02020603050405020304" pitchFamily="18" charset="0"/>
                <a:ea typeface="黑体" panose="02010609060101010101" pitchFamily="49" charset="-122"/>
              </a:rPr>
              <a:t>,</a:t>
            </a:r>
            <a:r>
              <a:rPr lang="zh-CN" altLang="en-US" sz="1200" dirty="0">
                <a:latin typeface="Times New Roman" panose="02020603050405020304" pitchFamily="18" charset="0"/>
                <a:ea typeface="黑体" panose="02010609060101010101" pitchFamily="49" charset="-122"/>
              </a:rPr>
              <a:t>接收端无法解码得到正确的数据</a:t>
            </a:r>
            <a:r>
              <a:rPr lang="en-US" altLang="zh-CN" sz="1200" dirty="0">
                <a:latin typeface="Times New Roman" panose="02020603050405020304" pitchFamily="18" charset="0"/>
                <a:ea typeface="黑体" panose="02010609060101010101" pitchFamily="49" charset="-122"/>
              </a:rPr>
              <a:t>,</a:t>
            </a:r>
            <a:r>
              <a:rPr lang="zh-CN" altLang="en-US" sz="1200" dirty="0">
                <a:latin typeface="Times New Roman" panose="02020603050405020304" pitchFamily="18" charset="0"/>
                <a:ea typeface="黑体" panose="02010609060101010101" pitchFamily="49" charset="-122"/>
              </a:rPr>
              <a:t>而且会把更多错误数据向更下游的结点传输。</a:t>
            </a:r>
            <a:endParaRPr lang="en-US" altLang="zh-CN" sz="1200" dirty="0">
              <a:latin typeface="Times New Roman" panose="02020603050405020304" pitchFamily="18" charset="0"/>
              <a:ea typeface="黑体" panose="02010609060101010101" pitchFamily="49" charset="-122"/>
            </a:endParaRPr>
          </a:p>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如何计算该图在单位时间内实现最大传输？</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算法举例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算法举例</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看源点或宿点总共出</a:t>
            </a:r>
            <a:r>
              <a:rPr lang="en-US" altLang="zh-CN" dirty="0"/>
              <a:t>/</a:t>
            </a:r>
            <a:r>
              <a:rPr lang="zh-CN" altLang="en-US" dirty="0"/>
              <a:t>入的流量，即为最大流。</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dirty="0">
                    <a:solidFill>
                      <a:schemeClr val="accent2"/>
                    </a:solidFill>
                    <a:latin typeface="黑体" panose="02010609060101010101" pitchFamily="49" charset="-122"/>
                    <a:ea typeface="黑体" panose="02010609060101010101" pitchFamily="49" charset="-122"/>
                    <a:sym typeface="+mn-ea"/>
                  </a:rPr>
                  <a:t>举例：</a:t>
                </a:r>
                <a:endParaRPr lang="en-US" altLang="zh-CN" sz="1200" dirty="0">
                  <a:solidFill>
                    <a:schemeClr val="accent2"/>
                  </a:solidFill>
                  <a:latin typeface="黑体" panose="02010609060101010101" pitchFamily="49" charset="-122"/>
                  <a:ea typeface="黑体" panose="02010609060101010101" pitchFamily="49" charset="-122"/>
                  <a:sym typeface="+mn-ea"/>
                </a:endParaRPr>
              </a:p>
              <a:p>
                <a:r>
                  <a:rPr lang="en-US" altLang="zh-CN" sz="1200" dirty="0">
                    <a:solidFill>
                      <a:schemeClr val="accent2"/>
                    </a:solidFill>
                    <a:latin typeface="黑体" panose="02010609060101010101" pitchFamily="49" charset="-122"/>
                    <a:ea typeface="黑体" panose="02010609060101010101" pitchFamily="49" charset="-122"/>
                    <a:sym typeface="+mn-ea"/>
                  </a:rPr>
                  <a:t>1.</a:t>
                </a:r>
                <a:r>
                  <a:rPr lang="en-US" altLang="zh-CN" sz="1200" baseline="0" dirty="0">
                    <a:solidFill>
                      <a:schemeClr val="accent2"/>
                    </a:solidFill>
                    <a:latin typeface="黑体" panose="02010609060101010101" pitchFamily="49" charset="-122"/>
                    <a:ea typeface="黑体" panose="02010609060101010101" pitchFamily="49" charset="-122"/>
                    <a:sym typeface="+mn-ea"/>
                  </a:rPr>
                  <a:t> </a:t>
                </a:r>
                <a:r>
                  <a:rPr lang="zh-CN" altLang="en-US" sz="1200" dirty="0">
                    <a:solidFill>
                      <a:schemeClr val="accent2"/>
                    </a:solidFill>
                    <a:latin typeface="+mn-lt"/>
                    <a:ea typeface="+mn-ea"/>
                    <a:sym typeface="+mn-ea"/>
                  </a:rPr>
                  <a:t>局部编码矩阵</a:t>
                </a:r>
                <a14:m>
                  <m:oMath xmlns:m="http://schemas.openxmlformats.org/officeDocument/2006/math">
                    <m:r>
                      <a:rPr lang="en-US" altLang="zh-CN" sz="1200" b="0" i="1" dirty="0" smtClean="0">
                        <a:solidFill>
                          <a:schemeClr val="accent2"/>
                        </a:solidFill>
                        <a:latin typeface="Cambria Math" panose="02040503050406030204" pitchFamily="18" charset="0"/>
                        <a:ea typeface="+mn-ea"/>
                        <a:sym typeface="+mn-ea"/>
                      </a:rPr>
                      <m:t>𝑥</m:t>
                    </m:r>
                  </m:oMath>
                </a14:m>
                <a:r>
                  <a:rPr lang="zh-CN" altLang="en-US" sz="1200" dirty="0">
                    <a:solidFill>
                      <a:schemeClr val="accent2"/>
                    </a:solidFill>
                    <a:latin typeface="+mn-lt"/>
                    <a:ea typeface="+mn-ea"/>
                    <a:sym typeface="+mn-ea"/>
                  </a:rPr>
                  <a:t>行</a:t>
                </a:r>
                <a14:m>
                  <m:oMath xmlns:m="http://schemas.openxmlformats.org/officeDocument/2006/math">
                    <m:r>
                      <a:rPr lang="en-US" altLang="zh-CN" sz="1200" b="0" i="1" dirty="0" smtClean="0">
                        <a:solidFill>
                          <a:schemeClr val="accent2"/>
                        </a:solidFill>
                        <a:latin typeface="Cambria Math" panose="02040503050406030204" pitchFamily="18" charset="0"/>
                        <a:ea typeface="+mn-ea"/>
                        <a:sym typeface="+mn-ea"/>
                      </a:rPr>
                      <m:t>𝑦</m:t>
                    </m:r>
                  </m:oMath>
                </a14:m>
                <a:r>
                  <a:rPr lang="zh-CN" altLang="en-US" sz="1200" dirty="0">
                    <a:solidFill>
                      <a:schemeClr val="accent2"/>
                    </a:solidFill>
                    <a:latin typeface="+mn-lt"/>
                    <a:ea typeface="+mn-ea"/>
                    <a:sym typeface="+mn-ea"/>
                  </a:rPr>
                  <a:t>列的元素</a:t>
                </a:r>
                <a14:m>
                  <m:oMath xmlns:m="http://schemas.openxmlformats.org/officeDocument/2006/math">
                    <m:sSub>
                      <m:sSubPr>
                        <m:ctrlPr>
                          <a:rPr lang="en-US" altLang="zh-CN" sz="1200" i="1" smtClean="0">
                            <a:solidFill>
                              <a:schemeClr val="accent2"/>
                            </a:solidFill>
                            <a:latin typeface="Cambria Math" panose="02040503050406030204" pitchFamily="18" charset="0"/>
                            <a:ea typeface="+mn-ea"/>
                            <a:sym typeface="+mn-ea"/>
                          </a:rPr>
                        </m:ctrlPr>
                      </m:sSubPr>
                      <m:e>
                        <m:r>
                          <a:rPr lang="en-US" altLang="zh-CN" sz="1200" b="0" i="1" smtClean="0">
                            <a:solidFill>
                              <a:schemeClr val="accent2"/>
                            </a:solidFill>
                            <a:latin typeface="Cambria Math" panose="02040503050406030204" pitchFamily="18" charset="0"/>
                            <a:ea typeface="+mn-ea"/>
                            <a:sym typeface="+mn-ea"/>
                          </a:rPr>
                          <m:t>𝑚</m:t>
                        </m:r>
                      </m:e>
                      <m:sub>
                        <m:r>
                          <a:rPr lang="en-US" altLang="zh-CN" sz="1200" b="0" i="1" smtClean="0">
                            <a:solidFill>
                              <a:schemeClr val="accent2"/>
                            </a:solidFill>
                            <a:latin typeface="Cambria Math" panose="02040503050406030204" pitchFamily="18" charset="0"/>
                            <a:ea typeface="+mn-ea"/>
                            <a:sym typeface="+mn-ea"/>
                          </a:rPr>
                          <m:t>𝑣</m:t>
                        </m:r>
                        <m:r>
                          <a:rPr lang="en-US" altLang="zh-CN" sz="1200" b="0" i="1" smtClean="0">
                            <a:solidFill>
                              <a:schemeClr val="accent2"/>
                            </a:solidFill>
                            <a:latin typeface="Cambria Math" panose="02040503050406030204" pitchFamily="18" charset="0"/>
                            <a:ea typeface="+mn-ea"/>
                            <a:sym typeface="+mn-ea"/>
                          </a:rPr>
                          <m:t>,</m:t>
                        </m:r>
                        <m:r>
                          <a:rPr lang="en-US" altLang="zh-CN" sz="1200" b="0" i="1" smtClean="0">
                            <a:solidFill>
                              <a:schemeClr val="accent2"/>
                            </a:solidFill>
                            <a:latin typeface="Cambria Math" panose="02040503050406030204" pitchFamily="18" charset="0"/>
                            <a:ea typeface="+mn-ea"/>
                            <a:sym typeface="+mn-ea"/>
                          </a:rPr>
                          <m:t>𝑥</m:t>
                        </m:r>
                        <m:r>
                          <a:rPr lang="en-US" altLang="zh-CN" sz="1200" b="0" i="1" smtClean="0">
                            <a:solidFill>
                              <a:schemeClr val="accent2"/>
                            </a:solidFill>
                            <a:latin typeface="Cambria Math" panose="02040503050406030204" pitchFamily="18" charset="0"/>
                            <a:ea typeface="+mn-ea"/>
                            <a:sym typeface="+mn-ea"/>
                          </a:rPr>
                          <m:t>,</m:t>
                        </m:r>
                        <m:r>
                          <a:rPr lang="en-US" altLang="zh-CN" sz="1200" b="0" i="1" smtClean="0">
                            <a:solidFill>
                              <a:schemeClr val="accent2"/>
                            </a:solidFill>
                            <a:latin typeface="Cambria Math" panose="02040503050406030204" pitchFamily="18" charset="0"/>
                            <a:ea typeface="+mn-ea"/>
                            <a:sym typeface="+mn-ea"/>
                          </a:rPr>
                          <m:t>𝑦</m:t>
                        </m:r>
                      </m:sub>
                    </m:sSub>
                  </m:oMath>
                </a14:m>
                <a:r>
                  <a:rPr lang="zh-CN" altLang="en-US" sz="1200" dirty="0">
                    <a:solidFill>
                      <a:schemeClr val="accent2"/>
                    </a:solidFill>
                    <a:latin typeface="+mn-lt"/>
                    <a:ea typeface="+mn-ea"/>
                    <a:sym typeface="+mn-ea"/>
                  </a:rPr>
                  <a:t>就代表在</a:t>
                </a:r>
                <a14:m>
                  <m:oMath xmlns:m="http://schemas.openxmlformats.org/officeDocument/2006/math">
                    <m:r>
                      <a:rPr lang="en-US" altLang="zh-CN" sz="1200" b="0" i="1" dirty="0" smtClean="0">
                        <a:solidFill>
                          <a:schemeClr val="accent2"/>
                        </a:solidFill>
                        <a:latin typeface="Cambria Math" panose="02040503050406030204" pitchFamily="18" charset="0"/>
                        <a:ea typeface="+mn-ea"/>
                        <a:sym typeface="+mn-ea"/>
                      </a:rPr>
                      <m:t>𝑣</m:t>
                    </m:r>
                  </m:oMath>
                </a14:m>
                <a:r>
                  <a:rPr lang="zh-CN" altLang="en-US" sz="1200" dirty="0">
                    <a:solidFill>
                      <a:schemeClr val="accent2"/>
                    </a:solidFill>
                    <a:latin typeface="+mn-lt"/>
                    <a:ea typeface="+mn-ea"/>
                    <a:sym typeface="+mn-ea"/>
                  </a:rPr>
                  <a:t>节点由第</a:t>
                </a:r>
                <a14:m>
                  <m:oMath xmlns:m="http://schemas.openxmlformats.org/officeDocument/2006/math">
                    <m:r>
                      <a:rPr lang="en-US" altLang="zh-CN" sz="1200" b="0" i="1" dirty="0" smtClean="0">
                        <a:solidFill>
                          <a:schemeClr val="accent2"/>
                        </a:solidFill>
                        <a:latin typeface="Cambria Math" panose="02040503050406030204" pitchFamily="18" charset="0"/>
                        <a:ea typeface="+mn-ea"/>
                        <a:sym typeface="+mn-ea"/>
                      </a:rPr>
                      <m:t>𝑥</m:t>
                    </m:r>
                  </m:oMath>
                </a14:m>
                <a:r>
                  <a:rPr lang="zh-CN" altLang="en-US" sz="1200" dirty="0">
                    <a:solidFill>
                      <a:schemeClr val="accent2"/>
                    </a:solidFill>
                    <a:latin typeface="+mn-lt"/>
                    <a:ea typeface="+mn-ea"/>
                    <a:sym typeface="+mn-ea"/>
                  </a:rPr>
                  <a:t>个输入信道传递到第</a:t>
                </a:r>
                <a14:m>
                  <m:oMath xmlns:m="http://schemas.openxmlformats.org/officeDocument/2006/math">
                    <m:r>
                      <a:rPr lang="en-US" altLang="zh-CN" sz="1200" b="0" i="1" dirty="0" smtClean="0">
                        <a:solidFill>
                          <a:schemeClr val="accent2"/>
                        </a:solidFill>
                        <a:latin typeface="Cambria Math" panose="02040503050406030204" pitchFamily="18" charset="0"/>
                        <a:ea typeface="+mn-ea"/>
                        <a:sym typeface="+mn-ea"/>
                      </a:rPr>
                      <m:t>𝑦</m:t>
                    </m:r>
                  </m:oMath>
                </a14:m>
                <a:r>
                  <a:rPr lang="zh-CN" altLang="en-US" sz="1200" dirty="0">
                    <a:solidFill>
                      <a:schemeClr val="accent2"/>
                    </a:solidFill>
                    <a:latin typeface="+mn-lt"/>
                    <a:ea typeface="+mn-ea"/>
                    <a:sym typeface="+mn-ea"/>
                  </a:rPr>
                  <a:t>条输出信道的线性系数。</a:t>
                </a:r>
                <a:endParaRPr lang="en-US" altLang="zh-CN" sz="1200" dirty="0">
                  <a:solidFill>
                    <a:schemeClr val="accent2"/>
                  </a:solidFill>
                  <a:latin typeface="+mn-lt"/>
                  <a:ea typeface="+mn-ea"/>
                  <a:sym typeface="+mn-ea"/>
                </a:endParaRPr>
              </a:p>
              <a:p>
                <a:r>
                  <a:rPr lang="en-US" altLang="zh-CN" sz="1200" dirty="0">
                    <a:solidFill>
                      <a:schemeClr val="accent2"/>
                    </a:solidFill>
                    <a:latin typeface="+mn-lt"/>
                    <a:ea typeface="+mn-ea"/>
                    <a:sym typeface="+mn-ea"/>
                  </a:rPr>
                  <a:t>2.</a:t>
                </a:r>
                <a:r>
                  <a:rPr lang="en-US" altLang="zh-CN" sz="1200" baseline="0" dirty="0">
                    <a:solidFill>
                      <a:schemeClr val="accent2"/>
                    </a:solidFill>
                    <a:latin typeface="+mn-lt"/>
                    <a:ea typeface="+mn-ea"/>
                    <a:sym typeface="+mn-ea"/>
                  </a:rPr>
                  <a:t> </a:t>
                </a:r>
                <a:r>
                  <a:rPr lang="zh-CN" altLang="en-US" sz="1200" dirty="0">
                    <a:solidFill>
                      <a:schemeClr val="accent2"/>
                    </a:solidFill>
                    <a:latin typeface="+mn-lt"/>
                    <a:ea typeface="+mn-ea"/>
                    <a:sym typeface="+mn-ea"/>
                  </a:rPr>
                  <a:t>第</a:t>
                </a:r>
                <a14:m>
                  <m:oMath xmlns:m="http://schemas.openxmlformats.org/officeDocument/2006/math">
                    <m:r>
                      <a:rPr lang="en-US" altLang="zh-CN" sz="1200" b="0" i="1" dirty="0" smtClean="0">
                        <a:solidFill>
                          <a:schemeClr val="accent2"/>
                        </a:solidFill>
                        <a:latin typeface="Cambria Math" panose="02040503050406030204" pitchFamily="18" charset="0"/>
                        <a:ea typeface="+mn-ea"/>
                        <a:sym typeface="+mn-ea"/>
                      </a:rPr>
                      <m:t>𝑛</m:t>
                    </m:r>
                  </m:oMath>
                </a14:m>
                <a:r>
                  <a:rPr lang="zh-CN" altLang="en-US" sz="1200" dirty="0">
                    <a:solidFill>
                      <a:schemeClr val="accent2"/>
                    </a:solidFill>
                    <a:latin typeface="+mn-lt"/>
                    <a:ea typeface="+mn-ea"/>
                    <a:sym typeface="+mn-ea"/>
                  </a:rPr>
                  <a:t>行即代表节点</a:t>
                </a:r>
                <a14:m>
                  <m:oMath xmlns:m="http://schemas.openxmlformats.org/officeDocument/2006/math">
                    <m:r>
                      <a:rPr lang="en-US" altLang="zh-CN" sz="1200" b="0" i="1" dirty="0" smtClean="0">
                        <a:solidFill>
                          <a:schemeClr val="accent2"/>
                        </a:solidFill>
                        <a:latin typeface="Cambria Math" panose="02040503050406030204" pitchFamily="18" charset="0"/>
                        <a:ea typeface="+mn-ea"/>
                        <a:sym typeface="+mn-ea"/>
                      </a:rPr>
                      <m:t>𝑣</m:t>
                    </m:r>
                  </m:oMath>
                </a14:m>
                <a:r>
                  <a:rPr lang="zh-CN" altLang="en-US" sz="1200" dirty="0">
                    <a:solidFill>
                      <a:schemeClr val="accent2"/>
                    </a:solidFill>
                    <a:latin typeface="+mn-lt"/>
                    <a:ea typeface="+mn-ea"/>
                    <a:sym typeface="+mn-ea"/>
                  </a:rPr>
                  <a:t>的第</a:t>
                </a:r>
                <a14:m>
                  <m:oMath xmlns:m="http://schemas.openxmlformats.org/officeDocument/2006/math">
                    <m:r>
                      <a:rPr lang="en-US" altLang="zh-CN" sz="1200" b="0" i="1" dirty="0" smtClean="0">
                        <a:solidFill>
                          <a:schemeClr val="accent2"/>
                        </a:solidFill>
                        <a:latin typeface="Cambria Math" panose="02040503050406030204" pitchFamily="18" charset="0"/>
                        <a:ea typeface="+mn-ea"/>
                        <a:sym typeface="+mn-ea"/>
                      </a:rPr>
                      <m:t>𝑛</m:t>
                    </m:r>
                  </m:oMath>
                </a14:m>
                <a:r>
                  <a:rPr lang="zh-CN" altLang="en-US" sz="1200" dirty="0">
                    <a:solidFill>
                      <a:schemeClr val="accent2"/>
                    </a:solidFill>
                    <a:latin typeface="+mn-lt"/>
                    <a:ea typeface="+mn-ea"/>
                    <a:sym typeface="+mn-ea"/>
                  </a:rPr>
                  <a:t>条输出信道</a:t>
                </a:r>
                <a14:m>
                  <m:oMath xmlns:m="http://schemas.openxmlformats.org/officeDocument/2006/math">
                    <m:sSubSup>
                      <m:sSubSupPr>
                        <m:ctrlPr>
                          <a:rPr lang="en-US" altLang="zh-CN" sz="1200" i="1" dirty="0" smtClean="0">
                            <a:solidFill>
                              <a:schemeClr val="accent2"/>
                            </a:solidFill>
                            <a:latin typeface="Cambria Math" panose="02040503050406030204" pitchFamily="18" charset="0"/>
                            <a:ea typeface="+mn-ea"/>
                          </a:rPr>
                        </m:ctrlPr>
                      </m:sSubSupPr>
                      <m:e>
                        <m:r>
                          <a:rPr lang="en-US" altLang="zh-CN" sz="1200" b="0" i="1" dirty="0" smtClean="0">
                            <a:solidFill>
                              <a:schemeClr val="accent2"/>
                            </a:solidFill>
                            <a:latin typeface="Cambria Math" panose="02040503050406030204" pitchFamily="18" charset="0"/>
                            <a:ea typeface="+mn-ea"/>
                          </a:rPr>
                          <m:t>𝑒</m:t>
                        </m:r>
                      </m:e>
                      <m:sub>
                        <m:r>
                          <a:rPr lang="en-US" altLang="zh-CN" sz="1200" b="0" i="1" dirty="0" smtClean="0">
                            <a:solidFill>
                              <a:schemeClr val="accent2"/>
                            </a:solidFill>
                            <a:latin typeface="Cambria Math" panose="02040503050406030204" pitchFamily="18" charset="0"/>
                            <a:ea typeface="+mn-ea"/>
                          </a:rPr>
                          <m:t>𝑣</m:t>
                        </m:r>
                        <m:r>
                          <a:rPr lang="en-US" altLang="zh-CN" sz="1200" b="0" dirty="0" smtClean="0">
                            <a:solidFill>
                              <a:schemeClr val="accent2"/>
                            </a:solidFill>
                            <a:latin typeface="Cambria Math" panose="02040503050406030204" pitchFamily="18" charset="0"/>
                            <a:ea typeface="+mn-ea"/>
                          </a:rPr>
                          <m:t>,</m:t>
                        </m:r>
                        <m:r>
                          <m:rPr>
                            <m:sty m:val="p"/>
                          </m:rPr>
                          <a:rPr lang="en-US" altLang="zh-CN" sz="1200" b="0" i="0" dirty="0" smtClean="0">
                            <a:solidFill>
                              <a:schemeClr val="accent2"/>
                            </a:solidFill>
                            <a:latin typeface="Cambria Math" panose="02040503050406030204" pitchFamily="18" charset="0"/>
                            <a:ea typeface="+mn-ea"/>
                          </a:rPr>
                          <m:t>n</m:t>
                        </m:r>
                      </m:sub>
                      <m:sup>
                        <m:r>
                          <a:rPr lang="en-US" altLang="zh-CN" sz="1200" b="0" dirty="0" smtClean="0">
                            <a:solidFill>
                              <a:schemeClr val="accent2"/>
                            </a:solidFill>
                            <a:latin typeface="Cambria Math" panose="02040503050406030204" pitchFamily="18" charset="0"/>
                            <a:ea typeface="+mn-ea"/>
                          </a:rPr>
                          <m:t>′</m:t>
                        </m:r>
                      </m:sup>
                    </m:sSubSup>
                    <m:r>
                      <a:rPr lang="en-US" altLang="zh-CN" sz="1200" b="0" dirty="0" smtClean="0">
                        <a:solidFill>
                          <a:schemeClr val="accent2"/>
                        </a:solidFill>
                        <a:latin typeface="Cambria Math" panose="02040503050406030204" pitchFamily="18" charset="0"/>
                        <a:ea typeface="+mn-ea"/>
                      </a:rPr>
                      <m:t> </m:t>
                    </m:r>
                    <m:r>
                      <m:rPr>
                        <m:nor/>
                      </m:rPr>
                      <a:rPr lang="en-US" altLang="zh-CN" sz="1200" i="1" dirty="0">
                        <a:solidFill>
                          <a:schemeClr val="accent2"/>
                        </a:solidFill>
                        <a:latin typeface="+mn-lt"/>
                        <a:ea typeface="+mn-ea"/>
                      </a:rPr>
                      <m:t>(</m:t>
                    </m:r>
                    <m:r>
                      <a:rPr lang="en-US" altLang="zh-CN" sz="1200" b="0" i="1" dirty="0" smtClean="0">
                        <a:solidFill>
                          <a:schemeClr val="accent2"/>
                        </a:solidFill>
                        <a:latin typeface="Cambria Math" panose="02040503050406030204" pitchFamily="18" charset="0"/>
                        <a:ea typeface="+mn-ea"/>
                      </a:rPr>
                      <m:t>1≤</m:t>
                    </m:r>
                    <m:r>
                      <a:rPr lang="en-US" altLang="zh-CN" sz="1200" b="0" i="1" dirty="0" smtClean="0">
                        <a:solidFill>
                          <a:schemeClr val="accent2"/>
                        </a:solidFill>
                        <a:latin typeface="Cambria Math" panose="02040503050406030204" pitchFamily="18" charset="0"/>
                        <a:ea typeface="+mn-ea"/>
                      </a:rPr>
                      <m:t>𝑛</m:t>
                    </m:r>
                    <m:r>
                      <a:rPr lang="en-US" altLang="zh-CN" sz="1200" b="0" i="1" dirty="0" smtClean="0">
                        <a:solidFill>
                          <a:schemeClr val="accent2"/>
                        </a:solidFill>
                        <a:latin typeface="Cambria Math" panose="02040503050406030204" pitchFamily="18" charset="0"/>
                        <a:ea typeface="+mn-ea"/>
                      </a:rPr>
                      <m:t>≤|</m:t>
                    </m:r>
                    <m:r>
                      <a:rPr lang="en-US" altLang="zh-CN" sz="1200" b="0" i="1" dirty="0" smtClean="0">
                        <a:solidFill>
                          <a:schemeClr val="accent2"/>
                        </a:solidFill>
                        <a:latin typeface="Cambria Math" panose="02040503050406030204" pitchFamily="18" charset="0"/>
                        <a:ea typeface="+mn-ea"/>
                      </a:rPr>
                      <m:t>𝑂𝑢𝑡</m:t>
                    </m:r>
                    <m:r>
                      <a:rPr lang="en-US" altLang="zh-CN" sz="1200" b="0" i="1" dirty="0" smtClean="0">
                        <a:solidFill>
                          <a:schemeClr val="accent2"/>
                        </a:solidFill>
                        <a:latin typeface="Cambria Math" panose="02040503050406030204" pitchFamily="18" charset="0"/>
                        <a:ea typeface="+mn-ea"/>
                      </a:rPr>
                      <m:t>(</m:t>
                    </m:r>
                    <m:r>
                      <a:rPr lang="en-US" altLang="zh-CN" sz="1200" b="0" i="1" dirty="0" smtClean="0">
                        <a:solidFill>
                          <a:schemeClr val="accent2"/>
                        </a:solidFill>
                        <a:latin typeface="Cambria Math" panose="02040503050406030204" pitchFamily="18" charset="0"/>
                        <a:ea typeface="+mn-ea"/>
                      </a:rPr>
                      <m:t>𝑣</m:t>
                    </m:r>
                    <m:r>
                      <a:rPr lang="en-US" altLang="zh-CN" sz="1200" b="1" i="1" dirty="0" smtClean="0">
                        <a:solidFill>
                          <a:schemeClr val="accent2"/>
                        </a:solidFill>
                        <a:latin typeface="Cambria Math" panose="02040503050406030204" pitchFamily="18" charset="0"/>
                        <a:ea typeface="+mn-ea"/>
                      </a:rPr>
                      <m:t>)|</m:t>
                    </m:r>
                    <m:r>
                      <m:rPr>
                        <m:nor/>
                      </m:rPr>
                      <a:rPr lang="en-US" altLang="zh-CN" sz="1200" b="1" i="1" dirty="0">
                        <a:solidFill>
                          <a:schemeClr val="accent2"/>
                        </a:solidFill>
                        <a:latin typeface="+mn-lt"/>
                        <a:ea typeface="+mn-ea"/>
                      </a:rPr>
                      <m:t>)</m:t>
                    </m:r>
                  </m:oMath>
                </a14:m>
                <a:r>
                  <a:rPr lang="zh-CN" altLang="en-US" sz="1200" dirty="0">
                    <a:solidFill>
                      <a:schemeClr val="accent2"/>
                    </a:solidFill>
                    <a:latin typeface="+mn-lt"/>
                    <a:ea typeface="+mn-ea"/>
                  </a:rPr>
                  <a:t>局部编码向量。</a:t>
                </a:r>
                <a:endParaRPr lang="en-US" altLang="zh-CN" sz="1200" dirty="0">
                  <a:solidFill>
                    <a:schemeClr val="accent2"/>
                  </a:solidFill>
                  <a:latin typeface="+mn-lt"/>
                  <a:ea typeface="+mn-ea"/>
                  <a:sym typeface="+mn-ea"/>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t="-10" r="4"/>
                </a:stretch>
              </a:blipFill>
            </p:spPr>
            <p:txBody>
              <a:bodyPr/>
              <a:lstStyle/>
              <a:p>
                <a:r>
                  <a:rPr lang="zh-CN" altLang="en-US">
                    <a:noFill/>
                  </a:rPr>
                  <a:t> </a:t>
                </a:r>
              </a:p>
            </p:txBody>
          </p:sp>
        </mc:Fallback>
      </mc:AlternateContent>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fld id="{AD3B33B5-45EF-41BF-B846-446502CC5792}" type="slidenum">
              <a:rPr lang="en-US" altLang="zh-TW" sz="1300" smtClean="0">
                <a:latin typeface="Arial" panose="020B0604020202020204" pitchFamily="34" charset="0"/>
              </a:rPr>
              <a:t>4</a:t>
            </a:fld>
            <a:endParaRPr lang="en-US" altLang="zh-TW" sz="1300">
              <a:latin typeface="Arial" panose="020B0604020202020204" pitchFamily="34" charset="0"/>
            </a:endParaRPr>
          </a:p>
        </p:txBody>
      </p:sp>
      <p:sp>
        <p:nvSpPr>
          <p:cNvPr id="167939"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r"/>
            <a:fld id="{84679B8E-35CC-49DF-9037-CE56E045703C}" type="slidenum">
              <a:rPr kumimoji="0" lang="en-US" altLang="zh-TW" sz="1300">
                <a:latin typeface="Arial" panose="020B0604020202020204" pitchFamily="34" charset="0"/>
                <a:ea typeface="MS PGothic" panose="020B0600070205080204" pitchFamily="34" charset="-128"/>
              </a:rPr>
              <a:t>4</a:t>
            </a:fld>
            <a:endParaRPr kumimoji="0" lang="en-US" altLang="zh-TW" sz="1300">
              <a:latin typeface="Arial" panose="020B0604020202020204" pitchFamily="34" charset="0"/>
              <a:ea typeface="MS PGothic" panose="020B0600070205080204" pitchFamily="34" charset="-128"/>
            </a:endParaRPr>
          </a:p>
        </p:txBody>
      </p:sp>
      <p:sp>
        <p:nvSpPr>
          <p:cNvPr id="167940" name="Rectangle 2"/>
          <p:cNvSpPr>
            <a:spLocks noGrp="1" noRot="1" noChangeAspect="1" noChangeArrowheads="1" noTextEdit="1"/>
          </p:cNvSpPr>
          <p:nvPr>
            <p:ph type="sldImg"/>
          </p:nvPr>
        </p:nvSpPr>
        <p:spPr>
          <a:xfrm>
            <a:off x="992188" y="768350"/>
            <a:ext cx="5114925" cy="3836988"/>
          </a:xfrm>
        </p:spPr>
      </p:sp>
      <p:sp>
        <p:nvSpPr>
          <p:cNvPr id="167941" name="Rectangle 3"/>
          <p:cNvSpPr>
            <a:spLocks noGrp="1" noChangeArrowheads="1"/>
          </p:cNvSpPr>
          <p:nvPr>
            <p:ph type="body" idx="1"/>
          </p:nvPr>
        </p:nvSpPr>
        <p:spPr>
          <a:xfrm>
            <a:off x="944563" y="4860925"/>
            <a:ext cx="52101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defRPr/>
            </a:pPr>
            <a:endParaRPr lang="en-US" altLang="zh-TW" sz="2400" b="1"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由于这个概率很大，且网络拓扑条件要求性很低，因此随机网络编码广泛应用于无线网络中。</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fld id="{46450711-5794-450E-BF4F-14DAC3F62A90}" type="slidenum">
              <a:rPr lang="en-US" altLang="zh-TW" sz="1300" smtClean="0">
                <a:latin typeface="Arial" panose="020B0604020202020204" pitchFamily="34" charset="0"/>
              </a:rPr>
              <a:t>62</a:t>
            </a:fld>
            <a:endParaRPr lang="en-US" altLang="zh-TW" sz="1300">
              <a:latin typeface="Arial" panose="020B0604020202020204" pitchFamily="34" charset="0"/>
            </a:endParaRPr>
          </a:p>
        </p:txBody>
      </p:sp>
      <p:sp>
        <p:nvSpPr>
          <p:cNvPr id="189443" name="Rectangle 2"/>
          <p:cNvSpPr>
            <a:spLocks noGrp="1" noRot="1" noChangeAspect="1" noChangeArrowheads="1" noTextEdit="1"/>
          </p:cNvSpPr>
          <p:nvPr>
            <p:ph type="sldImg"/>
          </p:nvPr>
        </p:nvSpPr>
        <p:spPr>
          <a:xfrm>
            <a:off x="990600" y="768350"/>
            <a:ext cx="5116513" cy="3836988"/>
          </a:xfrm>
        </p:spPr>
      </p:sp>
      <p:sp>
        <p:nvSpPr>
          <p:cNvPr id="189444" name="Rectangle 3"/>
          <p:cNvSpPr>
            <a:spLocks noGrp="1" noChangeArrowheads="1"/>
          </p:cNvSpPr>
          <p:nvPr>
            <p:ph type="body" idx="1"/>
          </p:nvPr>
        </p:nvSpPr>
        <p:spPr>
          <a:xfrm>
            <a:off x="709613" y="4862513"/>
            <a:ext cx="5680075"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fld id="{46450711-5794-450E-BF4F-14DAC3F62A90}" type="slidenum">
              <a:rPr lang="en-US" altLang="zh-TW" sz="1300" smtClean="0">
                <a:latin typeface="Arial" panose="020B0604020202020204" pitchFamily="34" charset="0"/>
              </a:rPr>
              <a:t>63</a:t>
            </a:fld>
            <a:endParaRPr lang="en-US" altLang="zh-TW" sz="1300">
              <a:latin typeface="Arial" panose="020B0604020202020204" pitchFamily="34" charset="0"/>
            </a:endParaRPr>
          </a:p>
        </p:txBody>
      </p:sp>
      <p:sp>
        <p:nvSpPr>
          <p:cNvPr id="189443" name="Rectangle 2"/>
          <p:cNvSpPr>
            <a:spLocks noGrp="1" noRot="1" noChangeAspect="1" noChangeArrowheads="1" noTextEdit="1"/>
          </p:cNvSpPr>
          <p:nvPr>
            <p:ph type="sldImg"/>
          </p:nvPr>
        </p:nvSpPr>
        <p:spPr>
          <a:xfrm>
            <a:off x="990600" y="768350"/>
            <a:ext cx="5116513" cy="3836988"/>
          </a:xfrm>
        </p:spPr>
      </p:sp>
      <p:sp>
        <p:nvSpPr>
          <p:cNvPr id="189444" name="Rectangle 3"/>
          <p:cNvSpPr>
            <a:spLocks noGrp="1" noChangeArrowheads="1"/>
          </p:cNvSpPr>
          <p:nvPr>
            <p:ph type="body" idx="1"/>
          </p:nvPr>
        </p:nvSpPr>
        <p:spPr>
          <a:xfrm>
            <a:off x="709613" y="4862513"/>
            <a:ext cx="5680075"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当网络中的节点数目无限增大时，采用网络编码的无线网络所需要传输次数是传统方法的 </a:t>
            </a:r>
            <a:r>
              <a:rPr lang="en-US" altLang="zh-CN" dirty="0"/>
              <a:t>1/2</a:t>
            </a:r>
            <a:r>
              <a:rPr lang="zh-CN" altLang="en-US" dirty="0"/>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fld id="{AD3B33B5-45EF-41BF-B846-446502CC5792}" type="slidenum">
              <a:rPr lang="en-US" altLang="zh-TW" sz="1300" smtClean="0">
                <a:latin typeface="Arial" panose="020B0604020202020204" pitchFamily="34" charset="0"/>
              </a:rPr>
              <a:t>5</a:t>
            </a:fld>
            <a:endParaRPr lang="en-US" altLang="zh-TW" sz="1300">
              <a:latin typeface="Arial" panose="020B0604020202020204" pitchFamily="34" charset="0"/>
            </a:endParaRPr>
          </a:p>
        </p:txBody>
      </p:sp>
      <p:sp>
        <p:nvSpPr>
          <p:cNvPr id="167939"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r"/>
            <a:fld id="{84679B8E-35CC-49DF-9037-CE56E045703C}" type="slidenum">
              <a:rPr kumimoji="0" lang="en-US" altLang="zh-TW" sz="1300">
                <a:latin typeface="Arial" panose="020B0604020202020204" pitchFamily="34" charset="0"/>
                <a:ea typeface="MS PGothic" panose="020B0600070205080204" pitchFamily="34" charset="-128"/>
              </a:rPr>
              <a:t>5</a:t>
            </a:fld>
            <a:endParaRPr kumimoji="0" lang="en-US" altLang="zh-TW" sz="1300">
              <a:latin typeface="Arial" panose="020B0604020202020204" pitchFamily="34" charset="0"/>
              <a:ea typeface="MS PGothic" panose="020B0600070205080204" pitchFamily="34" charset="-128"/>
            </a:endParaRPr>
          </a:p>
        </p:txBody>
      </p:sp>
      <p:sp>
        <p:nvSpPr>
          <p:cNvPr id="167940" name="Rectangle 2"/>
          <p:cNvSpPr>
            <a:spLocks noGrp="1" noRot="1" noChangeAspect="1" noChangeArrowheads="1" noTextEdit="1"/>
          </p:cNvSpPr>
          <p:nvPr>
            <p:ph type="sldImg"/>
          </p:nvPr>
        </p:nvSpPr>
        <p:spPr>
          <a:xfrm>
            <a:off x="992188" y="768350"/>
            <a:ext cx="5114925" cy="3836988"/>
          </a:xfrm>
        </p:spPr>
      </p:sp>
      <p:sp>
        <p:nvSpPr>
          <p:cNvPr id="167941" name="Rectangle 3"/>
          <p:cNvSpPr>
            <a:spLocks noGrp="1" noChangeArrowheads="1"/>
          </p:cNvSpPr>
          <p:nvPr>
            <p:ph type="body" idx="1"/>
          </p:nvPr>
        </p:nvSpPr>
        <p:spPr>
          <a:xfrm>
            <a:off x="944563" y="4860925"/>
            <a:ext cx="52101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z="2400" b="1" dirty="0"/>
              <a:t>x</a:t>
            </a:r>
            <a:r>
              <a:rPr lang="zh-CN" altLang="en-US" sz="2400" b="1" dirty="0"/>
              <a:t>位到节点</a:t>
            </a:r>
            <a:r>
              <a:rPr lang="en-US" altLang="zh-CN" sz="2400" b="1" dirty="0"/>
              <a:t>C</a:t>
            </a:r>
            <a:r>
              <a:rPr lang="zh-CN" altLang="en-US" sz="2400" b="1" dirty="0"/>
              <a:t>的传输路径与</a:t>
            </a:r>
            <a:r>
              <a:rPr lang="en-US" altLang="zh-CN" sz="2400" b="1" dirty="0"/>
              <a:t>y</a:t>
            </a:r>
            <a:r>
              <a:rPr lang="zh-CN" altLang="en-US" sz="2400" b="1" dirty="0"/>
              <a:t>位的对称传输路径冲突。</a:t>
            </a:r>
            <a:endParaRPr lang="en-US" altLang="zh-TW" sz="2400"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fld id="{D8021C2E-B3FD-4CB2-BEE4-009F5A4CBC3F}" type="slidenum">
              <a:rPr lang="en-US" altLang="zh-TW" sz="1300" smtClean="0">
                <a:latin typeface="Arial" panose="020B0604020202020204" pitchFamily="34" charset="0"/>
              </a:rPr>
              <a:t>6</a:t>
            </a:fld>
            <a:endParaRPr lang="en-US" altLang="zh-TW" sz="1300">
              <a:latin typeface="Arial" panose="020B0604020202020204" pitchFamily="34" charset="0"/>
            </a:endParaRPr>
          </a:p>
        </p:txBody>
      </p:sp>
      <p:sp>
        <p:nvSpPr>
          <p:cNvPr id="168963"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r"/>
            <a:fld id="{E1B6E584-BADE-42F4-9469-EAC0AAA9D485}" type="slidenum">
              <a:rPr kumimoji="0" lang="en-US" altLang="zh-TW" sz="1300">
                <a:latin typeface="Arial" panose="020B0604020202020204" pitchFamily="34" charset="0"/>
                <a:ea typeface="MS PGothic" panose="020B0600070205080204" pitchFamily="34" charset="-128"/>
              </a:rPr>
              <a:t>6</a:t>
            </a:fld>
            <a:endParaRPr kumimoji="0" lang="en-US" altLang="zh-TW" sz="1300">
              <a:latin typeface="Arial" panose="020B0604020202020204" pitchFamily="34" charset="0"/>
              <a:ea typeface="MS PGothic" panose="020B0600070205080204" pitchFamily="34" charset="-128"/>
            </a:endParaRPr>
          </a:p>
        </p:txBody>
      </p:sp>
      <p:sp>
        <p:nvSpPr>
          <p:cNvPr id="168964" name="Rectangle 2"/>
          <p:cNvSpPr>
            <a:spLocks noGrp="1" noRot="1" noChangeAspect="1" noChangeArrowheads="1" noTextEdit="1"/>
          </p:cNvSpPr>
          <p:nvPr>
            <p:ph type="sldImg"/>
          </p:nvPr>
        </p:nvSpPr>
        <p:spPr>
          <a:xfrm>
            <a:off x="992188" y="768350"/>
            <a:ext cx="5114925" cy="3836988"/>
          </a:xfrm>
        </p:spPr>
      </p:sp>
      <p:sp>
        <p:nvSpPr>
          <p:cNvPr id="168965" name="Rectangle 3"/>
          <p:cNvSpPr>
            <a:spLocks noGrp="1" noChangeArrowheads="1"/>
          </p:cNvSpPr>
          <p:nvPr>
            <p:ph type="body" idx="1"/>
          </p:nvPr>
        </p:nvSpPr>
        <p:spPr>
          <a:xfrm>
            <a:off x="944563" y="4860925"/>
            <a:ext cx="52101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20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fld id="{63661128-6BE5-4B3D-A98F-493731A548BD}" type="slidenum">
              <a:rPr lang="en-US" altLang="zh-TW" sz="1300" smtClean="0">
                <a:latin typeface="Arial" panose="020B0604020202020204" pitchFamily="34" charset="0"/>
              </a:rPr>
              <a:t>7</a:t>
            </a:fld>
            <a:endParaRPr lang="en-US" altLang="zh-TW" sz="1300">
              <a:latin typeface="Arial" panose="020B0604020202020204" pitchFamily="34" charset="0"/>
            </a:endParaRPr>
          </a:p>
        </p:txBody>
      </p:sp>
      <p:sp>
        <p:nvSpPr>
          <p:cNvPr id="169987"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kumimoji="1" sz="3600">
                <a:solidFill>
                  <a:schemeClr val="tx1"/>
                </a:solidFill>
                <a:latin typeface="Times New Roman" panose="02020603050405020304" pitchFamily="18" charset="0"/>
                <a:ea typeface="PMingLiU" pitchFamily="18" charset="-120"/>
              </a:defRPr>
            </a:lvl1pPr>
            <a:lvl2pPr marL="742950" indent="-285750" defTabSz="990600" eaLnBrk="0" hangingPunct="0">
              <a:defRPr kumimoji="1" sz="3600">
                <a:solidFill>
                  <a:schemeClr val="tx1"/>
                </a:solidFill>
                <a:latin typeface="Times New Roman" panose="02020603050405020304" pitchFamily="18" charset="0"/>
                <a:ea typeface="PMingLiU" pitchFamily="18" charset="-120"/>
              </a:defRPr>
            </a:lvl2pPr>
            <a:lvl3pPr marL="1143000" indent="-228600" defTabSz="990600" eaLnBrk="0" hangingPunct="0">
              <a:defRPr kumimoji="1" sz="3600">
                <a:solidFill>
                  <a:schemeClr val="tx1"/>
                </a:solidFill>
                <a:latin typeface="Times New Roman" panose="02020603050405020304" pitchFamily="18" charset="0"/>
                <a:ea typeface="PMingLiU" pitchFamily="18" charset="-120"/>
              </a:defRPr>
            </a:lvl3pPr>
            <a:lvl4pPr marL="1600200" indent="-228600" defTabSz="990600" eaLnBrk="0" hangingPunct="0">
              <a:defRPr kumimoji="1" sz="3600">
                <a:solidFill>
                  <a:schemeClr val="tx1"/>
                </a:solidFill>
                <a:latin typeface="Times New Roman" panose="02020603050405020304" pitchFamily="18" charset="0"/>
                <a:ea typeface="PMingLiU" pitchFamily="18" charset="-120"/>
              </a:defRPr>
            </a:lvl4pPr>
            <a:lvl5pPr marL="2057400" indent="-228600" defTabSz="990600" eaLnBrk="0" hangingPunct="0">
              <a:defRPr kumimoji="1" sz="3600">
                <a:solidFill>
                  <a:schemeClr val="tx1"/>
                </a:solidFill>
                <a:latin typeface="Times New Roman" panose="02020603050405020304" pitchFamily="18" charset="0"/>
                <a:ea typeface="PMingLiU" pitchFamily="18" charset="-120"/>
              </a:defRPr>
            </a:lvl5pPr>
            <a:lvl6pPr marL="25146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990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r"/>
            <a:fld id="{5CB30995-DBAD-40F7-B5EE-5EFE7E759CCD}" type="slidenum">
              <a:rPr kumimoji="0" lang="en-US" altLang="zh-TW" sz="1300">
                <a:latin typeface="Arial" panose="020B0604020202020204" pitchFamily="34" charset="0"/>
                <a:ea typeface="MS PGothic" panose="020B0600070205080204" pitchFamily="34" charset="-128"/>
              </a:rPr>
              <a:t>7</a:t>
            </a:fld>
            <a:endParaRPr kumimoji="0" lang="en-US" altLang="zh-TW" sz="1300">
              <a:latin typeface="Arial" panose="020B0604020202020204" pitchFamily="34" charset="0"/>
              <a:ea typeface="MS PGothic" panose="020B0600070205080204" pitchFamily="34" charset="-128"/>
            </a:endParaRPr>
          </a:p>
        </p:txBody>
      </p:sp>
      <p:sp>
        <p:nvSpPr>
          <p:cNvPr id="169988" name="Rectangle 2"/>
          <p:cNvSpPr>
            <a:spLocks noGrp="1" noRot="1" noChangeAspect="1" noChangeArrowheads="1" noTextEdit="1"/>
          </p:cNvSpPr>
          <p:nvPr>
            <p:ph type="sldImg"/>
          </p:nvPr>
        </p:nvSpPr>
        <p:spPr>
          <a:xfrm>
            <a:off x="992188" y="768350"/>
            <a:ext cx="5114925" cy="3836988"/>
          </a:xfrm>
        </p:spPr>
      </p:sp>
      <p:sp>
        <p:nvSpPr>
          <p:cNvPr id="169989" name="Rectangle 3"/>
          <p:cNvSpPr>
            <a:spLocks noGrp="1" noChangeArrowheads="1"/>
          </p:cNvSpPr>
          <p:nvPr>
            <p:ph type="body" idx="1"/>
          </p:nvPr>
        </p:nvSpPr>
        <p:spPr>
          <a:xfrm>
            <a:off x="944563" y="4860925"/>
            <a:ext cx="52101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dirty="0"/>
              <a:t>设节点</a:t>
            </a:r>
            <a:r>
              <a:rPr lang="en-US" altLang="zh-CN" sz="2400" dirty="0"/>
              <a:t>M</a:t>
            </a:r>
            <a:r>
              <a:rPr lang="zh-CN" altLang="en-US" sz="2400" dirty="0"/>
              <a:t>将</a:t>
            </a:r>
            <a:r>
              <a:rPr lang="en-US" altLang="zh-CN" sz="2400" dirty="0"/>
              <a:t>x</a:t>
            </a:r>
            <a:r>
              <a:rPr lang="zh-CN" altLang="en-US" sz="2400" dirty="0"/>
              <a:t>和</a:t>
            </a:r>
            <a:r>
              <a:rPr lang="en-US" altLang="zh-CN" sz="2400" dirty="0"/>
              <a:t>y</a:t>
            </a:r>
            <a:r>
              <a:rPr lang="zh-CN" altLang="en-US" sz="2400" dirty="0"/>
              <a:t>一起编码为一个新的比特，称为二进制和。它表示</a:t>
            </a:r>
            <a:r>
              <a:rPr lang="en-US" altLang="zh-CN" sz="2400" dirty="0"/>
              <a:t>x</a:t>
            </a:r>
            <a:r>
              <a:rPr lang="zh-CN" altLang="en-US" sz="2400" dirty="0"/>
              <a:t>是否</a:t>
            </a:r>
            <a:r>
              <a:rPr lang="en-US" altLang="zh-CN" sz="2400" dirty="0"/>
              <a:t>= y</a:t>
            </a:r>
            <a:r>
              <a:rPr lang="zh-CN" altLang="en-US" sz="2400" dirty="0"/>
              <a:t>。在接收到这个新比特和比特</a:t>
            </a:r>
            <a:r>
              <a:rPr lang="en-US" altLang="zh-CN" sz="2400" dirty="0"/>
              <a:t>x</a:t>
            </a:r>
            <a:r>
              <a:rPr lang="zh-CN" altLang="en-US" sz="2400" dirty="0"/>
              <a:t>后，节点</a:t>
            </a:r>
            <a:r>
              <a:rPr lang="en-US" altLang="zh-CN" sz="2400" dirty="0"/>
              <a:t>B</a:t>
            </a:r>
            <a:r>
              <a:rPr lang="zh-CN" altLang="en-US" sz="2400" dirty="0"/>
              <a:t>可以解码比特</a:t>
            </a:r>
            <a:r>
              <a:rPr lang="en-US" altLang="zh-CN" sz="2400" dirty="0"/>
              <a:t>y</a:t>
            </a:r>
            <a:r>
              <a:rPr lang="zh-CN" altLang="en-US" sz="2400" dirty="0"/>
              <a:t>。</a:t>
            </a:r>
            <a:endParaRPr lang="en-US" altLang="zh-TW" sz="2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讲述信道编码和信源编码</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Master" Target="../slideMasters/slideMaster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2.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6685" y="123825"/>
            <a:ext cx="8540115" cy="678815"/>
          </a:xfrm>
          <a:ln w="12700" cmpd="sng">
            <a:noFill/>
            <a:prstDash val="solid"/>
          </a:ln>
        </p:spPr>
        <p:txBody>
          <a:bodyPr/>
          <a:lstStyle>
            <a:lvl1pPr algn="l">
              <a:defRPr/>
            </a:lvl1pPr>
          </a:lstStyle>
          <a:p>
            <a:r>
              <a:rPr lang="zh-CN" altLang="en-US"/>
              <a:t>       </a:t>
            </a:r>
          </a:p>
        </p:txBody>
      </p:sp>
      <p:sp>
        <p:nvSpPr>
          <p:cNvPr id="3" name="内容占位符 2"/>
          <p:cNvSpPr>
            <a:spLocks noGrp="1"/>
          </p:cNvSpPr>
          <p:nvPr>
            <p:ph idx="1"/>
          </p:nvPr>
        </p:nvSpPr>
        <p:spPr>
          <a:xfrm>
            <a:off x="365760" y="920115"/>
            <a:ext cx="8321040" cy="52063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pic>
        <p:nvPicPr>
          <p:cNvPr id="7" name="图片 6"/>
          <p:cNvPicPr>
            <a:picLocks noChangeAspect="1"/>
          </p:cNvPicPr>
          <p:nvPr userDrawn="1"/>
        </p:nvPicPr>
        <p:blipFill>
          <a:blip r:embed="rId2"/>
          <a:stretch>
            <a:fillRect/>
          </a:stretch>
        </p:blipFill>
        <p:spPr>
          <a:xfrm>
            <a:off x="146685" y="123825"/>
            <a:ext cx="657225" cy="66675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5137" name="Picture 2"/>
          <p:cNvPicPr>
            <a:picLocks noChangeAspect="1"/>
          </p:cNvPicPr>
          <p:nvPr userDrawn="1"/>
        </p:nvPicPr>
        <p:blipFill>
          <a:blip r:embed="rId2"/>
          <a:stretch>
            <a:fillRect/>
          </a:stretch>
        </p:blipFill>
        <p:spPr>
          <a:xfrm>
            <a:off x="8229600" y="3175"/>
            <a:ext cx="914400" cy="914400"/>
          </a:xfrm>
          <a:prstGeom prst="rect">
            <a:avLst/>
          </a:prstGeom>
          <a:noFill/>
          <a:ln w="9525">
            <a:noFill/>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3" name="Rectangle 4"/>
          <p:cNvSpPr>
            <a:spLocks noGrp="1" noChangeArrowheads="1"/>
          </p:cNvSpPr>
          <p:nvPr>
            <p:ph type="dt" sz="half" idx="2"/>
          </p:nvPr>
        </p:nvSpPr>
        <p:spPr bwMode="auto">
          <a:xfrm>
            <a:off x="457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indent="0" algn="l" defTabSz="914400" rtl="0" fontAlgn="base" latinLnBrk="0">
              <a:lnSpc>
                <a:spcPct val="100000"/>
              </a:lnSpc>
              <a:spcBef>
                <a:spcPct val="0"/>
              </a:spcBef>
              <a:spcAft>
                <a:spcPct val="0"/>
              </a:spcAft>
              <a:buClrTx/>
              <a:buSzTx/>
              <a:buFont typeface="Arial" panose="020B0604020202020204" pitchFamily="34" charset="0"/>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24" name="Rectangle 5"/>
          <p:cNvSpPr>
            <a:spLocks noGrp="1" noChangeArrowheads="1"/>
          </p:cNvSpPr>
          <p:nvPr>
            <p:ph type="ftr" sz="quarter" idx="3"/>
          </p:nvPr>
        </p:nvSpPr>
        <p:spPr bwMode="auto">
          <a:xfrm>
            <a:off x="3124200" y="6245225"/>
            <a:ext cx="2895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indent="0" defTabSz="914400" rtl="0" fontAlgn="base" latinLnBrk="0">
              <a:lnSpc>
                <a:spcPct val="100000"/>
              </a:lnSpc>
              <a:spcBef>
                <a:spcPct val="0"/>
              </a:spcBef>
              <a:spcAft>
                <a:spcPct val="0"/>
              </a:spcAft>
              <a:buClrTx/>
              <a:buSzTx/>
              <a:buFont typeface="Arial" panose="020B0604020202020204" pitchFamily="34" charset="0"/>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25" name="Rectangle 6"/>
          <p:cNvSpPr>
            <a:spLocks noGrp="1" noChangeArrowheads="1"/>
          </p:cNvSpPr>
          <p:nvPr>
            <p:ph type="sldNum" sz="quarter" idx="4"/>
          </p:nvPr>
        </p:nvSpPr>
        <p:spPr bwMode="auto">
          <a:xfrm>
            <a:off x="6553200" y="6245225"/>
            <a:ext cx="2133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906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673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1350" y="152400"/>
            <a:ext cx="2000250" cy="5867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90600" y="152400"/>
            <a:ext cx="584835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buChar char="•"/>
            </a:pPr>
            <a:fld id="{9A0DB2DC-4C9A-4742-B13C-FB6460FD3503}" type="slidenum">
              <a:rPr lang="en-US" altLang="zh-CN" sz="1400" dirty="0"/>
              <a:t>‹#›</a:t>
            </a:fld>
            <a:endParaRPr lang="en-US" altLang="zh-CN" sz="1400"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6146" name="Picture 4"/>
          <p:cNvPicPr>
            <a:picLocks noChangeAspect="1"/>
          </p:cNvPicPr>
          <p:nvPr/>
        </p:nvPicPr>
        <p:blipFill>
          <a:blip r:embed="rId2"/>
          <a:stretch>
            <a:fillRect/>
          </a:stretch>
        </p:blipFill>
        <p:spPr>
          <a:xfrm>
            <a:off x="6365875" y="5973763"/>
            <a:ext cx="2435225" cy="601662"/>
          </a:xfrm>
          <a:prstGeom prst="rect">
            <a:avLst/>
          </a:prstGeom>
          <a:noFill/>
          <a:ln w="9525">
            <a:noFill/>
          </a:ln>
        </p:spPr>
      </p:pic>
      <p:sp>
        <p:nvSpPr>
          <p:cNvPr id="6147" name="Line 2"/>
          <p:cNvSpPr/>
          <p:nvPr userDrawn="1"/>
        </p:nvSpPr>
        <p:spPr>
          <a:xfrm flipV="1">
            <a:off x="323850" y="1268413"/>
            <a:ext cx="8496300" cy="0"/>
          </a:xfrm>
          <a:prstGeom prst="line">
            <a:avLst/>
          </a:prstGeom>
          <a:ln w="25400" cap="flat" cmpd="sng">
            <a:solidFill>
              <a:schemeClr val="tx2"/>
            </a:solidFill>
            <a:prstDash val="solid"/>
            <a:headEnd type="none" w="sm" len="sm"/>
            <a:tailEnd type="none" w="sm" len="sm"/>
          </a:ln>
        </p:spPr>
      </p:sp>
      <p:sp>
        <p:nvSpPr>
          <p:cNvPr id="6148" name="Rectangle 6"/>
          <p:cNvSpPr/>
          <p:nvPr userDrawn="1"/>
        </p:nvSpPr>
        <p:spPr>
          <a:xfrm>
            <a:off x="8374063" y="6453188"/>
            <a:ext cx="769937"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rPr>
              <a:t>   </a:t>
            </a:r>
            <a:r>
              <a:rPr lang="en-US" altLang="zh-CN" sz="1000" dirty="0">
                <a:solidFill>
                  <a:srgbClr val="000000"/>
                </a:solidFill>
                <a:latin typeface="FuturaA Md BT" charset="0"/>
              </a:rPr>
              <a:t>Page </a:t>
            </a:r>
            <a:fld id="{9A0DB2DC-4C9A-4742-B13C-FB6460FD3503}" type="slidenum">
              <a:rPr lang="en-US" altLang="zh-CN" sz="1000" dirty="0">
                <a:solidFill>
                  <a:srgbClr val="000000"/>
                </a:solidFill>
                <a:latin typeface="FuturaA Md BT" charset="0"/>
              </a:rPr>
              <a:t>‹#›</a:t>
            </a:fld>
            <a:endParaRPr lang="en-US" altLang="zh-CN" sz="1000" dirty="0">
              <a:solidFill>
                <a:srgbClr val="000000"/>
              </a:solidFill>
              <a:latin typeface="FuturaA Md BT" charset="0"/>
            </a:endParaRPr>
          </a:p>
        </p:txBody>
      </p:sp>
      <p:grpSp>
        <p:nvGrpSpPr>
          <p:cNvPr id="6149" name="Group 10"/>
          <p:cNvGrpSpPr/>
          <p:nvPr userDrawn="1"/>
        </p:nvGrpSpPr>
        <p:grpSpPr>
          <a:xfrm>
            <a:off x="827088" y="5516563"/>
            <a:ext cx="8315325" cy="1360487"/>
            <a:chOff x="249" y="2341"/>
            <a:chExt cx="5178" cy="1613"/>
          </a:xfrm>
        </p:grpSpPr>
        <p:pic>
          <p:nvPicPr>
            <p:cNvPr id="6157" name="Picture 11" descr="未命名-1"/>
            <p:cNvPicPr>
              <a:picLocks noChangeAspect="1"/>
            </p:cNvPicPr>
            <p:nvPr/>
          </p:nvPicPr>
          <p:blipFill>
            <a:blip r:embed="rId3"/>
            <a:stretch>
              <a:fillRect/>
            </a:stretch>
          </p:blipFill>
          <p:spPr>
            <a:xfrm>
              <a:off x="249" y="2341"/>
              <a:ext cx="5178" cy="1434"/>
            </a:xfrm>
            <a:prstGeom prst="rect">
              <a:avLst/>
            </a:prstGeom>
            <a:noFill/>
            <a:ln w="9525">
              <a:noFill/>
            </a:ln>
          </p:spPr>
        </p:pic>
        <p:sp>
          <p:nvSpPr>
            <p:cNvPr id="15" name="Rectangle 12"/>
            <p:cNvSpPr>
              <a:spLocks noChangeArrowheads="1"/>
            </p:cNvSpPr>
            <p:nvPr/>
          </p:nvSpPr>
          <p:spPr bwMode="gray">
            <a:xfrm>
              <a:off x="1877" y="3593"/>
              <a:ext cx="115" cy="361"/>
            </a:xfrm>
            <a:prstGeom prst="rect">
              <a:avLst/>
            </a:prstGeom>
            <a:noFill/>
            <a:ln w="9525" algn="ctr">
              <a:noFill/>
              <a:miter lim="800000"/>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grpSp>
      <p:pic>
        <p:nvPicPr>
          <p:cNvPr id="6150" name="Picture 16" descr="logo"/>
          <p:cNvPicPr>
            <a:picLocks noChangeAspect="1"/>
          </p:cNvPicPr>
          <p:nvPr userDrawn="1"/>
        </p:nvPicPr>
        <p:blipFill>
          <a:blip r:embed="rId4"/>
          <a:stretch>
            <a:fillRect/>
          </a:stretch>
        </p:blipFill>
        <p:spPr>
          <a:xfrm>
            <a:off x="144463" y="333375"/>
            <a:ext cx="3348037" cy="719138"/>
          </a:xfrm>
          <a:prstGeom prst="rect">
            <a:avLst/>
          </a:prstGeom>
          <a:noFill/>
          <a:ln w="9525">
            <a:noFill/>
          </a:ln>
        </p:spPr>
      </p:pic>
      <p:pic>
        <p:nvPicPr>
          <p:cNvPr id="6151" name="Picture 17"/>
          <p:cNvPicPr>
            <a:picLocks noChangeAspect="1"/>
          </p:cNvPicPr>
          <p:nvPr userDrawn="1"/>
        </p:nvPicPr>
        <p:blipFill>
          <a:blip r:embed="rId5"/>
          <a:stretch>
            <a:fillRect/>
          </a:stretch>
        </p:blipFill>
        <p:spPr>
          <a:xfrm>
            <a:off x="179388" y="5734050"/>
            <a:ext cx="1079500" cy="1057275"/>
          </a:xfrm>
          <a:prstGeom prst="rect">
            <a:avLst/>
          </a:prstGeom>
          <a:noFill/>
          <a:ln w="9525">
            <a:noFill/>
          </a:ln>
        </p:spPr>
      </p:pic>
      <p:sp>
        <p:nvSpPr>
          <p:cNvPr id="6152" name="Rectangle 13"/>
          <p:cNvSpPr/>
          <p:nvPr userDrawn="1"/>
        </p:nvSpPr>
        <p:spPr>
          <a:xfrm>
            <a:off x="8374063" y="6453188"/>
            <a:ext cx="769937"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rPr>
              <a:t>   </a:t>
            </a:r>
            <a:r>
              <a:rPr lang="en-US" altLang="zh-CN" sz="1000" dirty="0">
                <a:solidFill>
                  <a:srgbClr val="000000"/>
                </a:solidFill>
                <a:latin typeface="FuturaA Md BT" charset="0"/>
              </a:rPr>
              <a:t>Page </a:t>
            </a:r>
            <a:fld id="{9A0DB2DC-4C9A-4742-B13C-FB6460FD3503}" type="slidenum">
              <a:rPr lang="en-US" altLang="zh-CN" sz="1000" dirty="0">
                <a:solidFill>
                  <a:srgbClr val="000000"/>
                </a:solidFill>
                <a:latin typeface="FuturaA Md BT" charset="0"/>
              </a:rPr>
              <a:t>‹#›</a:t>
            </a:fld>
            <a:endParaRPr lang="en-US" altLang="zh-CN" sz="1000" dirty="0">
              <a:solidFill>
                <a:srgbClr val="000000"/>
              </a:solidFill>
              <a:latin typeface="FuturaA Md BT" charset="0"/>
            </a:endParaRPr>
          </a:p>
        </p:txBody>
      </p:sp>
      <p:pic>
        <p:nvPicPr>
          <p:cNvPr id="6153" name="Picture 14" descr="蓝色LOGO"/>
          <p:cNvPicPr>
            <a:picLocks noChangeAspect="1"/>
          </p:cNvPicPr>
          <p:nvPr userDrawn="1"/>
        </p:nvPicPr>
        <p:blipFill>
          <a:blip r:embed="rId6"/>
          <a:stretch>
            <a:fillRect/>
          </a:stretch>
        </p:blipFill>
        <p:spPr>
          <a:xfrm>
            <a:off x="34925" y="188913"/>
            <a:ext cx="3673475" cy="863600"/>
          </a:xfrm>
          <a:prstGeom prst="rect">
            <a:avLst/>
          </a:prstGeom>
          <a:noFill/>
          <a:ln w="9525">
            <a:noFill/>
          </a:ln>
        </p:spPr>
      </p:pic>
      <p:pic>
        <p:nvPicPr>
          <p:cNvPr id="6154" name="Picture 15" descr="教3楼"/>
          <p:cNvPicPr>
            <a:picLocks noChangeAspect="1"/>
          </p:cNvPicPr>
          <p:nvPr userDrawn="1"/>
        </p:nvPicPr>
        <p:blipFill>
          <a:blip r:embed="rId7"/>
          <a:stretch>
            <a:fillRect/>
          </a:stretch>
        </p:blipFill>
        <p:spPr>
          <a:xfrm>
            <a:off x="0" y="3789363"/>
            <a:ext cx="9144000" cy="3095625"/>
          </a:xfrm>
          <a:prstGeom prst="rect">
            <a:avLst/>
          </a:prstGeom>
          <a:noFill/>
          <a:ln w="9525">
            <a:noFill/>
          </a:ln>
        </p:spPr>
      </p:pic>
      <p:sp>
        <p:nvSpPr>
          <p:cNvPr id="2999298" name="Rectangle 2"/>
          <p:cNvSpPr>
            <a:spLocks noGrp="1" noChangeArrowheads="1"/>
          </p:cNvSpPr>
          <p:nvPr>
            <p:ph type="ctrTitle"/>
          </p:nvPr>
        </p:nvSpPr>
        <p:spPr>
          <a:xfrm>
            <a:off x="685800" y="1273175"/>
            <a:ext cx="7772400" cy="1470025"/>
          </a:xfrm>
        </p:spPr>
        <p:txBody>
          <a:bodyPr/>
          <a:lstStyle>
            <a:lvl1pPr algn="ctr">
              <a:defRPr sz="4400">
                <a:solidFill>
                  <a:srgbClr val="FF3300"/>
                </a:solidFill>
                <a:ea typeface="华文中宋" panose="02010600040101010101" pitchFamily="2" charset="-122"/>
              </a:defRPr>
            </a:lvl1pPr>
          </a:lstStyle>
          <a:p>
            <a:pPr lvl="0"/>
            <a:r>
              <a:rPr lang="zh-CN" altLang="en-US" noProof="0"/>
              <a:t>单击此处编辑母版标题样式</a:t>
            </a:r>
          </a:p>
        </p:txBody>
      </p:sp>
      <p:sp>
        <p:nvSpPr>
          <p:cNvPr id="2999299" name="Rectangle 3"/>
          <p:cNvSpPr>
            <a:spLocks noGrp="1" noChangeArrowheads="1"/>
          </p:cNvSpPr>
          <p:nvPr>
            <p:ph type="subTitle" idx="1"/>
          </p:nvPr>
        </p:nvSpPr>
        <p:spPr>
          <a:xfrm>
            <a:off x="1371600" y="3028950"/>
            <a:ext cx="6400800" cy="1752600"/>
          </a:xfrm>
        </p:spPr>
        <p:txBody>
          <a:bodyPr/>
          <a:lstStyle>
            <a:lvl1pPr marL="0" indent="0" algn="ctr">
              <a:buFont typeface="Wingdings" panose="05000000000000000000" pitchFamily="2" charset="2"/>
              <a:buNone/>
              <a:defRPr>
                <a:solidFill>
                  <a:srgbClr val="0000FF"/>
                </a:solidFill>
                <a:ea typeface="隶书" panose="02010509060101010101" pitchFamily="49" charset="-122"/>
              </a:defRPr>
            </a:lvl1pPr>
          </a:lstStyle>
          <a:p>
            <a:pPr lvl="0"/>
            <a:r>
              <a:rPr lang="zh-CN" altLang="en-US" noProof="0"/>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0575" y="1219200"/>
            <a:ext cx="38100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52975" y="1219200"/>
            <a:ext cx="3810000" cy="4876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10000"/>
              </a:lnSpc>
              <a:spcBef>
                <a:spcPct val="40000"/>
              </a:spcBef>
              <a:spcAft>
                <a:spcPct val="10000"/>
              </a:spcAft>
              <a:buClrTx/>
              <a:buSzTx/>
              <a:buFont typeface="Wingdings" panose="05000000000000000000" pitchFamily="2" charset="2"/>
              <a:buNone/>
              <a:defRPr/>
            </a:pPr>
            <a:endParaRPr kumimoji="1" lang="zh-CN" altLang="en-US" sz="3200" b="0" i="0" u="none" strike="noStrike" kern="1200" cap="none" spc="0" normalizeH="0" baseline="0" noProof="0">
              <a:ln>
                <a:noFill/>
              </a:ln>
              <a:solidFill>
                <a:srgbClr val="000066"/>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104775"/>
            <a:ext cx="2020887" cy="5991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0575" y="104775"/>
            <a:ext cx="5913438" cy="5991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18" Type="http://schemas.openxmlformats.org/officeDocument/2006/relationships/image" Target="../media/image7.jpeg"/><Relationship Id="rId3" Type="http://schemas.openxmlformats.org/officeDocument/2006/relationships/slideLayout" Target="../slideLayouts/slideLayout25.xml"/><Relationship Id="rId21" Type="http://schemas.openxmlformats.org/officeDocument/2006/relationships/image" Target="../media/image10.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6.jpeg"/><Relationship Id="rId2" Type="http://schemas.openxmlformats.org/officeDocument/2006/relationships/slideLayout" Target="../slideLayouts/slideLayout24.xml"/><Relationship Id="rId16" Type="http://schemas.openxmlformats.org/officeDocument/2006/relationships/image" Target="../media/image5.jpeg"/><Relationship Id="rId20" Type="http://schemas.openxmlformats.org/officeDocument/2006/relationships/image" Target="../media/image9.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4.jpeg"/><Relationship Id="rId10" Type="http://schemas.openxmlformats.org/officeDocument/2006/relationships/slideLayout" Target="../slideLayouts/slideLayout32.xml"/><Relationship Id="rId19" Type="http://schemas.openxmlformats.org/officeDocument/2006/relationships/image" Target="../media/image8.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2051"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p>
            <a:pPr lvl="0" algn="r" eaLnBrk="1" hangingPunct="1">
              <a:buChar char="•"/>
            </a:pPr>
            <a:fld id="{9A0DB2DC-4C9A-4742-B13C-FB6460FD3503}" type="slidenum">
              <a:rPr lang="zh-CN" altLang="en-US" sz="1200" dirty="0">
                <a:solidFill>
                  <a:srgbClr val="898989"/>
                </a:solidFill>
              </a:rPr>
              <a:t>‹#›</a:t>
            </a:fld>
            <a:endParaRPr lang="zh-CN" altLang="en-US" sz="1200"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10"/>
          <p:cNvPicPr>
            <a:picLocks noChangeAspect="1"/>
          </p:cNvPicPr>
          <p:nvPr userDrawn="1"/>
        </p:nvPicPr>
        <p:blipFill>
          <a:blip r:embed="rId13"/>
          <a:stretch>
            <a:fillRect/>
          </a:stretch>
        </p:blipFill>
        <p:spPr>
          <a:xfrm>
            <a:off x="0" y="0"/>
            <a:ext cx="9144000" cy="6858000"/>
          </a:xfrm>
          <a:prstGeom prst="rect">
            <a:avLst/>
          </a:prstGeom>
          <a:noFill/>
          <a:ln w="9525">
            <a:noFill/>
          </a:ln>
        </p:spPr>
      </p:pic>
      <p:pic>
        <p:nvPicPr>
          <p:cNvPr id="2051" name="Picture 12" descr="a_1"/>
          <p:cNvPicPr>
            <a:picLocks noChangeAspect="1"/>
          </p:cNvPicPr>
          <p:nvPr userDrawn="1"/>
        </p:nvPicPr>
        <p:blipFill>
          <a:blip r:embed="rId14"/>
          <a:srcRect l="2174"/>
          <a:stretch>
            <a:fillRect/>
          </a:stretch>
        </p:blipFill>
        <p:spPr>
          <a:xfrm>
            <a:off x="0" y="0"/>
            <a:ext cx="9144000" cy="5308600"/>
          </a:xfrm>
          <a:prstGeom prst="rect">
            <a:avLst/>
          </a:prstGeom>
          <a:noFill/>
          <a:ln w="9525">
            <a:noFill/>
          </a:ln>
        </p:spPr>
      </p:pic>
      <p:sp>
        <p:nvSpPr>
          <p:cNvPr id="2052" name="Rectangle 22"/>
          <p:cNvSpPr>
            <a:spLocks noChangeArrowheads="1"/>
          </p:cNvSpPr>
          <p:nvPr/>
        </p:nvSpPr>
        <p:spPr bwMode="auto">
          <a:xfrm>
            <a:off x="0" y="2590800"/>
            <a:ext cx="9144000" cy="1066800"/>
          </a:xfrm>
          <a:prstGeom prst="rect">
            <a:avLst/>
          </a:prstGeom>
          <a:gradFill rotWithShape="1">
            <a:gsLst>
              <a:gs pos="0">
                <a:srgbClr val="3191D3"/>
              </a:gs>
              <a:gs pos="100000">
                <a:srgbClr val="17436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3" name="Rectangle 14" descr="mao1-1"/>
          <p:cNvSpPr>
            <a:spLocks noChangeAspect="1" noChangeArrowheads="1"/>
          </p:cNvSpPr>
          <p:nvPr/>
        </p:nvSpPr>
        <p:spPr bwMode="auto">
          <a:xfrm>
            <a:off x="8153400" y="4967288"/>
            <a:ext cx="969963" cy="900113"/>
          </a:xfrm>
          <a:prstGeom prst="rect">
            <a:avLst/>
          </a:prstGeom>
          <a:blipFill dpi="0" rotWithShape="1">
            <a:blip r:embed="rId15"/>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Rectangle 15" descr="xmy2-1"/>
          <p:cNvSpPr>
            <a:spLocks noChangeAspect="1" noChangeArrowheads="1"/>
          </p:cNvSpPr>
          <p:nvPr/>
        </p:nvSpPr>
        <p:spPr bwMode="auto">
          <a:xfrm>
            <a:off x="8153400" y="3976688"/>
            <a:ext cx="969963" cy="900113"/>
          </a:xfrm>
          <a:prstGeom prst="rect">
            <a:avLst/>
          </a:prstGeom>
          <a:blipFill dpi="0" rotWithShape="1">
            <a:blip r:embed="rId16"/>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16" descr="xm-1"/>
          <p:cNvSpPr>
            <a:spLocks noChangeArrowheads="1"/>
          </p:cNvSpPr>
          <p:nvPr/>
        </p:nvSpPr>
        <p:spPr bwMode="auto">
          <a:xfrm>
            <a:off x="6019800" y="5957888"/>
            <a:ext cx="1066800" cy="900113"/>
          </a:xfrm>
          <a:prstGeom prst="rect">
            <a:avLst/>
          </a:prstGeom>
          <a:blipFill dpi="0" rotWithShape="1">
            <a:blip r:embed="rId17"/>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6" name="Rectangle 17" descr="xue2-1"/>
          <p:cNvSpPr>
            <a:spLocks noChangeAspect="1" noChangeArrowheads="1"/>
          </p:cNvSpPr>
          <p:nvPr/>
        </p:nvSpPr>
        <p:spPr bwMode="auto">
          <a:xfrm>
            <a:off x="7134225" y="5943600"/>
            <a:ext cx="969963" cy="900113"/>
          </a:xfrm>
          <a:prstGeom prst="rect">
            <a:avLst/>
          </a:prstGeom>
          <a:blipFill dpi="0" rotWithShape="1">
            <a:blip r:embed="rId18"/>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7" name="Rectangle 18" descr="mao-1"/>
          <p:cNvSpPr>
            <a:spLocks noChangeAspect="1" noChangeArrowheads="1"/>
          </p:cNvSpPr>
          <p:nvPr/>
        </p:nvSpPr>
        <p:spPr bwMode="auto">
          <a:xfrm>
            <a:off x="7107238" y="4967288"/>
            <a:ext cx="969963" cy="900113"/>
          </a:xfrm>
          <a:prstGeom prst="rect">
            <a:avLst/>
          </a:prstGeom>
          <a:blipFill dpi="0" rotWithShape="1">
            <a:blip r:embed="rId19"/>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8" name="Rectangle 19" descr="xiaoxun-1"/>
          <p:cNvSpPr>
            <a:spLocks noChangeAspect="1" noChangeArrowheads="1"/>
          </p:cNvSpPr>
          <p:nvPr/>
        </p:nvSpPr>
        <p:spPr bwMode="auto">
          <a:xfrm>
            <a:off x="8153400" y="5943600"/>
            <a:ext cx="969963" cy="900113"/>
          </a:xfrm>
          <a:prstGeom prst="rect">
            <a:avLst/>
          </a:prstGeom>
          <a:blipFill dpi="0" rotWithShape="1">
            <a:blip r:embed="rId20"/>
            <a:srcRect/>
            <a:stretch>
              <a:fillRect/>
            </a:stretch>
          </a:blipFill>
          <a:ln w="22225" cmpd="sng">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3" name="Line 26"/>
          <p:cNvSpPr/>
          <p:nvPr userDrawn="1"/>
        </p:nvSpPr>
        <p:spPr>
          <a:xfrm>
            <a:off x="0" y="3657600"/>
            <a:ext cx="9144000" cy="0"/>
          </a:xfrm>
          <a:prstGeom prst="line">
            <a:avLst/>
          </a:prstGeom>
          <a:ln w="38100" cap="flat" cmpd="sng">
            <a:solidFill>
              <a:srgbClr val="FFFFFF"/>
            </a:solidFill>
            <a:prstDash val="solid"/>
            <a:headEnd type="none" w="med" len="med"/>
            <a:tailEnd type="none" w="med" len="med"/>
          </a:ln>
        </p:spPr>
      </p:sp>
      <p:sp>
        <p:nvSpPr>
          <p:cNvPr id="3084" name="Line 27"/>
          <p:cNvSpPr/>
          <p:nvPr userDrawn="1"/>
        </p:nvSpPr>
        <p:spPr>
          <a:xfrm>
            <a:off x="0" y="2590800"/>
            <a:ext cx="9144000" cy="0"/>
          </a:xfrm>
          <a:prstGeom prst="line">
            <a:avLst/>
          </a:prstGeom>
          <a:ln w="38100" cap="flat" cmpd="sng">
            <a:solidFill>
              <a:srgbClr val="FFFFFF"/>
            </a:solidFill>
            <a:prstDash val="solid"/>
            <a:headEnd type="none" w="med" len="med"/>
            <a:tailEnd type="none" w="med" len="med"/>
          </a:ln>
        </p:spPr>
      </p:sp>
      <p:sp>
        <p:nvSpPr>
          <p:cNvPr id="2061" name="Rectangle 29"/>
          <p:cNvSpPr>
            <a:spLocks noChangeArrowheads="1"/>
          </p:cNvSpPr>
          <p:nvPr/>
        </p:nvSpPr>
        <p:spPr bwMode="auto">
          <a:xfrm>
            <a:off x="0" y="0"/>
            <a:ext cx="9142413" cy="1447800"/>
          </a:xfrm>
          <a:prstGeom prst="rect">
            <a:avLst/>
          </a:prstGeom>
          <a:gradFill rotWithShape="1">
            <a:gsLst>
              <a:gs pos="0">
                <a:srgbClr val="81CFEB">
                  <a:alpha val="18999"/>
                </a:srgbClr>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2" name="Rectangle 33"/>
          <p:cNvSpPr>
            <a:spLocks noChangeArrowheads="1"/>
          </p:cNvSpPr>
          <p:nvPr/>
        </p:nvSpPr>
        <p:spPr bwMode="auto">
          <a:xfrm>
            <a:off x="0" y="1447800"/>
            <a:ext cx="9144000"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087" name="Picture 31"/>
          <p:cNvPicPr>
            <a:picLocks noChangeAspect="1"/>
          </p:cNvPicPr>
          <p:nvPr userDrawn="1"/>
        </p:nvPicPr>
        <p:blipFill>
          <a:blip r:embed="rId21"/>
          <a:stretch>
            <a:fillRect/>
          </a:stretch>
        </p:blipFill>
        <p:spPr>
          <a:xfrm>
            <a:off x="1905000" y="1219200"/>
            <a:ext cx="5562600" cy="992188"/>
          </a:xfrm>
          <a:prstGeom prst="rect">
            <a:avLst/>
          </a:prstGeom>
          <a:noFill/>
          <a:ln w="9525">
            <a:noFill/>
          </a:ln>
        </p:spPr>
      </p:pic>
      <p:sp>
        <p:nvSpPr>
          <p:cNvPr id="3088" name="Line 34"/>
          <p:cNvSpPr/>
          <p:nvPr userDrawn="1"/>
        </p:nvSpPr>
        <p:spPr>
          <a:xfrm>
            <a:off x="0" y="2590800"/>
            <a:ext cx="9144000" cy="0"/>
          </a:xfrm>
          <a:prstGeom prst="line">
            <a:avLst/>
          </a:prstGeom>
          <a:ln w="38100" cap="flat" cmpd="sng">
            <a:solidFill>
              <a:srgbClr val="FFFFFF"/>
            </a:solidFill>
            <a:prstDash val="solid"/>
            <a:headEnd type="none" w="med" len="med"/>
            <a:tailEnd type="none" w="med" len="med"/>
          </a:ln>
        </p:spPr>
      </p:sp>
      <p:sp>
        <p:nvSpPr>
          <p:cNvPr id="3089" name="Rectangle 3"/>
          <p:cNvSpPr>
            <a:spLocks noGrp="1"/>
          </p:cNvSpPr>
          <p:nvPr>
            <p:ph type="body" idx="1"/>
          </p:nvPr>
        </p:nvSpPr>
        <p:spPr>
          <a:xfrm>
            <a:off x="990600" y="838200"/>
            <a:ext cx="8001000" cy="5181600"/>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3090" name="Rectangle 2"/>
          <p:cNvSpPr>
            <a:spLocks noGrp="1"/>
          </p:cNvSpPr>
          <p:nvPr>
            <p:ph type="title"/>
          </p:nvPr>
        </p:nvSpPr>
        <p:spPr>
          <a:xfrm>
            <a:off x="1066800" y="152400"/>
            <a:ext cx="6096000" cy="381000"/>
          </a:xfrm>
          <a:prstGeom prst="rect">
            <a:avLst/>
          </a:prstGeom>
          <a:noFill/>
          <a:ln w="9525">
            <a:noFill/>
          </a:ln>
        </p:spPr>
        <p:txBody>
          <a:bodyPr anchor="ctr"/>
          <a:lstStyle/>
          <a:p>
            <a:pPr lvl="0"/>
            <a:r>
              <a:rPr lang="zh-CN" altLang="zh-CN" dirty="0"/>
              <a:t>单击此处编辑母版标题样式</a:t>
            </a:r>
          </a:p>
        </p:txBody>
      </p:sp>
      <p:sp>
        <p:nvSpPr>
          <p:cNvPr id="2067"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9" name="Rectangle 6"/>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lgn="r" eaLnBrk="1" hangingPunct="1">
              <a:buChar char="•"/>
            </a:pPr>
            <a:fld id="{9A0DB2DC-4C9A-4742-B13C-FB6460FD3503}" type="slidenum">
              <a:rPr lang="en-US" altLang="zh-CN" sz="1400" dirty="0"/>
              <a:t>‹#›</a:t>
            </a:fld>
            <a:endParaRPr lang="en-US" altLang="zh-CN" sz="1400"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up)">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4"/>
          <p:cNvSpPr>
            <a:spLocks noGrp="1"/>
          </p:cNvSpPr>
          <p:nvPr>
            <p:ph type="title"/>
          </p:nvPr>
        </p:nvSpPr>
        <p:spPr>
          <a:xfrm>
            <a:off x="6577013" y="104775"/>
            <a:ext cx="2300287" cy="685800"/>
          </a:xfrm>
          <a:prstGeom prst="rect">
            <a:avLst/>
          </a:prstGeom>
          <a:noFill/>
          <a:ln w="9525">
            <a:noFill/>
          </a:ln>
        </p:spPr>
        <p:txBody>
          <a:bodyPr anchor="ctr"/>
          <a:lstStyle/>
          <a:p>
            <a:pPr lvl="0"/>
            <a:r>
              <a:rPr lang="zh-CN" altLang="en-US" dirty="0"/>
              <a:t>母版标题</a:t>
            </a:r>
          </a:p>
        </p:txBody>
      </p:sp>
      <p:sp>
        <p:nvSpPr>
          <p:cNvPr id="4099" name="Rectangle 5"/>
          <p:cNvSpPr>
            <a:spLocks noGrp="1"/>
          </p:cNvSpPr>
          <p:nvPr>
            <p:ph type="body" idx="1"/>
          </p:nvPr>
        </p:nvSpPr>
        <p:spPr>
          <a:xfrm>
            <a:off x="450850" y="931545"/>
            <a:ext cx="8112125" cy="516445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1" name="Rectangle 2"/>
          <p:cNvSpPr/>
          <p:nvPr userDrawn="1"/>
        </p:nvSpPr>
        <p:spPr>
          <a:xfrm>
            <a:off x="8408988" y="6453188"/>
            <a:ext cx="735012" cy="241300"/>
          </a:xfrm>
          <a:prstGeom prst="rect">
            <a:avLst/>
          </a:prstGeom>
          <a:noFill/>
          <a:ln w="9525">
            <a:noFill/>
          </a:ln>
        </p:spPr>
        <p:txBody>
          <a:bodyPr wrap="none" lIns="90488" tIns="44450" rIns="90488" bIns="44450">
            <a:spAutoFit/>
          </a:bodyPr>
          <a:lstStyle/>
          <a:p>
            <a:pPr lvl="0" algn="r"/>
            <a:r>
              <a:rPr lang="zh-CN" altLang="en-US" sz="1000" dirty="0">
                <a:solidFill>
                  <a:srgbClr val="000000"/>
                </a:solidFill>
                <a:latin typeface="FuturaA Md BT" charset="0"/>
                <a:ea typeface="宋体" panose="02010600030101010101" pitchFamily="2" charset="-122"/>
              </a:rPr>
              <a:t>  </a:t>
            </a:r>
            <a:r>
              <a:rPr lang="en-US" altLang="zh-CN" sz="1000" dirty="0">
                <a:solidFill>
                  <a:srgbClr val="000000"/>
                </a:solidFill>
                <a:latin typeface="FuturaA Md BT" charset="0"/>
                <a:ea typeface="宋体" panose="02010600030101010101" pitchFamily="2" charset="-122"/>
              </a:rPr>
              <a:t>Page </a:t>
            </a:r>
            <a:fld id="{9A0DB2DC-4C9A-4742-B13C-FB6460FD3503}" type="slidenum">
              <a:rPr lang="en-US" altLang="zh-CN" sz="1000" dirty="0">
                <a:solidFill>
                  <a:srgbClr val="000000"/>
                </a:solidFill>
                <a:latin typeface="FuturaA Md BT" charset="0"/>
                <a:ea typeface="宋体" panose="02010600030101010101" pitchFamily="2" charset="-122"/>
              </a:rPr>
              <a:t>‹#›</a:t>
            </a:fld>
            <a:endParaRPr lang="en-US" altLang="zh-CN" sz="1000" dirty="0">
              <a:solidFill>
                <a:srgbClr val="000000"/>
              </a:solidFill>
              <a:latin typeface="FuturaA Md BT" charset="0"/>
              <a:ea typeface="宋体" panose="02010600030101010101" pitchFamily="2" charset="-122"/>
            </a:endParaRPr>
          </a:p>
        </p:txBody>
      </p:sp>
      <p:sp>
        <p:nvSpPr>
          <p:cNvPr id="4102" name="Line 4"/>
          <p:cNvSpPr/>
          <p:nvPr userDrawn="1"/>
        </p:nvSpPr>
        <p:spPr>
          <a:xfrm>
            <a:off x="179388" y="765175"/>
            <a:ext cx="8713787" cy="0"/>
          </a:xfrm>
          <a:prstGeom prst="line">
            <a:avLst/>
          </a:prstGeom>
          <a:ln w="25400" cap="flat" cmpd="sng">
            <a:solidFill>
              <a:schemeClr val="tx2"/>
            </a:solidFill>
            <a:prstDash val="solid"/>
            <a:headEnd type="none" w="sm" len="sm"/>
            <a:tailEnd type="none" w="sm" len="sm"/>
          </a:ln>
        </p:spPr>
      </p:sp>
      <p:sp>
        <p:nvSpPr>
          <p:cNvPr id="1031" name="Rectangle 5"/>
          <p:cNvSpPr>
            <a:spLocks noChangeArrowheads="1"/>
          </p:cNvSpPr>
          <p:nvPr/>
        </p:nvSpPr>
        <p:spPr bwMode="auto">
          <a:xfrm>
            <a:off x="0" y="6237288"/>
            <a:ext cx="91440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v"/>
              <a:defRPr kumimoji="1" sz="2800">
                <a:solidFill>
                  <a:srgbClr val="336699"/>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436ACB"/>
                </a:solidFill>
                <a:effectLst/>
                <a:uLnTx/>
                <a:uFillTx/>
                <a:latin typeface="Arial" panose="020B0604020202020204" pitchFamily="34" charset="0"/>
                <a:ea typeface="隶书" panose="02010509060101010101" pitchFamily="49" charset="-122"/>
                <a:cs typeface="+mn-cs"/>
              </a:rPr>
              <a:t>      </a:t>
            </a:r>
            <a:endParaRPr kumimoji="0" lang="zh-CN" altLang="en-US" sz="2400" b="1" i="0" u="none" strike="noStrike" kern="1200" cap="none" spc="0" normalizeH="0" baseline="0" noProof="0">
              <a:ln>
                <a:noFill/>
              </a:ln>
              <a:solidFill>
                <a:srgbClr val="000000"/>
              </a:solidFill>
              <a:effectLst/>
              <a:uLnTx/>
              <a:uFillTx/>
              <a:latin typeface="FuturaA Md BT" charset="0"/>
              <a:ea typeface="隶书" panose="02010509060101010101" pitchFamily="49" charset="-122"/>
              <a:cs typeface="+mn-cs"/>
            </a:endParaRPr>
          </a:p>
        </p:txBody>
      </p:sp>
      <p:pic>
        <p:nvPicPr>
          <p:cNvPr id="4104" name="Picture 10" descr="logo"/>
          <p:cNvPicPr>
            <a:picLocks noChangeAspect="1"/>
          </p:cNvPicPr>
          <p:nvPr userDrawn="1"/>
        </p:nvPicPr>
        <p:blipFill>
          <a:blip r:embed="rId13"/>
          <a:stretch>
            <a:fillRect/>
          </a:stretch>
        </p:blipFill>
        <p:spPr>
          <a:xfrm>
            <a:off x="144463" y="115888"/>
            <a:ext cx="2698750" cy="5048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p:titleStyle>
    <p:bodyStyle>
      <a:lvl1pPr marL="342900" indent="-342900" algn="l" rtl="0" eaLnBrk="0" fontAlgn="base" hangingPunct="0">
        <a:lnSpc>
          <a:spcPct val="110000"/>
        </a:lnSpc>
        <a:spcBef>
          <a:spcPct val="40000"/>
        </a:spcBef>
        <a:spcAft>
          <a:spcPct val="10000"/>
        </a:spcAft>
        <a:buFont typeface="Wingdings" panose="05000000000000000000" pitchFamily="2" charset="2"/>
        <a:buChar char="Ø"/>
        <a:defRPr kumimoji="1" sz="2800" kern="1200">
          <a:solidFill>
            <a:srgbClr val="000066"/>
          </a:solidFill>
          <a:latin typeface="+mn-lt"/>
          <a:ea typeface="+mn-ea"/>
          <a:cs typeface="+mn-cs"/>
        </a:defRPr>
      </a:lvl1pPr>
      <a:lvl2pPr marL="742950" indent="-285750" algn="l" rtl="0" eaLnBrk="0" fontAlgn="base" hangingPunct="0">
        <a:spcBef>
          <a:spcPct val="30000"/>
        </a:spcBef>
        <a:spcAft>
          <a:spcPct val="0"/>
        </a:spcAft>
        <a:buFont typeface="Wingdings" panose="05000000000000000000" pitchFamily="2" charset="2"/>
        <a:buChar char="q"/>
        <a:defRPr kumimoji="1" sz="2400" kern="1200">
          <a:solidFill>
            <a:srgbClr val="336699"/>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kumimoji="1" sz="2000" kern="1200">
          <a:solidFill>
            <a:schemeClr val="accent2"/>
          </a:solidFill>
          <a:latin typeface="+mn-lt"/>
          <a:ea typeface="+mn-ea"/>
          <a:cs typeface="+mn-cs"/>
        </a:defRPr>
      </a:lvl3pPr>
      <a:lvl4pPr marL="1600200" indent="-228600" algn="l" rtl="0" eaLnBrk="0" fontAlgn="base" hangingPunct="0">
        <a:spcBef>
          <a:spcPct val="20000"/>
        </a:spcBef>
        <a:spcAft>
          <a:spcPct val="0"/>
        </a:spcAft>
        <a:buChar char="–"/>
        <a:defRPr kumimoji="1" sz="1600" kern="1200">
          <a:solidFill>
            <a:srgbClr val="000066"/>
          </a:solidFill>
          <a:latin typeface="+mn-lt"/>
          <a:ea typeface="+mn-ea"/>
          <a:cs typeface="+mn-cs"/>
        </a:defRPr>
      </a:lvl4pPr>
      <a:lvl5pPr marL="2057400" indent="-228600" algn="l" rtl="0" eaLnBrk="0" fontAlgn="base" hangingPunct="0">
        <a:spcBef>
          <a:spcPct val="20000"/>
        </a:spcBef>
        <a:spcAft>
          <a:spcPct val="0"/>
        </a:spcAft>
        <a:defRPr kumimoji="1" sz="14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5.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5.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5.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5.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5.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3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33.xml"/><Relationship Id="rId16" Type="http://schemas.openxmlformats.org/officeDocument/2006/relationships/image" Target="../media/image92.png"/><Relationship Id="rId1" Type="http://schemas.openxmlformats.org/officeDocument/2006/relationships/slideLayout" Target="../slideLayouts/slideLayout3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35.xml"/><Relationship Id="rId5" Type="http://schemas.openxmlformats.org/officeDocument/2006/relationships/image" Target="../media/image111.png"/><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5.x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35.xml"/><Relationship Id="rId5" Type="http://schemas.openxmlformats.org/officeDocument/2006/relationships/image" Target="../media/image122.jpeg"/><Relationship Id="rId4" Type="http://schemas.openxmlformats.org/officeDocument/2006/relationships/image" Target="../media/image121.png"/></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35.xml"/><Relationship Id="rId6" Type="http://schemas.openxmlformats.org/officeDocument/2006/relationships/image" Target="../media/image123.png"/><Relationship Id="rId5" Type="http://schemas.openxmlformats.org/officeDocument/2006/relationships/image" Target="../media/image122.jpeg"/><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3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5.xml"/><Relationship Id="rId1" Type="http://schemas.openxmlformats.org/officeDocument/2006/relationships/slideLayout" Target="../slideLayouts/slideLayout3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5.jpeg"/></Relationships>
</file>

<file path=ppt/slides/_rels/slide6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ctrTitle"/>
          </p:nvPr>
        </p:nvSpPr>
        <p:spPr>
          <a:xfrm>
            <a:off x="177165" y="2819400"/>
            <a:ext cx="8738235" cy="685800"/>
          </a:xfrm>
        </p:spPr>
        <p:txBody>
          <a:bodyPr vert="horz" wrap="square" lIns="91440" tIns="45720" rIns="91440" bIns="45720" anchor="ctr"/>
          <a:lstStyle>
            <a:lvl1pPr lvl="0">
              <a:defRPr kern="1200"/>
            </a:lvl1pPr>
          </a:lstStyle>
          <a:p>
            <a:pPr lvl="0" algn="ctr" eaLnBrk="1" hangingPunct="1"/>
            <a:r>
              <a:rPr lang="zh-CN" altLang="en-US" sz="3600" dirty="0">
                <a:solidFill>
                  <a:schemeClr val="bg1"/>
                </a:solidFill>
                <a:latin typeface="黑体" panose="02010609060101010101" pitchFamily="49" charset="-122"/>
                <a:ea typeface="黑体" panose="02010609060101010101" pitchFamily="49" charset="-122"/>
                <a:sym typeface="+mn-ea"/>
              </a:rPr>
              <a:t>第九章 网络编码</a:t>
            </a:r>
          </a:p>
        </p:txBody>
      </p:sp>
      <p:sp>
        <p:nvSpPr>
          <p:cNvPr id="2" name="文本框 1"/>
          <p:cNvSpPr txBox="1"/>
          <p:nvPr/>
        </p:nvSpPr>
        <p:spPr>
          <a:xfrm>
            <a:off x="2305685" y="3879850"/>
            <a:ext cx="4815205" cy="1822450"/>
          </a:xfrm>
          <a:prstGeom prst="rect">
            <a:avLst/>
          </a:prstGeom>
          <a:noFill/>
        </p:spPr>
        <p:txBody>
          <a:bodyPr wrap="square" rtlCol="0">
            <a:spAutoFit/>
          </a:bodyPr>
          <a:lstStyle/>
          <a:p>
            <a:pPr algn="l">
              <a:lnSpc>
                <a:spcPts val="4500"/>
              </a:lnSpc>
            </a:pPr>
            <a:r>
              <a:rPr lang="zh-CN" altLang="en-US" sz="2800" b="1"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李丽香，彭海朋</a:t>
            </a:r>
            <a:endParaRPr lang="zh-CN" altLang="en-US" sz="2400" b="1"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a:p>
            <a:pPr algn="l">
              <a:lnSpc>
                <a:spcPts val="4500"/>
              </a:lnSpc>
            </a:pPr>
            <a:r>
              <a:rPr lang="zh-CN" altLang="en-US" sz="2400" b="1"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北京邮电大学网络空间安全学院</a:t>
            </a:r>
          </a:p>
          <a:p>
            <a:pPr algn="l">
              <a:lnSpc>
                <a:spcPts val="4500"/>
              </a:lnSpc>
            </a:pPr>
            <a:r>
              <a:rPr lang="zh-CN" altLang="en-US" sz="2400" b="1"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网络与交换技术国家重点实验室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网络编码的出现</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50" y="1524050"/>
            <a:ext cx="990574" cy="835927"/>
          </a:xfrm>
          <a:prstGeom prst="rect">
            <a:avLst/>
          </a:prstGeom>
        </p:spPr>
      </p:pic>
      <p:sp>
        <p:nvSpPr>
          <p:cNvPr id="5" name="文本框 4"/>
          <p:cNvSpPr txBox="1"/>
          <p:nvPr/>
        </p:nvSpPr>
        <p:spPr>
          <a:xfrm>
            <a:off x="1986668" y="1524050"/>
            <a:ext cx="6746182" cy="2585323"/>
          </a:xfrm>
          <a:prstGeom prst="rect">
            <a:avLst/>
          </a:prstGeom>
          <a:noFill/>
        </p:spPr>
        <p:txBody>
          <a:bodyPr wrap="square" rtlCol="0" anchor="t">
            <a:spAutoFit/>
          </a:bodyPr>
          <a:lstStyle/>
          <a:p>
            <a:r>
              <a:rPr lang="en-US" altLang="zh-CN" sz="1800" dirty="0">
                <a:latin typeface="Times New Roman" panose="02020603050405020304" pitchFamily="18" charset="0"/>
                <a:ea typeface="黑体" panose="02010609060101010101" pitchFamily="49" charset="-122"/>
                <a:sym typeface="+mn-ea"/>
              </a:rPr>
              <a:t>1999</a:t>
            </a:r>
            <a:r>
              <a:rPr lang="zh-CN" altLang="en-US" sz="1800" dirty="0">
                <a:latin typeface="Times New Roman" panose="02020603050405020304" pitchFamily="18" charset="0"/>
                <a:ea typeface="黑体" panose="02010609060101010101" pitchFamily="49" charset="-122"/>
                <a:sym typeface="+mn-ea"/>
              </a:rPr>
              <a:t>年，杨伟豪和张珍首次提出</a:t>
            </a:r>
            <a:r>
              <a:rPr lang="zh-CN" altLang="en-US" sz="1800" dirty="0">
                <a:solidFill>
                  <a:srgbClr val="FF0000"/>
                </a:solidFill>
                <a:latin typeface="Times New Roman" panose="02020603050405020304" pitchFamily="18" charset="0"/>
                <a:ea typeface="黑体" panose="02010609060101010101" pitchFamily="49" charset="-122"/>
                <a:sym typeface="+mn-ea"/>
              </a:rPr>
              <a:t>网络编码</a:t>
            </a:r>
            <a:r>
              <a:rPr lang="zh-CN" altLang="en-US" sz="1800" dirty="0">
                <a:latin typeface="Times New Roman" panose="02020603050405020304" pitchFamily="18" charset="0"/>
                <a:ea typeface="黑体" panose="02010609060101010101" pitchFamily="49" charset="-122"/>
                <a:sym typeface="+mn-ea"/>
              </a:rPr>
              <a:t>的概念。</a:t>
            </a:r>
            <a:endParaRPr lang="en-US" altLang="zh-CN" sz="1800" dirty="0">
              <a:latin typeface="Times New Roman" panose="02020603050405020304" pitchFamily="18" charset="0"/>
              <a:ea typeface="黑体" panose="02010609060101010101" pitchFamily="49" charset="-122"/>
              <a:sym typeface="+mn-ea"/>
            </a:endParaRPr>
          </a:p>
          <a:p>
            <a:endParaRPr lang="en-US" altLang="zh-CN" dirty="0">
              <a:latin typeface="Times New Roman" panose="02020603050405020304" pitchFamily="18" charset="0"/>
              <a:ea typeface="黑体" panose="02010609060101010101" pitchFamily="49" charset="-122"/>
              <a:sym typeface="+mn-ea"/>
            </a:endParaRPr>
          </a:p>
          <a:p>
            <a:endParaRPr lang="en-US" altLang="zh-CN" sz="1800" dirty="0">
              <a:latin typeface="Times New Roman" panose="02020603050405020304" pitchFamily="18" charset="0"/>
              <a:ea typeface="黑体" panose="02010609060101010101" pitchFamily="49" charset="-122"/>
              <a:sym typeface="+mn-ea"/>
            </a:endParaRPr>
          </a:p>
          <a:p>
            <a:endParaRPr lang="en-US" altLang="zh-CN" dirty="0">
              <a:latin typeface="Times New Roman" panose="02020603050405020304" pitchFamily="18" charset="0"/>
              <a:ea typeface="黑体" panose="02010609060101010101" pitchFamily="49" charset="-122"/>
              <a:sym typeface="+mn-ea"/>
            </a:endParaRPr>
          </a:p>
          <a:p>
            <a:endParaRPr lang="en-US" altLang="zh-CN" dirty="0">
              <a:latin typeface="Times New Roman" panose="02020603050405020304" pitchFamily="18" charset="0"/>
              <a:ea typeface="黑体" panose="02010609060101010101" pitchFamily="49" charset="-122"/>
              <a:sym typeface="+mn-ea"/>
            </a:endParaRPr>
          </a:p>
          <a:p>
            <a:endParaRPr lang="en-US" altLang="zh-CN" sz="1800" dirty="0">
              <a:latin typeface="Times New Roman" panose="02020603050405020304" pitchFamily="18" charset="0"/>
              <a:ea typeface="黑体" panose="02010609060101010101" pitchFamily="49" charset="-122"/>
              <a:sym typeface="+mn-ea"/>
            </a:endParaRPr>
          </a:p>
          <a:p>
            <a:endParaRPr lang="en-US" altLang="zh-CN" dirty="0">
              <a:latin typeface="Times New Roman" panose="02020603050405020304" pitchFamily="18" charset="0"/>
              <a:ea typeface="黑体" panose="02010609060101010101" pitchFamily="49" charset="-122"/>
              <a:sym typeface="+mn-ea"/>
            </a:endParaRPr>
          </a:p>
          <a:p>
            <a:endParaRPr lang="zh-CN" altLang="en-US" sz="1800" dirty="0">
              <a:latin typeface="Times New Roman" panose="02020603050405020304" pitchFamily="18" charset="0"/>
              <a:ea typeface="黑体" panose="02010609060101010101" pitchFamily="49" charset="-122"/>
              <a:sym typeface="+mn-ea"/>
            </a:endParaRPr>
          </a:p>
          <a:p>
            <a:endParaRPr lang="zh-CN" altLang="en-US" sz="1800" dirty="0">
              <a:latin typeface="Times New Roman" panose="02020603050405020304" pitchFamily="18" charset="0"/>
              <a:ea typeface="黑体" panose="02010609060101010101" pitchFamily="49" charset="-122"/>
              <a:sym typeface="+mn-ea"/>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303" y="2854266"/>
            <a:ext cx="1181094" cy="1181094"/>
          </a:xfrm>
          <a:prstGeom prst="rect">
            <a:avLst/>
          </a:prstGeom>
        </p:spPr>
      </p:pic>
      <p:sp>
        <p:nvSpPr>
          <p:cNvPr id="7" name="文本框 6"/>
          <p:cNvSpPr txBox="1"/>
          <p:nvPr/>
        </p:nvSpPr>
        <p:spPr>
          <a:xfrm>
            <a:off x="411150" y="2743218"/>
            <a:ext cx="6522988" cy="1754326"/>
          </a:xfrm>
          <a:prstGeom prst="rect">
            <a:avLst/>
          </a:prstGeom>
          <a:noFill/>
        </p:spPr>
        <p:txBody>
          <a:bodyPr wrap="square" rtlCol="0" anchor="t">
            <a:spAutoFit/>
          </a:bodyPr>
          <a:lstStyle/>
          <a:p>
            <a:r>
              <a:rPr lang="en-US" altLang="zh-CN" sz="1800" dirty="0">
                <a:latin typeface="Times New Roman" panose="02020603050405020304" pitchFamily="18" charset="0"/>
                <a:ea typeface="黑体" panose="02010609060101010101" pitchFamily="49" charset="-122"/>
                <a:sym typeface="+mn-ea"/>
              </a:rPr>
              <a:t>2000</a:t>
            </a:r>
            <a:r>
              <a:rPr lang="zh-CN" altLang="en-US" sz="1800" dirty="0">
                <a:latin typeface="Times New Roman" panose="02020603050405020304" pitchFamily="18" charset="0"/>
                <a:ea typeface="黑体" panose="02010609060101010101" pitchFamily="49" charset="-122"/>
                <a:sym typeface="+mn-ea"/>
              </a:rPr>
              <a:t>年，</a:t>
            </a:r>
            <a:r>
              <a:rPr lang="en-US" altLang="zh-CN" sz="1800" dirty="0" err="1">
                <a:latin typeface="Times New Roman" panose="02020603050405020304" pitchFamily="18" charset="0"/>
                <a:ea typeface="黑体" panose="02010609060101010101" pitchFamily="49" charset="-122"/>
                <a:sym typeface="+mn-ea"/>
              </a:rPr>
              <a:t>Ahlswede</a:t>
            </a:r>
            <a:r>
              <a:rPr lang="zh-CN" altLang="en-US" sz="1800" dirty="0">
                <a:latin typeface="Times New Roman" panose="02020603050405020304" pitchFamily="18" charset="0"/>
                <a:ea typeface="黑体" panose="02010609060101010101" pitchFamily="49" charset="-122"/>
                <a:sym typeface="+mn-ea"/>
              </a:rPr>
              <a:t>等人进一步发展和扩充，</a:t>
            </a:r>
            <a:r>
              <a:rPr lang="zh-CN" altLang="en-US" sz="1800" dirty="0">
                <a:solidFill>
                  <a:srgbClr val="FF0000"/>
                </a:solidFill>
                <a:latin typeface="Times New Roman" panose="02020603050405020304" pitchFamily="18" charset="0"/>
                <a:ea typeface="黑体" panose="02010609060101010101" pitchFamily="49" charset="-122"/>
                <a:sym typeface="+mn-ea"/>
              </a:rPr>
              <a:t>基于网络信息流提出网络编码的思想</a:t>
            </a:r>
            <a:r>
              <a:rPr lang="zh-CN" altLang="en-US" sz="1800" dirty="0">
                <a:latin typeface="Times New Roman" panose="02020603050405020304" pitchFamily="18" charset="0"/>
                <a:ea typeface="黑体" panose="02010609060101010101" pitchFamily="49" charset="-122"/>
                <a:sym typeface="+mn-ea"/>
              </a:rPr>
              <a:t>：在网络信息传输过程中，允许中间节点转发的信息是其输入信息在有限域上的编码组合。并证明出采用网络编码技术可以实现单源多播网络的“最大流界”，而传统的路由技术在一般情况下难以达到这个界限。</a:t>
            </a:r>
            <a:endParaRPr lang="en-US" altLang="zh-CN" sz="1800" dirty="0">
              <a:latin typeface="Times New Roman" panose="02020603050405020304" pitchFamily="18" charset="0"/>
              <a:ea typeface="黑体" panose="02010609060101010101" pitchFamily="49" charset="-122"/>
              <a:sym typeface="+mn-ea"/>
            </a:endParaRPr>
          </a:p>
          <a:p>
            <a:endParaRPr lang="zh-CN" altLang="en-US" b="1" dirty="0">
              <a:solidFill>
                <a:schemeClr val="accent2"/>
              </a:solidFill>
              <a:latin typeface="黑体" panose="02010609060101010101" pitchFamily="49" charset="-122"/>
              <a:ea typeface="黑体" panose="02010609060101010101" pitchFamily="49" charset="-122"/>
              <a:sym typeface="+mn-ea"/>
            </a:endParaRPr>
          </a:p>
        </p:txBody>
      </p:sp>
      <p:sp>
        <p:nvSpPr>
          <p:cNvPr id="8" name="文本框 7"/>
          <p:cNvSpPr txBox="1"/>
          <p:nvPr/>
        </p:nvSpPr>
        <p:spPr>
          <a:xfrm>
            <a:off x="1981293" y="5076039"/>
            <a:ext cx="6746182" cy="646331"/>
          </a:xfrm>
          <a:prstGeom prst="rect">
            <a:avLst/>
          </a:prstGeom>
          <a:noFill/>
        </p:spPr>
        <p:txBody>
          <a:bodyPr wrap="square" rtlCol="0" anchor="t">
            <a:spAutoFit/>
          </a:bodyPr>
          <a:lstStyle/>
          <a:p>
            <a:r>
              <a:rPr lang="en-US" altLang="zh-CN" sz="1800" dirty="0">
                <a:latin typeface="Times New Roman" panose="02020603050405020304" pitchFamily="18" charset="0"/>
                <a:ea typeface="黑体" panose="02010609060101010101" pitchFamily="49" charset="-122"/>
                <a:sym typeface="+mn-ea"/>
              </a:rPr>
              <a:t>2003</a:t>
            </a:r>
            <a:r>
              <a:rPr lang="zh-CN" altLang="en-US" sz="1800" dirty="0">
                <a:latin typeface="Times New Roman" panose="02020603050405020304" pitchFamily="18" charset="0"/>
                <a:ea typeface="黑体" panose="02010609060101010101" pitchFamily="49" charset="-122"/>
                <a:sym typeface="+mn-ea"/>
              </a:rPr>
              <a:t>年，李硕彦等人提出了</a:t>
            </a:r>
            <a:r>
              <a:rPr lang="zh-CN" altLang="en-US" sz="1800" dirty="0">
                <a:solidFill>
                  <a:srgbClr val="FF0000"/>
                </a:solidFill>
                <a:latin typeface="Times New Roman" panose="02020603050405020304" pitchFamily="18" charset="0"/>
                <a:ea typeface="黑体" panose="02010609060101010101" pitchFamily="49" charset="-122"/>
                <a:sym typeface="+mn-ea"/>
              </a:rPr>
              <a:t>线性网络编码</a:t>
            </a:r>
            <a:r>
              <a:rPr lang="zh-CN" altLang="en-US" sz="1800" dirty="0">
                <a:latin typeface="Times New Roman" panose="02020603050405020304" pitchFamily="18" charset="0"/>
                <a:ea typeface="黑体" panose="02010609060101010101" pitchFamily="49" charset="-122"/>
                <a:sym typeface="+mn-ea"/>
              </a:rPr>
              <a:t>的技术，并证明了采用线性网络编码技术完全可以实现单源多播网络的最大流界。</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25" y="4903893"/>
            <a:ext cx="990624" cy="9906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网络编码的出现：创新的果实</a:t>
            </a:r>
          </a:p>
        </p:txBody>
      </p:sp>
      <p:sp>
        <p:nvSpPr>
          <p:cNvPr id="5" name="文本框 4"/>
          <p:cNvSpPr txBox="1"/>
          <p:nvPr/>
        </p:nvSpPr>
        <p:spPr>
          <a:xfrm>
            <a:off x="1981268" y="1341409"/>
            <a:ext cx="6746182" cy="4175182"/>
          </a:xfrm>
          <a:prstGeom prst="rect">
            <a:avLst/>
          </a:prstGeom>
          <a:noFill/>
        </p:spPr>
        <p:txBody>
          <a:bodyPr wrap="square" rtlCol="0" anchor="t">
            <a:spAutoFit/>
          </a:bodyPr>
          <a:lstStyle/>
          <a:p>
            <a:pPr>
              <a:lnSpc>
                <a:spcPct val="150000"/>
              </a:lnSpc>
            </a:pPr>
            <a:r>
              <a:rPr lang="zh-CN" altLang="en-US" sz="2000" dirty="0">
                <a:solidFill>
                  <a:schemeClr val="tx1">
                    <a:lumMod val="95000"/>
                    <a:lumOff val="5000"/>
                  </a:schemeClr>
                </a:solidFill>
                <a:latin typeface="黑体" panose="02010609060101010101" pitchFamily="49" charset="-122"/>
                <a:ea typeface="黑体" panose="02010609060101010101" pitchFamily="49" charset="-122"/>
                <a:sym typeface="+mn-ea"/>
              </a:rPr>
              <a:t>    在网络编码出现之前，尽管路由传输已经普遍运用到日常生活中，但科学家依然没有停下前进的脚步，从路由传输的研究出发，敢于创新，继续探求更高效的信息传输方式，才使网络编码得以出现。</a:t>
            </a:r>
            <a:endParaRPr lang="en-US" altLang="zh-CN" sz="2000" dirty="0">
              <a:solidFill>
                <a:schemeClr val="tx1">
                  <a:lumMod val="95000"/>
                  <a:lumOff val="5000"/>
                </a:schemeClr>
              </a:solidFill>
              <a:latin typeface="黑体" panose="02010609060101010101" pitchFamily="49" charset="-122"/>
              <a:ea typeface="黑体" panose="02010609060101010101" pitchFamily="49" charset="-122"/>
              <a:sym typeface="+mn-ea"/>
            </a:endParaRPr>
          </a:p>
          <a:p>
            <a:pPr>
              <a:lnSpc>
                <a:spcPct val="150000"/>
              </a:lnSpc>
            </a:pPr>
            <a:r>
              <a:rPr lang="zh-CN" altLang="en-US" sz="2000" dirty="0">
                <a:solidFill>
                  <a:schemeClr val="tx1">
                    <a:lumMod val="95000"/>
                    <a:lumOff val="5000"/>
                  </a:schemeClr>
                </a:solidFill>
                <a:latin typeface="黑体" panose="02010609060101010101" pitchFamily="49" charset="-122"/>
                <a:ea typeface="黑体" panose="02010609060101010101" pitchFamily="49" charset="-122"/>
                <a:sym typeface="+mn-ea"/>
              </a:rPr>
              <a:t>    习近平总书记曾言：“要增强创新这个引领发展的第一动力”。增强创新，培养创新思维，对于新时代的年轻人，尤为重要。科学研究是一项“站在巨人肩膀上”的事业，既要依靠前人的积累、发现，又要有创新，要在前人研究的基础上进行思考，做到青出于蓝而胜于蓝。</a:t>
            </a:r>
            <a:endParaRPr lang="en-US" altLang="zh-CN" sz="2000" dirty="0">
              <a:solidFill>
                <a:schemeClr val="tx1">
                  <a:lumMod val="95000"/>
                  <a:lumOff val="5000"/>
                </a:schemeClr>
              </a:solidFill>
              <a:latin typeface="黑体" panose="02010609060101010101" pitchFamily="49" charset="-122"/>
              <a:ea typeface="黑体" panose="02010609060101010101" pitchFamily="49" charset="-122"/>
              <a:sym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14" y="1447852"/>
            <a:ext cx="1523960" cy="1523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41960" y="927735"/>
            <a:ext cx="8129270" cy="2044077"/>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dirty="0">
                <a:sym typeface="+mn-ea"/>
              </a:rPr>
              <a:t>网络编码的定义</a:t>
            </a:r>
          </a:p>
        </p:txBody>
      </p:sp>
      <p:sp>
        <p:nvSpPr>
          <p:cNvPr id="10" name="文本框 9"/>
          <p:cNvSpPr txBox="1"/>
          <p:nvPr/>
        </p:nvSpPr>
        <p:spPr>
          <a:xfrm>
            <a:off x="589915" y="1015035"/>
            <a:ext cx="7833360" cy="1880579"/>
          </a:xfrm>
          <a:prstGeom prst="rect">
            <a:avLst/>
          </a:prstGeom>
          <a:noFill/>
        </p:spPr>
        <p:txBody>
          <a:bodyPr wrap="square" rtlCol="0" anchor="t">
            <a:spAutoFit/>
          </a:bodyPr>
          <a:lstStyle/>
          <a:p>
            <a:pPr algn="l">
              <a:lnSpc>
                <a:spcPct val="150000"/>
              </a:lnSpc>
              <a:buFont typeface="Arial" panose="020B0604020202020204" pitchFamily="34" charset="0"/>
            </a:pPr>
            <a:r>
              <a:rPr lang="zh-CN" altLang="en-US" sz="2000" dirty="0">
                <a:latin typeface="Times New Roman" panose="02020603050405020304" pitchFamily="18" charset="0"/>
                <a:ea typeface="黑体" panose="02010609060101010101" pitchFamily="49" charset="-122"/>
                <a:sym typeface="+mn-ea"/>
              </a:rPr>
              <a:t>        如果允许网络节点对传输的信息按照合适的方式进行编码处理（如模二加、有限域上的运算等），而非仅限于存储和转发，则基于该方式的网络多播总能实现理论上的最大传输容量。</a:t>
            </a:r>
            <a:endParaRPr lang="en-US" altLang="zh-CN" sz="2000" dirty="0">
              <a:latin typeface="Times New Roman" panose="02020603050405020304" pitchFamily="18" charset="0"/>
              <a:ea typeface="黑体" panose="02010609060101010101" pitchFamily="49" charset="-122"/>
              <a:sym typeface="+mn-ea"/>
            </a:endParaRPr>
          </a:p>
          <a:p>
            <a:pPr algn="l">
              <a:lnSpc>
                <a:spcPct val="150000"/>
              </a:lnSpc>
              <a:buFont typeface="Arial" panose="020B0604020202020204" pitchFamily="34" charset="0"/>
            </a:pPr>
            <a:r>
              <a:rPr lang="en-US" altLang="zh-CN" sz="2000" dirty="0">
                <a:latin typeface="Times New Roman" panose="02020603050405020304" pitchFamily="18" charset="0"/>
                <a:ea typeface="黑体" panose="02010609060101010101" pitchFamily="49" charset="-122"/>
                <a:sym typeface="+mn-ea"/>
              </a:rPr>
              <a:t>        </a:t>
            </a:r>
            <a:r>
              <a:rPr lang="zh-CN" altLang="en-US" sz="2000" dirty="0">
                <a:latin typeface="Times New Roman" panose="02020603050405020304" pitchFamily="18" charset="0"/>
                <a:ea typeface="黑体" panose="02010609060101010101" pitchFamily="49" charset="-122"/>
                <a:sym typeface="+mn-ea"/>
              </a:rPr>
              <a:t>网络节点对传输信息进行操作和处理的过程，就称为</a:t>
            </a:r>
            <a:r>
              <a:rPr lang="zh-CN" altLang="en-US" sz="2000" dirty="0">
                <a:solidFill>
                  <a:srgbClr val="FF0000"/>
                </a:solidFill>
                <a:latin typeface="Times New Roman" panose="02020603050405020304" pitchFamily="18" charset="0"/>
                <a:ea typeface="黑体" panose="02010609060101010101" pitchFamily="49" charset="-122"/>
                <a:sym typeface="+mn-ea"/>
              </a:rPr>
              <a:t>网络编码</a:t>
            </a:r>
            <a:r>
              <a:rPr lang="zh-CN" altLang="en-US" sz="2000" dirty="0">
                <a:latin typeface="Times New Roman" panose="02020603050405020304" pitchFamily="18" charset="0"/>
                <a:ea typeface="黑体" panose="02010609060101010101" pitchFamily="49" charset="-122"/>
                <a:sym typeface="+mn-ea"/>
              </a:rPr>
              <a:t>。</a:t>
            </a:r>
            <a:endParaRPr sz="2000" dirty="0">
              <a:uFillTx/>
              <a:latin typeface="Times New Roman" panose="02020603050405020304" pitchFamily="18" charset="0"/>
              <a:ea typeface="黑体" panose="02010609060101010101" pitchFamily="49" charset="-122"/>
              <a:sym typeface="+mn-ea"/>
            </a:endParaRPr>
          </a:p>
        </p:txBody>
      </p:sp>
      <p:pic>
        <p:nvPicPr>
          <p:cNvPr id="6" name="Picture 2" descr="Network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394" y="3200406"/>
            <a:ext cx="5245052" cy="330547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网络编码的优点</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96" y="1740219"/>
            <a:ext cx="1066814" cy="1066814"/>
          </a:xfrm>
          <a:prstGeom prst="rect">
            <a:avLst/>
          </a:prstGeom>
        </p:spPr>
      </p:pic>
      <p:sp>
        <p:nvSpPr>
          <p:cNvPr id="7" name="文本框 6"/>
          <p:cNvSpPr txBox="1"/>
          <p:nvPr/>
        </p:nvSpPr>
        <p:spPr>
          <a:xfrm>
            <a:off x="2362258" y="1981238"/>
            <a:ext cx="3467616" cy="584775"/>
          </a:xfrm>
          <a:prstGeom prst="rect">
            <a:avLst/>
          </a:prstGeom>
          <a:noFill/>
        </p:spPr>
        <p:txBody>
          <a:bodyPr wrap="none" rtlCol="0" anchor="t">
            <a:spAutoFit/>
          </a:bodyPr>
          <a:lstStyle/>
          <a:p>
            <a:r>
              <a:rPr lang="zh-CN" altLang="en-US" sz="3200" dirty="0">
                <a:uFillTx/>
                <a:latin typeface="Times New Roman" panose="02020603050405020304" pitchFamily="18" charset="0"/>
                <a:ea typeface="黑体" panose="02010609060101010101" pitchFamily="49" charset="-122"/>
                <a:sym typeface="+mn-ea"/>
              </a:rPr>
              <a:t>提升网络的吞吐率</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96" y="3023160"/>
            <a:ext cx="1066814" cy="1066814"/>
          </a:xfrm>
          <a:prstGeom prst="rect">
            <a:avLst/>
          </a:prstGeom>
        </p:spPr>
      </p:pic>
      <p:sp>
        <p:nvSpPr>
          <p:cNvPr id="14" name="文本框 13"/>
          <p:cNvSpPr txBox="1"/>
          <p:nvPr/>
        </p:nvSpPr>
        <p:spPr>
          <a:xfrm>
            <a:off x="2362258" y="3264179"/>
            <a:ext cx="3877985" cy="584775"/>
          </a:xfrm>
          <a:prstGeom prst="rect">
            <a:avLst/>
          </a:prstGeom>
          <a:noFill/>
        </p:spPr>
        <p:txBody>
          <a:bodyPr wrap="none" rtlCol="0" anchor="t">
            <a:spAutoFit/>
          </a:bodyPr>
          <a:lstStyle/>
          <a:p>
            <a:pPr algn="l"/>
            <a:r>
              <a:rPr lang="zh-CN" altLang="en-US" sz="3200" dirty="0">
                <a:uFillTx/>
                <a:latin typeface="Times New Roman" panose="02020603050405020304" pitchFamily="18" charset="0"/>
                <a:ea typeface="黑体" panose="02010609060101010101" pitchFamily="49" charset="-122"/>
                <a:sym typeface="+mn-ea"/>
              </a:rPr>
              <a:t>均衡网络的流量负载</a:t>
            </a: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96" y="4306101"/>
            <a:ext cx="1066814" cy="1066814"/>
          </a:xfrm>
          <a:prstGeom prst="rect">
            <a:avLst/>
          </a:prstGeom>
        </p:spPr>
      </p:pic>
      <p:sp>
        <p:nvSpPr>
          <p:cNvPr id="16" name="文本框 15"/>
          <p:cNvSpPr txBox="1"/>
          <p:nvPr/>
        </p:nvSpPr>
        <p:spPr>
          <a:xfrm>
            <a:off x="2362258" y="4547120"/>
            <a:ext cx="3467616" cy="584775"/>
          </a:xfrm>
          <a:prstGeom prst="rect">
            <a:avLst/>
          </a:prstGeom>
          <a:noFill/>
        </p:spPr>
        <p:txBody>
          <a:bodyPr wrap="none" rtlCol="0" anchor="t">
            <a:spAutoFit/>
          </a:bodyPr>
          <a:lstStyle/>
          <a:p>
            <a:pPr algn="l"/>
            <a:r>
              <a:rPr lang="zh-CN" altLang="en-US" sz="3200" dirty="0">
                <a:uFillTx/>
                <a:latin typeface="Times New Roman" panose="02020603050405020304" pitchFamily="18" charset="0"/>
                <a:ea typeface="黑体" panose="02010609060101010101" pitchFamily="49" charset="-122"/>
                <a:sym typeface="+mn-ea"/>
              </a:rPr>
              <a:t>增加网络的顽健性</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366395" y="927735"/>
            <a:ext cx="8394065" cy="1053503"/>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dirty="0">
                <a:sym typeface="+mn-ea"/>
              </a:rPr>
              <a:t>提升网络的吞吐率</a:t>
            </a:r>
          </a:p>
        </p:txBody>
      </p:sp>
      <p:sp>
        <p:nvSpPr>
          <p:cNvPr id="10" name="文本框 9"/>
          <p:cNvSpPr txBox="1"/>
          <p:nvPr/>
        </p:nvSpPr>
        <p:spPr>
          <a:xfrm>
            <a:off x="549910" y="1100543"/>
            <a:ext cx="8205470" cy="707886"/>
          </a:xfrm>
          <a:prstGeom prst="rect">
            <a:avLst/>
          </a:prstGeom>
          <a:noFill/>
        </p:spPr>
        <p:txBody>
          <a:bodyPr wrap="square" rtlCol="0" anchor="t">
            <a:spAutoFit/>
          </a:bodyPr>
          <a:lstStyle/>
          <a:p>
            <a:pPr algn="l"/>
            <a:r>
              <a:rPr lang="en-US" altLang="zh-CN" sz="2000" dirty="0">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在多播方式下，蝴蝶网络在传统路由传输方式下平均每个时间单元最多只能实现多播</a:t>
            </a:r>
            <a:r>
              <a:rPr lang="en-US" altLang="zh-CN" sz="2000" dirty="0">
                <a:uFillTx/>
                <a:latin typeface="Times New Roman" panose="02020603050405020304" pitchFamily="18" charset="0"/>
                <a:ea typeface="黑体" panose="02010609060101010101" pitchFamily="49" charset="-122"/>
                <a:sym typeface="+mn-ea"/>
              </a:rPr>
              <a:t>1.5</a:t>
            </a:r>
            <a:r>
              <a:rPr lang="zh-CN" altLang="en-US" sz="2000" dirty="0">
                <a:uFillTx/>
                <a:latin typeface="Times New Roman" panose="02020603050405020304" pitchFamily="18" charset="0"/>
                <a:ea typeface="黑体" panose="02010609060101010101" pitchFamily="49" charset="-122"/>
                <a:sym typeface="+mn-ea"/>
              </a:rPr>
              <a:t>个字符，而采用网络编码方式可达到</a:t>
            </a:r>
            <a:r>
              <a:rPr lang="en-US" altLang="zh-CN" sz="2000" dirty="0">
                <a:uFillTx/>
                <a:latin typeface="Times New Roman" panose="02020603050405020304" pitchFamily="18" charset="0"/>
                <a:ea typeface="黑体" panose="02010609060101010101" pitchFamily="49" charset="-122"/>
                <a:sym typeface="+mn-ea"/>
              </a:rPr>
              <a:t>2</a:t>
            </a:r>
            <a:r>
              <a:rPr lang="zh-CN" altLang="en-US" sz="2000" dirty="0">
                <a:uFillTx/>
                <a:latin typeface="Times New Roman" panose="02020603050405020304" pitchFamily="18" charset="0"/>
                <a:ea typeface="黑体" panose="02010609060101010101" pitchFamily="49" charset="-122"/>
                <a:sym typeface="+mn-ea"/>
              </a:rPr>
              <a:t>个字符。</a:t>
            </a:r>
            <a:endParaRPr sz="2000" dirty="0">
              <a:uFillTx/>
              <a:latin typeface="Times New Roman" panose="02020603050405020304" pitchFamily="18" charset="0"/>
              <a:ea typeface="黑体" panose="02010609060101010101" pitchFamily="49" charset="-122"/>
              <a:sym typeface="+mn-ea"/>
            </a:endParaRPr>
          </a:p>
        </p:txBody>
      </p:sp>
      <p:sp>
        <p:nvSpPr>
          <p:cNvPr id="3" name="文本框 2"/>
          <p:cNvSpPr txBox="1"/>
          <p:nvPr/>
        </p:nvSpPr>
        <p:spPr>
          <a:xfrm>
            <a:off x="3652517" y="5874550"/>
            <a:ext cx="1838965" cy="338554"/>
          </a:xfrm>
          <a:prstGeom prst="rect">
            <a:avLst/>
          </a:prstGeom>
          <a:noFill/>
        </p:spPr>
        <p:txBody>
          <a:bodyPr wrap="none" rtlCol="0" anchor="t">
            <a:spAutoFit/>
          </a:bodyPr>
          <a:lstStyle/>
          <a:p>
            <a:r>
              <a:rPr lang="zh-CN" altLang="en-US" sz="1600" b="1" dirty="0">
                <a:latin typeface="黑体" panose="02010609060101010101" pitchFamily="49" charset="-122"/>
                <a:ea typeface="黑体" panose="02010609060101010101" pitchFamily="49" charset="-122"/>
                <a:sym typeface="+mn-ea"/>
              </a:rPr>
              <a:t>传统路由传输方式</a:t>
            </a:r>
          </a:p>
        </p:txBody>
      </p:sp>
      <p:grpSp>
        <p:nvGrpSpPr>
          <p:cNvPr id="9" name="组合 8"/>
          <p:cNvGrpSpPr/>
          <p:nvPr/>
        </p:nvGrpSpPr>
        <p:grpSpPr>
          <a:xfrm>
            <a:off x="1869119" y="2338181"/>
            <a:ext cx="5141602" cy="3368930"/>
            <a:chOff x="1869119" y="2505620"/>
            <a:chExt cx="5141602" cy="3368930"/>
          </a:xfrm>
        </p:grpSpPr>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777"/>
            <a:stretch>
              <a:fillRect/>
            </a:stretch>
          </p:blipFill>
          <p:spPr bwMode="auto">
            <a:xfrm>
              <a:off x="1869119" y="2505620"/>
              <a:ext cx="5141602" cy="327651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905070" y="5218455"/>
              <a:ext cx="280730" cy="539002"/>
            </a:xfrm>
            <a:prstGeom prst="rect">
              <a:avLst/>
            </a:prstGeom>
          </p:spPr>
        </p:pic>
        <p:pic>
          <p:nvPicPr>
            <p:cNvPr id="8" name="图片 7"/>
            <p:cNvPicPr>
              <a:picLocks noChangeAspect="1"/>
            </p:cNvPicPr>
            <p:nvPr/>
          </p:nvPicPr>
          <p:blipFill>
            <a:blip r:embed="rId4"/>
            <a:stretch>
              <a:fillRect/>
            </a:stretch>
          </p:blipFill>
          <p:spPr>
            <a:xfrm>
              <a:off x="4646206" y="5335547"/>
              <a:ext cx="280730" cy="539003"/>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366395" y="927735"/>
            <a:ext cx="8394065" cy="2044077"/>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dirty="0">
                <a:sym typeface="+mn-ea"/>
              </a:rPr>
              <a:t>均衡网络的流量负载</a:t>
            </a:r>
          </a:p>
        </p:txBody>
      </p:sp>
      <p:sp>
        <p:nvSpPr>
          <p:cNvPr id="10" name="文本框 9"/>
          <p:cNvSpPr txBox="1"/>
          <p:nvPr/>
        </p:nvSpPr>
        <p:spPr>
          <a:xfrm>
            <a:off x="554355" y="927735"/>
            <a:ext cx="8205470" cy="1938992"/>
          </a:xfrm>
          <a:prstGeom prst="rect">
            <a:avLst/>
          </a:prstGeom>
          <a:noFill/>
        </p:spPr>
        <p:txBody>
          <a:bodyPr wrap="square" rtlCol="0" anchor="t">
            <a:spAutoFit/>
          </a:bodyPr>
          <a:lstStyle/>
          <a:p>
            <a:pPr marL="342900" indent="-342900" algn="l">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sym typeface="+mn-ea"/>
              </a:rPr>
              <a:t>a</a:t>
            </a:r>
            <a:r>
              <a:rPr lang="zh-CN" altLang="en-US" sz="2000" dirty="0">
                <a:latin typeface="Times New Roman" panose="02020603050405020304" pitchFamily="18" charset="0"/>
                <a:ea typeface="黑体" panose="02010609060101010101" pitchFamily="49" charset="-122"/>
                <a:sym typeface="+mn-ea"/>
              </a:rPr>
              <a:t>图表示</a:t>
            </a:r>
            <a:r>
              <a:rPr lang="zh-CN" altLang="en-US" sz="2000" dirty="0">
                <a:solidFill>
                  <a:srgbClr val="FF0000"/>
                </a:solidFill>
                <a:latin typeface="Times New Roman" panose="02020603050405020304" pitchFamily="18" charset="0"/>
                <a:ea typeface="黑体" panose="02010609060101010101" pitchFamily="49" charset="-122"/>
                <a:sym typeface="+mn-ea"/>
              </a:rPr>
              <a:t>网络拓扑</a:t>
            </a:r>
            <a:r>
              <a:rPr lang="zh-CN" altLang="en-US" sz="2000" dirty="0">
                <a:latin typeface="Times New Roman" panose="02020603050405020304" pitchFamily="18" charset="0"/>
                <a:ea typeface="黑体" panose="02010609060101010101" pitchFamily="49" charset="-122"/>
                <a:sym typeface="+mn-ea"/>
              </a:rPr>
              <a:t>，其中每条边的链路容量均为</a:t>
            </a:r>
            <a:r>
              <a:rPr lang="en-US" altLang="zh-CN" sz="2000" dirty="0">
                <a:latin typeface="Times New Roman" panose="02020603050405020304" pitchFamily="18" charset="0"/>
                <a:ea typeface="黑体" panose="02010609060101010101" pitchFamily="49" charset="-122"/>
                <a:sym typeface="+mn-ea"/>
              </a:rPr>
              <a:t>1</a:t>
            </a:r>
            <a:r>
              <a:rPr lang="zh-CN" altLang="en-US" sz="2000" dirty="0">
                <a:latin typeface="Times New Roman" panose="02020603050405020304" pitchFamily="18" charset="0"/>
                <a:ea typeface="黑体" panose="02010609060101010101" pitchFamily="49" charset="-122"/>
                <a:sym typeface="+mn-ea"/>
              </a:rPr>
              <a:t>。</a:t>
            </a:r>
            <a:endParaRPr lang="en-US" altLang="zh-CN" sz="2000" dirty="0">
              <a:latin typeface="Times New Roman" panose="02020603050405020304" pitchFamily="18" charset="0"/>
              <a:ea typeface="黑体" panose="02010609060101010101" pitchFamily="49" charset="-122"/>
              <a:sym typeface="+mn-ea"/>
            </a:endParaRPr>
          </a:p>
          <a:p>
            <a:pPr marL="342900" indent="-342900" algn="l">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sym typeface="+mn-ea"/>
              </a:rPr>
              <a:t>b</a:t>
            </a:r>
            <a:r>
              <a:rPr lang="zh-CN" altLang="en-US" sz="2000" dirty="0">
                <a:latin typeface="Times New Roman" panose="02020603050405020304" pitchFamily="18" charset="0"/>
                <a:ea typeface="黑体" panose="02010609060101010101" pitchFamily="49" charset="-122"/>
                <a:sym typeface="+mn-ea"/>
              </a:rPr>
              <a:t>图表示</a:t>
            </a:r>
            <a:r>
              <a:rPr lang="zh-CN" altLang="en-US" sz="2000" dirty="0">
                <a:solidFill>
                  <a:srgbClr val="FF0000"/>
                </a:solidFill>
                <a:latin typeface="Times New Roman" panose="02020603050405020304" pitchFamily="18" charset="0"/>
                <a:ea typeface="黑体" panose="02010609060101010101" pitchFamily="49" charset="-122"/>
                <a:sym typeface="+mn-ea"/>
              </a:rPr>
              <a:t>路由传输方式</a:t>
            </a:r>
            <a:r>
              <a:rPr lang="zh-CN" altLang="en-US" sz="2000" dirty="0">
                <a:latin typeface="Times New Roman" panose="02020603050405020304" pitchFamily="18" charset="0"/>
                <a:ea typeface="黑体" panose="02010609060101010101" pitchFamily="49" charset="-122"/>
                <a:sym typeface="+mn-ea"/>
              </a:rPr>
              <a:t>，单位时间内源点</a:t>
            </a:r>
            <a:r>
              <a:rPr lang="en-US" altLang="zh-CN" sz="2000" dirty="0">
                <a:latin typeface="Times New Roman" panose="02020603050405020304" pitchFamily="18" charset="0"/>
                <a:ea typeface="黑体" panose="02010609060101010101" pitchFamily="49" charset="-122"/>
                <a:sym typeface="+mn-ea"/>
              </a:rPr>
              <a:t>S</a:t>
            </a:r>
            <a:r>
              <a:rPr lang="zh-CN" altLang="en-US" sz="2000" dirty="0">
                <a:latin typeface="Times New Roman" panose="02020603050405020304" pitchFamily="18" charset="0"/>
                <a:ea typeface="黑体" panose="02010609060101010101" pitchFamily="49" charset="-122"/>
                <a:sym typeface="+mn-ea"/>
              </a:rPr>
              <a:t>只能</a:t>
            </a:r>
            <a:r>
              <a:rPr lang="zh-CN" altLang="en-US" sz="2000" dirty="0">
                <a:solidFill>
                  <a:srgbClr val="348ECA"/>
                </a:solidFill>
                <a:latin typeface="Times New Roman" panose="02020603050405020304" pitchFamily="18" charset="0"/>
                <a:ea typeface="黑体" panose="02010609060101010101" pitchFamily="49" charset="-122"/>
                <a:sym typeface="+mn-ea"/>
              </a:rPr>
              <a:t>多播</a:t>
            </a:r>
            <a:r>
              <a:rPr lang="zh-CN" altLang="en-US" sz="2000" dirty="0">
                <a:latin typeface="Times New Roman" panose="02020603050405020304" pitchFamily="18" charset="0"/>
                <a:ea typeface="黑体" panose="02010609060101010101" pitchFamily="49" charset="-122"/>
                <a:sym typeface="+mn-ea"/>
              </a:rPr>
              <a:t>一个字符至宿点，且网络的负载并不均匀，只有＜</a:t>
            </a:r>
            <a:r>
              <a:rPr lang="en-US" altLang="zh-CN" sz="2000" dirty="0">
                <a:latin typeface="Times New Roman" panose="02020603050405020304" pitchFamily="18" charset="0"/>
                <a:ea typeface="黑体" panose="02010609060101010101" pitchFamily="49" charset="-122"/>
                <a:sym typeface="+mn-ea"/>
              </a:rPr>
              <a:t>S</a:t>
            </a:r>
            <a:r>
              <a:rPr lang="zh-CN" altLang="en-US" sz="2000" dirty="0">
                <a:latin typeface="Times New Roman" panose="02020603050405020304" pitchFamily="18" charset="0"/>
                <a:ea typeface="黑体" panose="02010609060101010101" pitchFamily="49" charset="-122"/>
                <a:sym typeface="+mn-ea"/>
              </a:rPr>
              <a:t>，</a:t>
            </a:r>
            <a:r>
              <a:rPr lang="en-US" altLang="zh-CN" sz="2000" dirty="0">
                <a:latin typeface="Times New Roman" panose="02020603050405020304" pitchFamily="18" charset="0"/>
                <a:ea typeface="黑体" panose="02010609060101010101" pitchFamily="49" charset="-122"/>
                <a:sym typeface="+mn-ea"/>
              </a:rPr>
              <a:t>2</a:t>
            </a:r>
            <a:r>
              <a:rPr lang="zh-CN" altLang="en-US" sz="2000" dirty="0">
                <a:latin typeface="Times New Roman" panose="02020603050405020304" pitchFamily="18" charset="0"/>
                <a:ea typeface="黑体" panose="02010609060101010101" pitchFamily="49" charset="-122"/>
                <a:sym typeface="+mn-ea"/>
              </a:rPr>
              <a:t>＞和＜</a:t>
            </a:r>
            <a:r>
              <a:rPr lang="en-US" altLang="zh-CN" sz="2000" dirty="0">
                <a:latin typeface="Times New Roman" panose="02020603050405020304" pitchFamily="18" charset="0"/>
                <a:ea typeface="黑体" panose="02010609060101010101" pitchFamily="49" charset="-122"/>
                <a:sym typeface="+mn-ea"/>
              </a:rPr>
              <a:t>S</a:t>
            </a:r>
            <a:r>
              <a:rPr lang="zh-CN" altLang="en-US" sz="2000" dirty="0">
                <a:latin typeface="Times New Roman" panose="02020603050405020304" pitchFamily="18" charset="0"/>
                <a:ea typeface="黑体" panose="02010609060101010101" pitchFamily="49" charset="-122"/>
                <a:sym typeface="+mn-ea"/>
              </a:rPr>
              <a:t>，</a:t>
            </a:r>
            <a:r>
              <a:rPr lang="en-US" altLang="zh-CN" sz="2000" dirty="0">
                <a:latin typeface="Times New Roman" panose="02020603050405020304" pitchFamily="18" charset="0"/>
                <a:ea typeface="黑体" panose="02010609060101010101" pitchFamily="49" charset="-122"/>
                <a:sym typeface="+mn-ea"/>
              </a:rPr>
              <a:t>3</a:t>
            </a:r>
            <a:r>
              <a:rPr lang="zh-CN" altLang="en-US" sz="2000" dirty="0">
                <a:latin typeface="Times New Roman" panose="02020603050405020304" pitchFamily="18" charset="0"/>
                <a:ea typeface="黑体" panose="02010609060101010101" pitchFamily="49" charset="-122"/>
                <a:sym typeface="+mn-ea"/>
              </a:rPr>
              <a:t>＞等相应的链路传输了信息，而＜</a:t>
            </a:r>
            <a:r>
              <a:rPr lang="en-US" altLang="zh-CN" sz="2000" dirty="0">
                <a:latin typeface="Times New Roman" panose="02020603050405020304" pitchFamily="18" charset="0"/>
                <a:ea typeface="黑体" panose="02010609060101010101" pitchFamily="49" charset="-122"/>
                <a:sym typeface="+mn-ea"/>
              </a:rPr>
              <a:t>S</a:t>
            </a:r>
            <a:r>
              <a:rPr lang="zh-CN" altLang="en-US" sz="2000" dirty="0">
                <a:latin typeface="Times New Roman" panose="02020603050405020304" pitchFamily="18" charset="0"/>
                <a:ea typeface="黑体" panose="02010609060101010101" pitchFamily="49" charset="-122"/>
                <a:sym typeface="+mn-ea"/>
              </a:rPr>
              <a:t>，</a:t>
            </a:r>
            <a:r>
              <a:rPr lang="en-US" altLang="zh-CN" sz="2000" dirty="0">
                <a:latin typeface="Times New Roman" panose="02020603050405020304" pitchFamily="18" charset="0"/>
                <a:ea typeface="黑体" panose="02010609060101010101" pitchFamily="49" charset="-122"/>
                <a:sym typeface="+mn-ea"/>
              </a:rPr>
              <a:t>4</a:t>
            </a:r>
            <a:r>
              <a:rPr lang="zh-CN" altLang="en-US" sz="2000" dirty="0">
                <a:latin typeface="Times New Roman" panose="02020603050405020304" pitchFamily="18" charset="0"/>
                <a:ea typeface="黑体" panose="02010609060101010101" pitchFamily="49" charset="-122"/>
                <a:sym typeface="+mn-ea"/>
              </a:rPr>
              <a:t>＞等链路没有传输信息。</a:t>
            </a:r>
            <a:endParaRPr lang="en-US" altLang="zh-CN" sz="2000" dirty="0">
              <a:latin typeface="Times New Roman" panose="02020603050405020304" pitchFamily="18" charset="0"/>
              <a:ea typeface="黑体" panose="02010609060101010101" pitchFamily="49" charset="-122"/>
              <a:sym typeface="+mn-ea"/>
            </a:endParaRPr>
          </a:p>
          <a:p>
            <a:pPr marL="342900" indent="-342900" algn="l">
              <a:buFont typeface="Arial" panose="020B0604020202020204" pitchFamily="34" charset="0"/>
              <a:buChar char="•"/>
            </a:pPr>
            <a:r>
              <a:rPr lang="en-US" altLang="zh-CN" sz="2000" dirty="0">
                <a:uFillTx/>
                <a:latin typeface="Times New Roman" panose="02020603050405020304" pitchFamily="18" charset="0"/>
                <a:ea typeface="黑体" panose="02010609060101010101" pitchFamily="49" charset="-122"/>
                <a:sym typeface="+mn-ea"/>
              </a:rPr>
              <a:t>C</a:t>
            </a:r>
            <a:r>
              <a:rPr lang="zh-CN" altLang="en-US" sz="2000" dirty="0">
                <a:uFillTx/>
                <a:latin typeface="Times New Roman" panose="02020603050405020304" pitchFamily="18" charset="0"/>
                <a:ea typeface="黑体" panose="02010609060101010101" pitchFamily="49" charset="-122"/>
                <a:sym typeface="+mn-ea"/>
              </a:rPr>
              <a:t>图采用</a:t>
            </a:r>
            <a:r>
              <a:rPr lang="zh-CN" altLang="en-US" sz="2000" dirty="0">
                <a:solidFill>
                  <a:srgbClr val="FF0000"/>
                </a:solidFill>
                <a:uFillTx/>
                <a:latin typeface="Times New Roman" panose="02020603050405020304" pitchFamily="18" charset="0"/>
                <a:ea typeface="黑体" panose="02010609060101010101" pitchFamily="49" charset="-122"/>
                <a:sym typeface="+mn-ea"/>
              </a:rPr>
              <a:t>网络编码</a:t>
            </a:r>
            <a:r>
              <a:rPr lang="zh-CN" altLang="en-US" sz="2000" dirty="0">
                <a:uFillTx/>
                <a:latin typeface="Times New Roman" panose="02020603050405020304" pitchFamily="18" charset="0"/>
                <a:ea typeface="黑体" panose="02010609060101010101" pitchFamily="49" charset="-122"/>
                <a:sym typeface="+mn-ea"/>
              </a:rPr>
              <a:t>，单位时间内源点能播出两个字符，且每条链路都起到了传输信息的作用。</a:t>
            </a:r>
            <a:endParaRPr sz="2000" dirty="0">
              <a:uFillTx/>
              <a:latin typeface="Times New Roman" panose="02020603050405020304" pitchFamily="18" charset="0"/>
              <a:ea typeface="黑体" panose="02010609060101010101" pitchFamily="49" charset="-122"/>
              <a:sym typeface="+mn-ea"/>
            </a:endParaRPr>
          </a:p>
        </p:txBody>
      </p:sp>
      <p:grpSp>
        <p:nvGrpSpPr>
          <p:cNvPr id="3" name="组合 2"/>
          <p:cNvGrpSpPr/>
          <p:nvPr/>
        </p:nvGrpSpPr>
        <p:grpSpPr>
          <a:xfrm>
            <a:off x="1005055" y="3034740"/>
            <a:ext cx="7133890" cy="3356839"/>
            <a:chOff x="1005055" y="3034740"/>
            <a:chExt cx="7133890" cy="3356839"/>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055" y="3200406"/>
              <a:ext cx="7133890" cy="31911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65901" b="6462"/>
            <a:stretch>
              <a:fillRect/>
            </a:stretch>
          </p:blipFill>
          <p:spPr bwMode="auto">
            <a:xfrm>
              <a:off x="1005055" y="3034740"/>
              <a:ext cx="2432548" cy="298499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5452579" y="3418869"/>
            <a:ext cx="3005519" cy="2285717"/>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dirty="0">
                <a:sym typeface="+mn-ea"/>
              </a:rPr>
              <a:t>增加网络的顽健性</a:t>
            </a:r>
          </a:p>
        </p:txBody>
      </p:sp>
      <p:sp>
        <p:nvSpPr>
          <p:cNvPr id="10" name="文本框 9"/>
          <p:cNvSpPr txBox="1"/>
          <p:nvPr/>
        </p:nvSpPr>
        <p:spPr>
          <a:xfrm>
            <a:off x="5452579" y="3448712"/>
            <a:ext cx="3095863" cy="2554545"/>
          </a:xfrm>
          <a:prstGeom prst="rect">
            <a:avLst/>
          </a:prstGeom>
          <a:noFill/>
        </p:spPr>
        <p:txBody>
          <a:bodyPr wrap="square" rtlCol="0" anchor="t">
            <a:spAutoFit/>
          </a:bodyPr>
          <a:lstStyle/>
          <a:p>
            <a:pPr algn="l"/>
            <a:r>
              <a:rPr lang="zh-CN" altLang="en-US" sz="2000" dirty="0">
                <a:uFillTx/>
                <a:latin typeface="Times New Roman" panose="02020603050405020304" pitchFamily="18" charset="0"/>
                <a:ea typeface="黑体" panose="02010609060101010101" pitchFamily="49" charset="-122"/>
                <a:sym typeface="+mn-ea"/>
              </a:rPr>
              <a:t>        采用</a:t>
            </a:r>
            <a:r>
              <a:rPr lang="zh-CN" altLang="en-US" sz="2000" dirty="0">
                <a:solidFill>
                  <a:srgbClr val="FF0000"/>
                </a:solidFill>
                <a:uFillTx/>
                <a:latin typeface="Times New Roman" panose="02020603050405020304" pitchFamily="18" charset="0"/>
                <a:ea typeface="黑体" panose="02010609060101010101" pitchFamily="49" charset="-122"/>
                <a:sym typeface="+mn-ea"/>
              </a:rPr>
              <a:t>网络编码</a:t>
            </a:r>
            <a:r>
              <a:rPr lang="zh-CN" altLang="en-US" sz="2000" dirty="0">
                <a:uFillTx/>
                <a:latin typeface="Times New Roman" panose="02020603050405020304" pitchFamily="18" charset="0"/>
                <a:ea typeface="黑体" panose="02010609060101010101" pitchFamily="49" charset="-122"/>
                <a:sym typeface="+mn-ea"/>
              </a:rPr>
              <a:t>传输方式，宿点</a:t>
            </a:r>
            <a:r>
              <a:rPr lang="en-US" altLang="zh-CN" sz="2000" dirty="0">
                <a:uFillTx/>
                <a:latin typeface="Times New Roman" panose="02020603050405020304" pitchFamily="18" charset="0"/>
                <a:ea typeface="黑体" panose="02010609060101010101" pitchFamily="49" charset="-122"/>
                <a:sym typeface="+mn-ea"/>
              </a:rPr>
              <a:t>T</a:t>
            </a:r>
            <a:r>
              <a:rPr lang="zh-CN" altLang="en-US" sz="2000" dirty="0">
                <a:uFillTx/>
                <a:latin typeface="Times New Roman" panose="02020603050405020304" pitchFamily="18" charset="0"/>
                <a:ea typeface="黑体" panose="02010609060101010101" pitchFamily="49" charset="-122"/>
                <a:sym typeface="+mn-ea"/>
              </a:rPr>
              <a:t>可以任意选取两条输入链路的消息获得源点播出的消息</a:t>
            </a:r>
            <a:r>
              <a:rPr lang="en-US" altLang="zh-CN" sz="2000" dirty="0">
                <a:uFillTx/>
                <a:latin typeface="Times New Roman" panose="02020603050405020304" pitchFamily="18" charset="0"/>
                <a:ea typeface="黑体" panose="02010609060101010101" pitchFamily="49" charset="-122"/>
                <a:sym typeface="+mn-ea"/>
              </a:rPr>
              <a:t>a</a:t>
            </a:r>
            <a:r>
              <a:rPr lang="zh-CN" altLang="en-US" sz="2000" dirty="0">
                <a:uFillTx/>
                <a:latin typeface="Times New Roman" panose="02020603050405020304" pitchFamily="18" charset="0"/>
                <a:ea typeface="黑体" panose="02010609060101010101" pitchFamily="49" charset="-122"/>
                <a:sym typeface="+mn-ea"/>
              </a:rPr>
              <a:t>和</a:t>
            </a:r>
            <a:r>
              <a:rPr lang="en-US" altLang="zh-CN" sz="2000" dirty="0">
                <a:uFillTx/>
                <a:latin typeface="Times New Roman" panose="02020603050405020304" pitchFamily="18" charset="0"/>
                <a:ea typeface="黑体" panose="02010609060101010101" pitchFamily="49" charset="-122"/>
                <a:sym typeface="+mn-ea"/>
              </a:rPr>
              <a:t>b</a:t>
            </a:r>
            <a:r>
              <a:rPr lang="zh-CN" altLang="en-US" sz="2000" dirty="0">
                <a:uFillTx/>
                <a:latin typeface="Times New Roman" panose="02020603050405020304" pitchFamily="18" charset="0"/>
                <a:ea typeface="黑体" panose="02010609060101010101" pitchFamily="49" charset="-122"/>
                <a:sym typeface="+mn-ea"/>
              </a:rPr>
              <a:t>，</a:t>
            </a:r>
            <a:r>
              <a:rPr lang="zh-CN" altLang="en-US" sz="2000" dirty="0">
                <a:latin typeface="Times New Roman" panose="02020603050405020304" pitchFamily="18" charset="0"/>
                <a:ea typeface="黑体" panose="02010609060101010101" pitchFamily="49" charset="-122"/>
                <a:sym typeface="+mn-ea"/>
              </a:rPr>
              <a:t>当</a:t>
            </a:r>
            <a:r>
              <a:rPr lang="zh-CN" altLang="en-US" sz="2000" dirty="0">
                <a:uFillTx/>
                <a:latin typeface="Times New Roman" panose="02020603050405020304" pitchFamily="18" charset="0"/>
                <a:ea typeface="黑体" panose="02010609060101010101" pitchFamily="49" charset="-122"/>
                <a:sym typeface="+mn-ea"/>
              </a:rPr>
              <a:t>任意一条链路出现故障，宿点仍然能够正确接收源点播出的消息。</a:t>
            </a:r>
            <a:endParaRPr lang="en-US" altLang="zh-CN" sz="2000" dirty="0">
              <a:uFillTx/>
              <a:latin typeface="Times New Roman" panose="02020603050405020304" pitchFamily="18" charset="0"/>
              <a:ea typeface="黑体" panose="02010609060101010101" pitchFamily="49" charset="-122"/>
              <a:sym typeface="+mn-ea"/>
            </a:endParaRPr>
          </a:p>
          <a:p>
            <a:pPr algn="l"/>
            <a:r>
              <a:rPr lang="en-US" altLang="zh-CN" sz="2000" dirty="0">
                <a:latin typeface="Times New Roman" panose="02020603050405020304" pitchFamily="18" charset="0"/>
                <a:ea typeface="黑体" panose="02010609060101010101" pitchFamily="49" charset="-122"/>
                <a:sym typeface="+mn-ea"/>
              </a:rPr>
              <a:t>        </a:t>
            </a:r>
            <a:endParaRPr sz="2000" dirty="0">
              <a:uFillTx/>
              <a:latin typeface="Times New Roman" panose="02020603050405020304" pitchFamily="18" charset="0"/>
              <a:ea typeface="黑体" panose="02010609060101010101" pitchFamily="49" charset="-122"/>
              <a:sym typeface="+mn-ea"/>
            </a:endParaRPr>
          </a:p>
        </p:txBody>
      </p:sp>
      <p:sp>
        <p:nvSpPr>
          <p:cNvPr id="3" name="椭圆 2"/>
          <p:cNvSpPr/>
          <p:nvPr/>
        </p:nvSpPr>
        <p:spPr>
          <a:xfrm>
            <a:off x="2634586" y="970261"/>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7" name="椭圆 6"/>
          <p:cNvSpPr/>
          <p:nvPr/>
        </p:nvSpPr>
        <p:spPr>
          <a:xfrm>
            <a:off x="762100" y="2177737"/>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p:cNvSpPr/>
          <p:nvPr/>
        </p:nvSpPr>
        <p:spPr>
          <a:xfrm>
            <a:off x="4614091" y="2177737"/>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p:cNvSpPr/>
          <p:nvPr/>
        </p:nvSpPr>
        <p:spPr>
          <a:xfrm>
            <a:off x="2634586" y="3134256"/>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2" name="椭圆 11"/>
          <p:cNvSpPr/>
          <p:nvPr/>
        </p:nvSpPr>
        <p:spPr>
          <a:xfrm>
            <a:off x="2634586" y="5323596"/>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cxnSp>
        <p:nvCxnSpPr>
          <p:cNvPr id="5" name="直接箭头连接符 4"/>
          <p:cNvCxnSpPr>
            <a:stCxn id="3" idx="3"/>
            <a:endCxn id="7" idx="7"/>
          </p:cNvCxnSpPr>
          <p:nvPr/>
        </p:nvCxnSpPr>
        <p:spPr bwMode="auto">
          <a:xfrm flipH="1">
            <a:off x="1087295" y="1295456"/>
            <a:ext cx="1603086" cy="93807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直接箭头连接符 12"/>
          <p:cNvCxnSpPr>
            <a:stCxn id="3" idx="5"/>
            <a:endCxn id="8" idx="1"/>
          </p:cNvCxnSpPr>
          <p:nvPr/>
        </p:nvCxnSpPr>
        <p:spPr bwMode="auto">
          <a:xfrm>
            <a:off x="2959781" y="1295456"/>
            <a:ext cx="1710105" cy="93807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直接箭头连接符 15"/>
          <p:cNvCxnSpPr>
            <a:stCxn id="3" idx="4"/>
            <a:endCxn id="9" idx="0"/>
          </p:cNvCxnSpPr>
          <p:nvPr/>
        </p:nvCxnSpPr>
        <p:spPr bwMode="auto">
          <a:xfrm>
            <a:off x="2825081" y="1351251"/>
            <a:ext cx="0" cy="17830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直接箭头连接符 18"/>
          <p:cNvCxnSpPr>
            <a:stCxn id="9" idx="4"/>
            <a:endCxn id="12" idx="0"/>
          </p:cNvCxnSpPr>
          <p:nvPr/>
        </p:nvCxnSpPr>
        <p:spPr bwMode="auto">
          <a:xfrm>
            <a:off x="2825081" y="3515246"/>
            <a:ext cx="0" cy="18083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直接箭头连接符 21"/>
          <p:cNvCxnSpPr>
            <a:stCxn id="8" idx="4"/>
            <a:endCxn id="12" idx="7"/>
          </p:cNvCxnSpPr>
          <p:nvPr/>
        </p:nvCxnSpPr>
        <p:spPr bwMode="auto">
          <a:xfrm flipH="1">
            <a:off x="2959781" y="2558727"/>
            <a:ext cx="1844805" cy="282066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p:cNvCxnSpPr>
            <a:stCxn id="7" idx="4"/>
            <a:endCxn id="12" idx="1"/>
          </p:cNvCxnSpPr>
          <p:nvPr/>
        </p:nvCxnSpPr>
        <p:spPr bwMode="auto">
          <a:xfrm>
            <a:off x="952595" y="2558727"/>
            <a:ext cx="1737786" cy="282066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文本框 27"/>
          <p:cNvSpPr txBox="1"/>
          <p:nvPr/>
        </p:nvSpPr>
        <p:spPr>
          <a:xfrm>
            <a:off x="1687965" y="1534099"/>
            <a:ext cx="301686" cy="369332"/>
          </a:xfrm>
          <a:prstGeom prst="rect">
            <a:avLst/>
          </a:prstGeom>
          <a:noFill/>
        </p:spPr>
        <p:txBody>
          <a:bodyPr wrap="none" rtlCol="0" anchor="t">
            <a:spAutoFit/>
          </a:bodyPr>
          <a:lstStyle/>
          <a:p>
            <a:r>
              <a:rPr lang="en-US" altLang="zh-CN" b="1" dirty="0">
                <a:latin typeface="黑体" panose="02010609060101010101" pitchFamily="49" charset="-122"/>
                <a:ea typeface="黑体" panose="02010609060101010101" pitchFamily="49" charset="-122"/>
                <a:sym typeface="+mn-ea"/>
              </a:rPr>
              <a:t>a</a:t>
            </a:r>
            <a:endParaRPr lang="zh-CN" altLang="en-US" b="1" dirty="0">
              <a:latin typeface="黑体" panose="02010609060101010101" pitchFamily="49" charset="-122"/>
              <a:ea typeface="黑体" panose="02010609060101010101" pitchFamily="49" charset="-122"/>
              <a:sym typeface="+mn-ea"/>
            </a:endParaRPr>
          </a:p>
        </p:txBody>
      </p:sp>
      <p:sp>
        <p:nvSpPr>
          <p:cNvPr id="30" name="文本框 29"/>
          <p:cNvSpPr txBox="1"/>
          <p:nvPr/>
        </p:nvSpPr>
        <p:spPr>
          <a:xfrm>
            <a:off x="3796130" y="1534099"/>
            <a:ext cx="301686" cy="369332"/>
          </a:xfrm>
          <a:prstGeom prst="rect">
            <a:avLst/>
          </a:prstGeom>
          <a:noFill/>
        </p:spPr>
        <p:txBody>
          <a:bodyPr wrap="none" rtlCol="0" anchor="t">
            <a:spAutoFit/>
          </a:bodyPr>
          <a:lstStyle/>
          <a:p>
            <a:r>
              <a:rPr lang="en-US" altLang="zh-CN" b="1" dirty="0">
                <a:latin typeface="黑体" panose="02010609060101010101" pitchFamily="49" charset="-122"/>
                <a:ea typeface="黑体" panose="02010609060101010101" pitchFamily="49" charset="-122"/>
                <a:sym typeface="+mn-ea"/>
              </a:rPr>
              <a:t>b</a:t>
            </a:r>
            <a:endParaRPr lang="zh-CN" altLang="en-US" b="1"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31" name="文本框 30"/>
              <p:cNvSpPr txBox="1"/>
              <p:nvPr/>
            </p:nvSpPr>
            <p:spPr>
              <a:xfrm>
                <a:off x="2798453" y="2014812"/>
                <a:ext cx="596638" cy="369332"/>
              </a:xfrm>
              <a:prstGeom prst="rect">
                <a:avLst/>
              </a:prstGeom>
              <a:noFill/>
            </p:spPr>
            <p:txBody>
              <a:bodyPr wrap="none" rtlCol="0" anchor="t">
                <a:spAutoFit/>
              </a:bodyPr>
              <a:lstStyle/>
              <a:p>
                <a:r>
                  <a:rPr lang="en-US" altLang="zh-CN" b="1" dirty="0">
                    <a:latin typeface="黑体" panose="02010609060101010101" pitchFamily="49" charset="-122"/>
                    <a:ea typeface="黑体" panose="02010609060101010101" pitchFamily="49" charset="-122"/>
                    <a:sym typeface="+mn-ea"/>
                  </a:rPr>
                  <a:t>a</a:t>
                </a:r>
                <a14:m>
                  <m:oMath xmlns:m="http://schemas.openxmlformats.org/officeDocument/2006/math">
                    <m:r>
                      <a:rPr lang="en-US" altLang="zh-CN" sz="1400" b="1" i="1" smtClean="0">
                        <a:latin typeface="Cambria Math" panose="02040503050406030204" pitchFamily="18" charset="0"/>
                        <a:sym typeface="+mn-ea"/>
                      </a:rPr>
                      <m:t>⊕</m:t>
                    </m:r>
                  </m:oMath>
                </a14:m>
                <a:r>
                  <a:rPr lang="en-US" altLang="zh-CN" b="1" dirty="0">
                    <a:latin typeface="黑体" panose="02010609060101010101" pitchFamily="49" charset="-122"/>
                    <a:ea typeface="黑体" panose="02010609060101010101" pitchFamily="49" charset="-122"/>
                    <a:sym typeface="+mn-ea"/>
                  </a:rPr>
                  <a:t>b</a:t>
                </a:r>
                <a:endParaRPr lang="zh-CN" altLang="en-US" b="1" dirty="0">
                  <a:latin typeface="黑体" panose="02010609060101010101" pitchFamily="49" charset="-122"/>
                  <a:ea typeface="黑体" panose="02010609060101010101" pitchFamily="49" charset="-122"/>
                  <a:sym typeface="+mn-ea"/>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2798453" y="2014812"/>
                <a:ext cx="596638" cy="369332"/>
              </a:xfrm>
              <a:prstGeom prst="rect">
                <a:avLst/>
              </a:prstGeom>
              <a:blipFill rotWithShape="1">
                <a:blip r:embed="rId3"/>
                <a:stretch>
                  <a:fillRect l="-1" t="-160" r="-2916" b="96"/>
                </a:stretch>
              </a:blipFill>
            </p:spPr>
            <p:txBody>
              <a:bodyPr/>
              <a:lstStyle/>
              <a:p>
                <a:r>
                  <a:rPr lang="zh-CN" altLang="en-US">
                    <a:noFill/>
                  </a:rPr>
                  <a:t> </a:t>
                </a:r>
              </a:p>
            </p:txBody>
          </p:sp>
        </mc:Fallback>
      </mc:AlternateContent>
      <p:sp>
        <p:nvSpPr>
          <p:cNvPr id="33" name="文本框 32"/>
          <p:cNvSpPr txBox="1"/>
          <p:nvPr/>
        </p:nvSpPr>
        <p:spPr>
          <a:xfrm>
            <a:off x="1917453" y="4397352"/>
            <a:ext cx="301686" cy="369332"/>
          </a:xfrm>
          <a:prstGeom prst="rect">
            <a:avLst/>
          </a:prstGeom>
          <a:noFill/>
        </p:spPr>
        <p:txBody>
          <a:bodyPr wrap="none" rtlCol="0" anchor="t">
            <a:spAutoFit/>
          </a:bodyPr>
          <a:lstStyle/>
          <a:p>
            <a:r>
              <a:rPr lang="en-US" altLang="zh-CN" b="1" dirty="0">
                <a:latin typeface="黑体" panose="02010609060101010101" pitchFamily="49" charset="-122"/>
                <a:ea typeface="黑体" panose="02010609060101010101" pitchFamily="49" charset="-122"/>
                <a:sym typeface="+mn-ea"/>
              </a:rPr>
              <a:t>a</a:t>
            </a:r>
            <a:endParaRPr lang="zh-CN" altLang="en-US" b="1" dirty="0">
              <a:latin typeface="黑体" panose="02010609060101010101" pitchFamily="49" charset="-122"/>
              <a:ea typeface="黑体" panose="02010609060101010101" pitchFamily="49" charset="-122"/>
              <a:sym typeface="+mn-ea"/>
            </a:endParaRPr>
          </a:p>
        </p:txBody>
      </p:sp>
      <p:sp>
        <p:nvSpPr>
          <p:cNvPr id="35" name="文本框 34"/>
          <p:cNvSpPr txBox="1"/>
          <p:nvPr/>
        </p:nvSpPr>
        <p:spPr>
          <a:xfrm>
            <a:off x="3511222" y="4397352"/>
            <a:ext cx="301686" cy="369332"/>
          </a:xfrm>
          <a:prstGeom prst="rect">
            <a:avLst/>
          </a:prstGeom>
          <a:noFill/>
        </p:spPr>
        <p:txBody>
          <a:bodyPr wrap="none" rtlCol="0" anchor="t">
            <a:spAutoFit/>
          </a:bodyPr>
          <a:lstStyle/>
          <a:p>
            <a:r>
              <a:rPr lang="en-US" altLang="zh-CN" b="1" dirty="0">
                <a:latin typeface="黑体" panose="02010609060101010101" pitchFamily="49" charset="-122"/>
                <a:ea typeface="黑体" panose="02010609060101010101" pitchFamily="49" charset="-122"/>
                <a:sym typeface="+mn-ea"/>
              </a:rPr>
              <a:t>b</a:t>
            </a:r>
            <a:endParaRPr lang="zh-CN" altLang="en-US" b="1"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36" name="文本框 35"/>
              <p:cNvSpPr txBox="1"/>
              <p:nvPr/>
            </p:nvSpPr>
            <p:spPr>
              <a:xfrm>
                <a:off x="2801991" y="3797817"/>
                <a:ext cx="596638" cy="369332"/>
              </a:xfrm>
              <a:prstGeom prst="rect">
                <a:avLst/>
              </a:prstGeom>
              <a:noFill/>
            </p:spPr>
            <p:txBody>
              <a:bodyPr wrap="none" rtlCol="0" anchor="t">
                <a:spAutoFit/>
              </a:bodyPr>
              <a:lstStyle/>
              <a:p>
                <a:r>
                  <a:rPr lang="en-US" altLang="zh-CN" b="1" dirty="0">
                    <a:latin typeface="黑体" panose="02010609060101010101" pitchFamily="49" charset="-122"/>
                    <a:ea typeface="黑体" panose="02010609060101010101" pitchFamily="49" charset="-122"/>
                    <a:sym typeface="+mn-ea"/>
                  </a:rPr>
                  <a:t>a</a:t>
                </a:r>
                <a14:m>
                  <m:oMath xmlns:m="http://schemas.openxmlformats.org/officeDocument/2006/math">
                    <m:r>
                      <a:rPr lang="en-US" altLang="zh-CN" sz="1400" b="1" i="1" smtClean="0">
                        <a:latin typeface="Cambria Math" panose="02040503050406030204" pitchFamily="18" charset="0"/>
                        <a:sym typeface="+mn-ea"/>
                      </a:rPr>
                      <m:t>⊕</m:t>
                    </m:r>
                  </m:oMath>
                </a14:m>
                <a:r>
                  <a:rPr lang="en-US" altLang="zh-CN" b="1" dirty="0">
                    <a:latin typeface="黑体" panose="02010609060101010101" pitchFamily="49" charset="-122"/>
                    <a:ea typeface="黑体" panose="02010609060101010101" pitchFamily="49" charset="-122"/>
                    <a:sym typeface="+mn-ea"/>
                  </a:rPr>
                  <a:t>b</a:t>
                </a:r>
                <a:endParaRPr lang="zh-CN" altLang="en-US" b="1" dirty="0">
                  <a:latin typeface="黑体" panose="02010609060101010101" pitchFamily="49" charset="-122"/>
                  <a:ea typeface="黑体" panose="02010609060101010101" pitchFamily="49" charset="-122"/>
                  <a:sym typeface="+mn-ea"/>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2801991" y="3797817"/>
                <a:ext cx="596638" cy="369332"/>
              </a:xfrm>
              <a:prstGeom prst="rect">
                <a:avLst/>
              </a:prstGeom>
              <a:blipFill rotWithShape="1">
                <a:blip r:embed="rId3"/>
                <a:stretch>
                  <a:fillRect l="-62" t="-140" r="-2855" b="76"/>
                </a:stretch>
              </a:blipFill>
            </p:spPr>
            <p:txBody>
              <a:bodyPr/>
              <a:lstStyle/>
              <a:p>
                <a:r>
                  <a:rPr lang="zh-CN" altLang="en-US">
                    <a:noFill/>
                  </a:rPr>
                  <a:t> </a:t>
                </a:r>
              </a:p>
            </p:txBody>
          </p:sp>
        </mc:Fallback>
      </mc:AlternateContent>
      <p:sp>
        <p:nvSpPr>
          <p:cNvPr id="42" name="文本框 41"/>
          <p:cNvSpPr txBox="1"/>
          <p:nvPr/>
        </p:nvSpPr>
        <p:spPr>
          <a:xfrm>
            <a:off x="2017727" y="5885939"/>
            <a:ext cx="1838965" cy="338554"/>
          </a:xfrm>
          <a:prstGeom prst="rect">
            <a:avLst/>
          </a:prstGeom>
          <a:noFill/>
        </p:spPr>
        <p:txBody>
          <a:bodyPr wrap="none" rtlCol="0" anchor="t">
            <a:spAutoFit/>
          </a:bodyPr>
          <a:lstStyle/>
          <a:p>
            <a:r>
              <a:rPr lang="zh-CN" altLang="en-US" sz="1600" b="1" dirty="0">
                <a:latin typeface="黑体" panose="02010609060101010101" pitchFamily="49" charset="-122"/>
                <a:ea typeface="黑体" panose="02010609060101010101" pitchFamily="49" charset="-122"/>
                <a:sym typeface="+mn-ea"/>
              </a:rPr>
              <a:t>网络编码传输方式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网络编码的缺点</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506" y="1576811"/>
            <a:ext cx="419140" cy="419140"/>
          </a:xfrm>
          <a:prstGeom prst="rect">
            <a:avLst/>
          </a:prstGeom>
        </p:spPr>
      </p:pic>
      <p:sp>
        <p:nvSpPr>
          <p:cNvPr id="5" name="文本框 4"/>
          <p:cNvSpPr txBox="1"/>
          <p:nvPr/>
        </p:nvSpPr>
        <p:spPr>
          <a:xfrm>
            <a:off x="1447882" y="1447852"/>
            <a:ext cx="7418278" cy="707886"/>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sym typeface="+mn-ea"/>
              </a:rPr>
              <a:t>中间节点必须具有编码功能，宿点必须有解码的功能，且运算代价增加。</a:t>
            </a:r>
            <a:endParaRPr lang="zh-CN" altLang="en-US" sz="2000" b="1" dirty="0">
              <a:solidFill>
                <a:schemeClr val="accent2"/>
              </a:solidFill>
              <a:latin typeface="黑体" panose="02010609060101010101" pitchFamily="49" charset="-122"/>
              <a:ea typeface="黑体" panose="02010609060101010101" pitchFamily="49" charset="-122"/>
              <a:sym typeface="+mn-ea"/>
            </a:endParaRPr>
          </a:p>
        </p:txBody>
      </p:sp>
      <p:sp>
        <p:nvSpPr>
          <p:cNvPr id="9" name="文本框 8"/>
          <p:cNvSpPr txBox="1"/>
          <p:nvPr/>
        </p:nvSpPr>
        <p:spPr>
          <a:xfrm>
            <a:off x="1447882" y="2453757"/>
            <a:ext cx="7418278" cy="707886"/>
          </a:xfrm>
          <a:prstGeom prst="rect">
            <a:avLst/>
          </a:prstGeom>
          <a:noFill/>
        </p:spPr>
        <p:txBody>
          <a:bodyPr wrap="square" rtlCol="0" anchor="t">
            <a:spAutoFit/>
          </a:bodyPr>
          <a:lstStyle/>
          <a:p>
            <a:pPr algn="l"/>
            <a:r>
              <a:rPr lang="zh-CN" altLang="en-US" sz="2000" dirty="0">
                <a:latin typeface="Times New Roman" panose="02020603050405020304" pitchFamily="18" charset="0"/>
                <a:ea typeface="黑体" panose="02010609060101010101" pitchFamily="49" charset="-122"/>
                <a:sym typeface="+mn-ea"/>
              </a:rPr>
              <a:t>中间节点需获知编码策略（网络编码的构造方法），宿点需获知解码策略。</a:t>
            </a:r>
            <a:endParaRPr lang="en-US" altLang="zh-CN" sz="2000" dirty="0">
              <a:latin typeface="Times New Roman" panose="02020603050405020304" pitchFamily="18" charset="0"/>
              <a:ea typeface="黑体" panose="02010609060101010101" pitchFamily="49" charset="-122"/>
              <a:sym typeface="+mn-ea"/>
            </a:endParaRPr>
          </a:p>
        </p:txBody>
      </p:sp>
      <p:sp>
        <p:nvSpPr>
          <p:cNvPr id="13" name="文本框 12"/>
          <p:cNvSpPr txBox="1"/>
          <p:nvPr/>
        </p:nvSpPr>
        <p:spPr>
          <a:xfrm>
            <a:off x="1454172" y="3619449"/>
            <a:ext cx="7411988" cy="400110"/>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sym typeface="+mn-ea"/>
              </a:rPr>
              <a:t>同步问题。</a:t>
            </a:r>
          </a:p>
        </p:txBody>
      </p:sp>
      <p:sp>
        <p:nvSpPr>
          <p:cNvPr id="15" name="文本框 14"/>
          <p:cNvSpPr txBox="1"/>
          <p:nvPr/>
        </p:nvSpPr>
        <p:spPr>
          <a:xfrm>
            <a:off x="1447882" y="4663065"/>
            <a:ext cx="7418278" cy="400110"/>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rPr>
              <a:t>易受外部攻击，少量攻击数据包易导致网络的整体瘫痪。</a:t>
            </a:r>
            <a:endParaRPr lang="en-US" altLang="zh-CN" sz="2000" dirty="0">
              <a:latin typeface="Times New Roman" panose="02020603050405020304" pitchFamily="18" charset="0"/>
              <a:ea typeface="黑体" panose="02010609060101010101" pitchFamily="49"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506" y="2598130"/>
            <a:ext cx="419140" cy="419140"/>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506" y="3619449"/>
            <a:ext cx="419140" cy="419140"/>
          </a:xfrm>
          <a:prstGeom prst="rect">
            <a:avLst/>
          </a:pr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506" y="4641712"/>
            <a:ext cx="419140" cy="4191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1834074" y="530907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dirty="0">
                <a:solidFill>
                  <a:schemeClr val="bg1">
                    <a:lumMod val="65000"/>
                  </a:schemeClr>
                </a:solidFill>
                <a:cs typeface="+mn-cs"/>
                <a:sym typeface="+mn-ea"/>
              </a:rPr>
              <a:t>网络编码应用与发展</a:t>
            </a:r>
            <a:endParaRPr lang="zh-CN" altLang="en-US" sz="2800" b="1" kern="0" noProof="0" dirty="0">
              <a:ln>
                <a:noFill/>
              </a:ln>
              <a:solidFill>
                <a:schemeClr val="bg1">
                  <a:lumMod val="65000"/>
                </a:schemeClr>
              </a:solidFill>
              <a:effectLst/>
              <a:uLnTx/>
              <a:uFillTx/>
              <a:cs typeface="+mn-cs"/>
              <a:sym typeface="+mn-ea"/>
            </a:endParaRPr>
          </a:p>
        </p:txBody>
      </p:sp>
      <p:sp>
        <p:nvSpPr>
          <p:cNvPr id="10" name="AutoShape 51"/>
          <p:cNvSpPr>
            <a:spLocks noChangeArrowheads="1"/>
          </p:cNvSpPr>
          <p:nvPr/>
        </p:nvSpPr>
        <p:spPr bwMode="gray">
          <a:xfrm>
            <a:off x="2486421" y="2988952"/>
            <a:ext cx="5486400" cy="6985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cs typeface="+mn-cs"/>
              </a:rPr>
              <a:t>网络编码相关基础知识</a:t>
            </a:r>
            <a:endParaRPr kumimoji="0" lang="zh-CN" altLang="en-US" sz="2800" b="1" i="0" u="none" strike="noStrike" kern="0" cap="none" spc="0" normalizeH="0" baseline="0" noProof="0" dirty="0">
              <a:ln>
                <a:noFill/>
              </a:ln>
              <a:effectLst/>
              <a:uLnTx/>
              <a:uFillTx/>
              <a:latin typeface="Arial" panose="020B0604020202020204" pitchFamily="34" charset="0"/>
              <a:ea typeface="宋体" panose="02010600030101010101" pitchFamily="2" charset="-122"/>
              <a:cs typeface="+mn-cs"/>
            </a:endParaRPr>
          </a:p>
        </p:txBody>
      </p:sp>
      <p:sp>
        <p:nvSpPr>
          <p:cNvPr id="11" name="AutoShape 52"/>
          <p:cNvSpPr>
            <a:spLocks noChangeArrowheads="1"/>
          </p:cNvSpPr>
          <p:nvPr/>
        </p:nvSpPr>
        <p:spPr bwMode="gray">
          <a:xfrm>
            <a:off x="1797874" y="1740499"/>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 </a:t>
            </a:r>
            <a:r>
              <a:rPr lang="zh-CN" altLang="en-US" sz="2800" b="1" kern="0" dirty="0">
                <a:solidFill>
                  <a:schemeClr val="bg1">
                    <a:lumMod val="65000"/>
                  </a:schemeClr>
                </a:solidFill>
                <a:cs typeface="+mn-cs"/>
              </a:rPr>
              <a:t>网络编码概述</a:t>
            </a:r>
            <a:endPar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1433976" y="1891034"/>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95752" y="3147702"/>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08512" y="4267220"/>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40" name="AutoShape 49"/>
          <p:cNvSpPr/>
          <p:nvPr/>
        </p:nvSpPr>
        <p:spPr>
          <a:xfrm>
            <a:off x="2500647" y="4134187"/>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solidFill>
                  <a:schemeClr val="bg1">
                    <a:lumMod val="65000"/>
                  </a:schemeClr>
                </a:solidFill>
                <a:cs typeface="+mn-cs"/>
                <a:sym typeface="+mn-ea"/>
              </a:rPr>
              <a:t>网络编码的构造方法</a:t>
            </a:r>
            <a:endParaRPr lang="zh-CN" altLang="en-US" sz="2800" b="1" kern="0" noProof="0" dirty="0">
              <a:ln>
                <a:noFill/>
              </a:ln>
              <a:solidFill>
                <a:schemeClr val="bg1">
                  <a:lumMod val="65000"/>
                </a:schemeClr>
              </a:solidFill>
              <a:effectLst/>
              <a:uLnTx/>
              <a:uFillTx/>
              <a:cs typeface="+mn-cs"/>
              <a:sym typeface="+mn-ea"/>
            </a:endParaRPr>
          </a:p>
        </p:txBody>
      </p:sp>
      <p:grpSp>
        <p:nvGrpSpPr>
          <p:cNvPr id="41" name="Group 74"/>
          <p:cNvGrpSpPr/>
          <p:nvPr/>
        </p:nvGrpSpPr>
        <p:grpSpPr>
          <a:xfrm>
            <a:off x="1456152" y="5442108"/>
            <a:ext cx="381000" cy="381000"/>
            <a:chOff x="2078" y="1680"/>
            <a:chExt cx="1615" cy="1615"/>
          </a:xfrm>
        </p:grpSpPr>
        <p:sp>
          <p:nvSpPr>
            <p:cNvPr id="42"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7"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最大流</a:t>
            </a:r>
          </a:p>
        </p:txBody>
      </p:sp>
      <p:sp>
        <p:nvSpPr>
          <p:cNvPr id="8" name="文本框 7"/>
          <p:cNvSpPr txBox="1"/>
          <p:nvPr/>
        </p:nvSpPr>
        <p:spPr>
          <a:xfrm>
            <a:off x="1905070" y="4267178"/>
            <a:ext cx="6894754" cy="1866858"/>
          </a:xfrm>
          <a:prstGeom prst="rect">
            <a:avLst/>
          </a:prstGeom>
          <a:noFill/>
        </p:spPr>
        <p:txBody>
          <a:bodyPr wrap="square" rtlCol="0" anchor="t">
            <a:spAutoFit/>
          </a:bodyPr>
          <a:lstStyle/>
          <a:p>
            <a:pPr>
              <a:lnSpc>
                <a:spcPct val="150000"/>
              </a:lnSpc>
            </a:pPr>
            <a:r>
              <a:rPr lang="zh-CN" altLang="en-US" sz="2000" b="1" dirty="0">
                <a:solidFill>
                  <a:srgbClr val="348ECA"/>
                </a:solidFill>
                <a:latin typeface="黑体" panose="02010609060101010101" pitchFamily="49" charset="-122"/>
                <a:ea typeface="黑体" panose="02010609060101010101" pitchFamily="49" charset="-122"/>
                <a:sym typeface="+mn-ea"/>
              </a:rPr>
              <a:t>思考：</a:t>
            </a:r>
            <a:endParaRPr lang="en-US" altLang="zh-CN" sz="2000" b="1" dirty="0">
              <a:solidFill>
                <a:srgbClr val="348ECA"/>
              </a:solidFill>
              <a:latin typeface="黑体" panose="02010609060101010101" pitchFamily="49" charset="-122"/>
              <a:ea typeface="黑体" panose="02010609060101010101" pitchFamily="49" charset="-122"/>
              <a:sym typeface="+mn-ea"/>
            </a:endParaRPr>
          </a:p>
          <a:p>
            <a:pPr>
              <a:lnSpc>
                <a:spcPct val="150000"/>
              </a:lnSpc>
            </a:pPr>
            <a:r>
              <a:rPr lang="zh-CN" altLang="en-US" sz="2000" b="1" dirty="0">
                <a:solidFill>
                  <a:srgbClr val="348ECA"/>
                </a:solidFill>
                <a:latin typeface="黑体" panose="02010609060101010101" pitchFamily="49" charset="-122"/>
                <a:ea typeface="黑体" panose="02010609060101010101" pitchFamily="49" charset="-122"/>
                <a:sym typeface="+mn-ea"/>
              </a:rPr>
              <a:t>    在日常生活中，当水管中的流量超过水管的承受范围，水管就会爆裂。从字面意思上理解，最大流是什么意思？在数据传输的网络中，最大流又代表什么？</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0" y="4343376"/>
            <a:ext cx="1371684" cy="1676356"/>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496" y="1497570"/>
            <a:ext cx="4732847" cy="258011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334778" y="956745"/>
            <a:ext cx="5989775" cy="495585"/>
          </a:xfrm>
          <a:prstGeom prst="rect">
            <a:avLst/>
          </a:prstGeom>
          <a:noFill/>
        </p:spPr>
        <p:txBody>
          <a:bodyPr wrap="square">
            <a:spAutoFit/>
          </a:bodyPr>
          <a:lstStyle/>
          <a:p>
            <a:pPr marL="285750" indent="-285750" algn="l">
              <a:lnSpc>
                <a:spcPct val="150000"/>
              </a:lnSpc>
              <a:buFont typeface="Wingdings" panose="05000000000000000000" pitchFamily="2" charset="2"/>
              <a:buChar char="ü"/>
            </a:pPr>
            <a:r>
              <a:rPr lang="zh-CN" altLang="en-US" sz="2000" dirty="0">
                <a:latin typeface="Times New Roman" panose="02020603050405020304" pitchFamily="18" charset="0"/>
                <a:ea typeface="黑体" panose="02010609060101010101" pitchFamily="49" charset="-122"/>
                <a:sym typeface="+mn-ea"/>
              </a:rPr>
              <a:t>网络编码能够实现理论上的最大传输容量。</a:t>
            </a:r>
            <a:endParaRPr lang="en-US" altLang="zh-CN" sz="2000" dirty="0">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1834074" y="530907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dirty="0">
                <a:cs typeface="+mn-cs"/>
                <a:sym typeface="+mn-ea"/>
              </a:rPr>
              <a:t>网络编码应用与发展</a:t>
            </a:r>
            <a:endParaRPr lang="zh-CN" altLang="en-US" sz="2800" b="1" kern="0" noProof="0" dirty="0">
              <a:ln>
                <a:noFill/>
              </a:ln>
              <a:effectLst/>
              <a:uLnTx/>
              <a:uFillTx/>
              <a:cs typeface="+mn-cs"/>
              <a:sym typeface="+mn-ea"/>
            </a:endParaRPr>
          </a:p>
        </p:txBody>
      </p:sp>
      <p:sp>
        <p:nvSpPr>
          <p:cNvPr id="10" name="AutoShape 51"/>
          <p:cNvSpPr>
            <a:spLocks noChangeArrowheads="1"/>
          </p:cNvSpPr>
          <p:nvPr/>
        </p:nvSpPr>
        <p:spPr bwMode="gray">
          <a:xfrm>
            <a:off x="2486421" y="2988952"/>
            <a:ext cx="5486400" cy="6985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cs typeface="+mn-cs"/>
              </a:rPr>
              <a:t>网络编码相关基础知识</a:t>
            </a:r>
            <a:endParaRPr kumimoji="0" lang="zh-CN" altLang="en-US" sz="28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AutoShape 52"/>
          <p:cNvSpPr>
            <a:spLocks noChangeArrowheads="1"/>
          </p:cNvSpPr>
          <p:nvPr/>
        </p:nvSpPr>
        <p:spPr bwMode="gray">
          <a:xfrm>
            <a:off x="1797874" y="1740499"/>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lang="zh-CN" altLang="en-US" sz="2800" b="1" kern="0" dirty="0">
                <a:solidFill>
                  <a:srgbClr val="000000"/>
                </a:solidFill>
                <a:cs typeface="+mn-cs"/>
              </a:rPr>
              <a:t>网络编码概述</a:t>
            </a:r>
            <a:endPar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1433976" y="1891034"/>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95752" y="3147702"/>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08512" y="4267220"/>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40" name="AutoShape 49"/>
          <p:cNvSpPr/>
          <p:nvPr/>
        </p:nvSpPr>
        <p:spPr>
          <a:xfrm>
            <a:off x="2500647" y="4134187"/>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cs typeface="+mn-cs"/>
                <a:sym typeface="+mn-ea"/>
              </a:rPr>
              <a:t>网络编码的构造方法</a:t>
            </a:r>
            <a:endParaRPr lang="zh-CN" altLang="en-US" sz="2800" b="1" kern="0" noProof="0" dirty="0">
              <a:ln>
                <a:noFill/>
              </a:ln>
              <a:effectLst/>
              <a:uLnTx/>
              <a:uFillTx/>
              <a:cs typeface="+mn-cs"/>
              <a:sym typeface="+mn-ea"/>
            </a:endParaRPr>
          </a:p>
        </p:txBody>
      </p:sp>
      <p:grpSp>
        <p:nvGrpSpPr>
          <p:cNvPr id="41" name="Group 74"/>
          <p:cNvGrpSpPr/>
          <p:nvPr/>
        </p:nvGrpSpPr>
        <p:grpSpPr>
          <a:xfrm>
            <a:off x="1456152" y="5442108"/>
            <a:ext cx="381000" cy="381000"/>
            <a:chOff x="2078" y="1680"/>
            <a:chExt cx="1615" cy="1615"/>
          </a:xfrm>
        </p:grpSpPr>
        <p:sp>
          <p:nvSpPr>
            <p:cNvPr id="42"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7"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00" y="1447852"/>
            <a:ext cx="4902749" cy="2672737"/>
          </a:xfrm>
          <a:prstGeom prst="rect">
            <a:avLst/>
          </a:prstGeom>
          <a:noFill/>
          <a:extLst>
            <a:ext uri="{909E8E84-426E-40DD-AFC4-6F175D3DCCD1}">
              <a14:hiddenFill xmlns:a14="http://schemas.microsoft.com/office/drawing/2010/main">
                <a:solidFill>
                  <a:srgbClr val="FFFFFF"/>
                </a:solidFill>
              </a14:hiddenFill>
            </a:ext>
          </a:extLst>
        </p:spPr>
      </p:pic>
      <p:sp>
        <p:nvSpPr>
          <p:cNvPr id="11" name="内容占位符 2"/>
          <p:cNvSpPr txBox="1"/>
          <p:nvPr/>
        </p:nvSpPr>
        <p:spPr>
          <a:xfrm>
            <a:off x="507365" y="4876762"/>
            <a:ext cx="8129270" cy="93518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dirty="0">
                <a:sym typeface="+mn-ea"/>
              </a:rPr>
              <a:t>最大流</a:t>
            </a:r>
          </a:p>
        </p:txBody>
      </p:sp>
      <p:sp>
        <p:nvSpPr>
          <p:cNvPr id="10" name="文本框 9"/>
          <p:cNvSpPr txBox="1"/>
          <p:nvPr/>
        </p:nvSpPr>
        <p:spPr>
          <a:xfrm>
            <a:off x="762100" y="1254877"/>
            <a:ext cx="1142970" cy="707886"/>
          </a:xfrm>
          <a:prstGeom prst="rect">
            <a:avLst/>
          </a:prstGeom>
          <a:noFill/>
        </p:spPr>
        <p:txBody>
          <a:bodyPr wrap="square" rtlCol="0" anchor="t">
            <a:spAutoFit/>
          </a:bodyPr>
          <a:lstStyle/>
          <a:p>
            <a:pPr algn="l">
              <a:buFont typeface="Arial" panose="020B0604020202020204" pitchFamily="34" charset="0"/>
            </a:pPr>
            <a:r>
              <a:rPr lang="zh-CN" altLang="en-US" sz="2000" dirty="0">
                <a:solidFill>
                  <a:srgbClr val="FF0000"/>
                </a:solidFill>
                <a:uFillTx/>
                <a:latin typeface="Times New Roman" panose="02020603050405020304" pitchFamily="18" charset="0"/>
                <a:ea typeface="黑体" panose="02010609060101010101" pitchFamily="49" charset="-122"/>
                <a:sym typeface="+mn-ea"/>
              </a:rPr>
              <a:t>流量？</a:t>
            </a:r>
            <a:endParaRPr lang="en-US" altLang="zh-CN" sz="2000" dirty="0">
              <a:solidFill>
                <a:srgbClr val="FF0000"/>
              </a:solidFill>
              <a:uFillTx/>
              <a:latin typeface="Times New Roman" panose="02020603050405020304" pitchFamily="18" charset="0"/>
              <a:ea typeface="黑体" panose="02010609060101010101" pitchFamily="49" charset="-122"/>
              <a:sym typeface="+mn-ea"/>
            </a:endParaRPr>
          </a:p>
          <a:p>
            <a:pPr algn="l">
              <a:buFont typeface="Arial" panose="020B0604020202020204" pitchFamily="34" charset="0"/>
            </a:pPr>
            <a:r>
              <a:rPr lang="zh-CN" altLang="en-US" sz="2000" dirty="0">
                <a:solidFill>
                  <a:srgbClr val="FF0000"/>
                </a:solidFill>
                <a:latin typeface="Times New Roman" panose="02020603050405020304" pitchFamily="18" charset="0"/>
                <a:ea typeface="黑体" panose="02010609060101010101" pitchFamily="49" charset="-122"/>
                <a:sym typeface="+mn-ea"/>
              </a:rPr>
              <a:t>容量？</a:t>
            </a:r>
            <a:endParaRPr sz="2000" dirty="0">
              <a:solidFill>
                <a:srgbClr val="FF0000"/>
              </a:solidFill>
              <a:uFillTx/>
              <a:latin typeface="Times New Roman" panose="02020603050405020304" pitchFamily="18" charset="0"/>
              <a:ea typeface="黑体" panose="02010609060101010101" pitchFamily="49" charset="-122"/>
              <a:sym typeface="+mn-ea"/>
            </a:endParaRPr>
          </a:p>
        </p:txBody>
      </p:sp>
      <p:sp>
        <p:nvSpPr>
          <p:cNvPr id="3" name="文本框 2"/>
          <p:cNvSpPr txBox="1"/>
          <p:nvPr/>
        </p:nvSpPr>
        <p:spPr>
          <a:xfrm>
            <a:off x="847915" y="4997253"/>
            <a:ext cx="7647014" cy="646331"/>
          </a:xfrm>
          <a:prstGeom prst="rect">
            <a:avLst/>
          </a:prstGeom>
          <a:noFill/>
        </p:spPr>
        <p:txBody>
          <a:bodyPr wrap="squar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最大流：在网络中，代表源点在单位时间内最多可以发送多少数据。</a:t>
            </a:r>
            <a:endParaRPr lang="en-US" altLang="zh-CN" b="1" dirty="0">
              <a:solidFill>
                <a:schemeClr val="accent2"/>
              </a:solidFill>
              <a:latin typeface="黑体" panose="02010609060101010101" pitchFamily="49" charset="-122"/>
              <a:ea typeface="黑体" panose="02010609060101010101" pitchFamily="49" charset="-122"/>
              <a:sym typeface="+mn-ea"/>
            </a:endParaRPr>
          </a:p>
          <a:p>
            <a:r>
              <a:rPr lang="zh-CN" altLang="en-US" b="1" dirty="0">
                <a:solidFill>
                  <a:srgbClr val="FF0000"/>
                </a:solidFill>
                <a:latin typeface="黑体" panose="02010609060101010101" pitchFamily="49" charset="-122"/>
                <a:ea typeface="黑体" panose="02010609060101010101" pitchFamily="49" charset="-122"/>
                <a:sym typeface="+mn-ea"/>
              </a:rPr>
              <a:t>采用</a:t>
            </a:r>
            <a:r>
              <a:rPr lang="en-US" altLang="zh-CN" b="1" dirty="0">
                <a:solidFill>
                  <a:srgbClr val="FF0000"/>
                </a:solidFill>
                <a:latin typeface="黑体" panose="02010609060101010101" pitchFamily="49" charset="-122"/>
                <a:ea typeface="黑体" panose="02010609060101010101" pitchFamily="49" charset="-122"/>
                <a:sym typeface="+mn-ea"/>
              </a:rPr>
              <a:t>Ford-Fulkerson Algorithm</a:t>
            </a:r>
            <a:r>
              <a:rPr lang="zh-CN" altLang="en-US" b="1" dirty="0">
                <a:solidFill>
                  <a:srgbClr val="FF0000"/>
                </a:solidFill>
                <a:latin typeface="黑体" panose="02010609060101010101" pitchFamily="49" charset="-122"/>
                <a:ea typeface="黑体" panose="02010609060101010101" pitchFamily="49" charset="-122"/>
                <a:sym typeface="+mn-ea"/>
              </a:rPr>
              <a:t>算法可以计算网络中的最大流。</a:t>
            </a:r>
          </a:p>
        </p:txBody>
      </p:sp>
      <p:sp>
        <p:nvSpPr>
          <p:cNvPr id="8" name="文本框 7"/>
          <p:cNvSpPr txBox="1"/>
          <p:nvPr/>
        </p:nvSpPr>
        <p:spPr>
          <a:xfrm>
            <a:off x="5867366" y="2236373"/>
            <a:ext cx="2926863" cy="1200329"/>
          </a:xfrm>
          <a:prstGeom prst="rect">
            <a:avLst/>
          </a:prstGeom>
          <a:noFill/>
        </p:spPr>
        <p:txBody>
          <a:bodyPr wrap="square">
            <a:spAutoFit/>
          </a:bodyPr>
          <a:lstStyle/>
          <a:p>
            <a:r>
              <a:rPr lang="zh-CN" altLang="en-US" b="0" i="0" dirty="0">
                <a:solidFill>
                  <a:srgbClr val="333333"/>
                </a:solidFill>
                <a:effectLst/>
                <a:latin typeface="+mn-ea"/>
                <a:ea typeface="+mn-ea"/>
              </a:rPr>
              <a:t>    把源点比作工厂的话，最大流问题就是求从工厂最大可以发出多少货物，是不至于超过道路的容量限制</a:t>
            </a:r>
            <a:r>
              <a:rPr lang="zh-CN" altLang="en-US" dirty="0">
                <a:solidFill>
                  <a:srgbClr val="333333"/>
                </a:solidFill>
                <a:latin typeface="+mn-ea"/>
                <a:ea typeface="+mn-ea"/>
              </a:rPr>
              <a:t>。</a:t>
            </a:r>
            <a:endParaRPr lang="zh-CN" altLang="en-US" dirty="0">
              <a:latin typeface="+mn-ea"/>
              <a:ea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en-US" altLang="zh-CN" sz="2400" dirty="0">
                <a:sym typeface="+mn-ea"/>
              </a:rPr>
              <a:t>Ford-Fulkerson Algorithm</a:t>
            </a:r>
            <a:r>
              <a:rPr lang="zh-CN" altLang="en-US" sz="2400" dirty="0">
                <a:sym typeface="+mn-ea"/>
              </a:rPr>
              <a:t>算法</a:t>
            </a:r>
          </a:p>
        </p:txBody>
      </p:sp>
      <mc:AlternateContent xmlns:mc="http://schemas.openxmlformats.org/markup-compatibility/2006" xmlns:a14="http://schemas.microsoft.com/office/drawing/2010/main">
        <mc:Choice Requires="a14">
          <p:sp>
            <p:nvSpPr>
              <p:cNvPr id="3" name="文本框 2"/>
              <p:cNvSpPr txBox="1"/>
              <p:nvPr/>
            </p:nvSpPr>
            <p:spPr>
              <a:xfrm>
                <a:off x="543666" y="1636435"/>
                <a:ext cx="8153186" cy="2554545"/>
              </a:xfrm>
              <a:prstGeom prst="rect">
                <a:avLst/>
              </a:prstGeom>
              <a:noFill/>
            </p:spPr>
            <p:txBody>
              <a:bodyPr wrap="square" rtlCol="0" anchor="t">
                <a:spAutoFit/>
              </a:bodyPr>
              <a:lstStyle/>
              <a:p>
                <a:r>
                  <a:rPr lang="en-US" altLang="zh-CN" sz="2000" dirty="0">
                    <a:solidFill>
                      <a:srgbClr val="2D8ED0"/>
                    </a:solidFill>
                    <a:latin typeface="+mn-lt"/>
                    <a:ea typeface="+mn-ea"/>
                    <a:sym typeface="+mn-ea"/>
                  </a:rPr>
                  <a:t>Step1</a:t>
                </a:r>
                <a:r>
                  <a:rPr lang="en-US" altLang="zh-CN" sz="2000" dirty="0">
                    <a:solidFill>
                      <a:schemeClr val="tx1"/>
                    </a:solidFill>
                    <a:latin typeface="+mn-lt"/>
                    <a:ea typeface="+mn-ea"/>
                    <a:sym typeface="+mn-ea"/>
                  </a:rPr>
                  <a:t> </a:t>
                </a:r>
                <a:r>
                  <a:rPr lang="zh-CN" altLang="en-US" sz="2000" dirty="0">
                    <a:solidFill>
                      <a:schemeClr val="tx1"/>
                    </a:solidFill>
                    <a:uFillTx/>
                    <a:latin typeface="+mn-lt"/>
                    <a:ea typeface="+mn-ea"/>
                    <a:sym typeface="+mn-ea"/>
                  </a:rPr>
                  <a:t>创建</a:t>
                </a:r>
                <a:r>
                  <a:rPr lang="en-US" altLang="zh-CN" sz="2000" dirty="0">
                    <a:solidFill>
                      <a:schemeClr val="tx1"/>
                    </a:solidFill>
                    <a:uFillTx/>
                    <a:latin typeface="+mn-lt"/>
                    <a:ea typeface="+mn-ea"/>
                    <a:sym typeface="+mn-ea"/>
                  </a:rPr>
                  <a:t>residual graph</a:t>
                </a:r>
                <a:r>
                  <a:rPr lang="zh-CN" altLang="en-US" sz="2000" dirty="0">
                    <a:solidFill>
                      <a:schemeClr val="tx1"/>
                    </a:solidFill>
                    <a:uFillTx/>
                    <a:latin typeface="+mn-lt"/>
                    <a:ea typeface="+mn-ea"/>
                    <a:sym typeface="+mn-ea"/>
                  </a:rPr>
                  <a:t>，将初始的剩余流量设置为原图各管道的容量。</a:t>
                </a:r>
                <a:endParaRPr lang="en-US" altLang="zh-CN" sz="2000" dirty="0">
                  <a:solidFill>
                    <a:schemeClr val="tx1"/>
                  </a:solidFill>
                  <a:uFillTx/>
                  <a:latin typeface="+mn-lt"/>
                  <a:ea typeface="+mn-ea"/>
                  <a:sym typeface="+mn-ea"/>
                </a:endParaRPr>
              </a:p>
              <a:p>
                <a:r>
                  <a:rPr lang="en-US" altLang="zh-CN" sz="2000" dirty="0">
                    <a:solidFill>
                      <a:srgbClr val="2D8ED0"/>
                    </a:solidFill>
                    <a:latin typeface="+mn-lt"/>
                    <a:ea typeface="+mn-ea"/>
                    <a:sym typeface="+mn-ea"/>
                  </a:rPr>
                  <a:t>Step2</a:t>
                </a:r>
                <a:r>
                  <a:rPr lang="en-US" altLang="zh-CN" sz="2000" dirty="0">
                    <a:solidFill>
                      <a:schemeClr val="tx1"/>
                    </a:solidFill>
                    <a:latin typeface="+mn-lt"/>
                    <a:ea typeface="+mn-ea"/>
                    <a:sym typeface="+mn-ea"/>
                  </a:rPr>
                  <a:t> </a:t>
                </a:r>
                <a:r>
                  <a:rPr lang="zh-CN" altLang="en-US" sz="2000" dirty="0">
                    <a:solidFill>
                      <a:schemeClr val="tx1"/>
                    </a:solidFill>
                    <a:latin typeface="+mn-lt"/>
                    <a:ea typeface="+mn-ea"/>
                    <a:sym typeface="+mn-ea"/>
                  </a:rPr>
                  <a:t>若</a:t>
                </a:r>
                <a:r>
                  <a:rPr lang="zh-CN" altLang="en-US" sz="2000" dirty="0">
                    <a:solidFill>
                      <a:schemeClr val="tx1"/>
                    </a:solidFill>
                    <a:uFillTx/>
                    <a:latin typeface="+mn-lt"/>
                    <a:ea typeface="+mn-ea"/>
                    <a:sym typeface="+mn-ea"/>
                  </a:rPr>
                  <a:t>找一条起点</a:t>
                </a:r>
                <a:r>
                  <a:rPr lang="en-US" altLang="zh-CN" sz="2000" dirty="0">
                    <a:solidFill>
                      <a:schemeClr val="tx1"/>
                    </a:solidFill>
                    <a:uFillTx/>
                    <a:latin typeface="+mn-lt"/>
                    <a:ea typeface="+mn-ea"/>
                    <a:sym typeface="+mn-ea"/>
                  </a:rPr>
                  <a:t>s</a:t>
                </a:r>
                <a14:m>
                  <m:oMath xmlns:m="http://schemas.openxmlformats.org/officeDocument/2006/math">
                    <m:r>
                      <a:rPr lang="en-US" altLang="zh-CN" sz="2000" b="0" i="1" smtClean="0">
                        <a:solidFill>
                          <a:schemeClr val="tx1"/>
                        </a:solidFill>
                        <a:uFillTx/>
                        <a:latin typeface="Cambria Math" panose="02040503050406030204" pitchFamily="18" charset="0"/>
                        <a:ea typeface="+mn-ea"/>
                        <a:sym typeface="+mn-ea"/>
                      </a:rPr>
                      <m:t>→</m:t>
                    </m:r>
                  </m:oMath>
                </a14:m>
                <a:r>
                  <a:rPr lang="zh-CN" altLang="en-US" sz="2000" dirty="0">
                    <a:solidFill>
                      <a:schemeClr val="tx1"/>
                    </a:solidFill>
                    <a:uFillTx/>
                    <a:latin typeface="+mn-lt"/>
                    <a:ea typeface="+mn-ea"/>
                    <a:sym typeface="+mn-ea"/>
                  </a:rPr>
                  <a:t>终点</a:t>
                </a:r>
                <a:r>
                  <a:rPr lang="en-US" altLang="zh-CN" sz="2000" dirty="0">
                    <a:solidFill>
                      <a:schemeClr val="tx1"/>
                    </a:solidFill>
                    <a:uFillTx/>
                    <a:latin typeface="+mn-lt"/>
                    <a:ea typeface="+mn-ea"/>
                    <a:sym typeface="+mn-ea"/>
                  </a:rPr>
                  <a:t>t</a:t>
                </a:r>
                <a:r>
                  <a:rPr lang="zh-CN" altLang="en-US" sz="2000" dirty="0">
                    <a:solidFill>
                      <a:schemeClr val="tx1"/>
                    </a:solidFill>
                    <a:uFillTx/>
                    <a:latin typeface="+mn-lt"/>
                    <a:ea typeface="+mn-ea"/>
                    <a:sym typeface="+mn-ea"/>
                  </a:rPr>
                  <a:t>的简单路径：</a:t>
                </a:r>
                <a:endParaRPr lang="en-US" altLang="zh-CN" sz="2000" dirty="0">
                  <a:solidFill>
                    <a:schemeClr val="tx1"/>
                  </a:solidFill>
                  <a:uFillTx/>
                  <a:latin typeface="+mn-lt"/>
                  <a:ea typeface="+mn-ea"/>
                  <a:sym typeface="+mn-ea"/>
                </a:endParaRPr>
              </a:p>
              <a:p>
                <a:r>
                  <a:rPr lang="en-US" altLang="zh-CN" sz="2000" dirty="0">
                    <a:solidFill>
                      <a:schemeClr val="tx1"/>
                    </a:solidFill>
                    <a:latin typeface="+mn-lt"/>
                    <a:ea typeface="+mn-ea"/>
                    <a:sym typeface="+mn-ea"/>
                  </a:rPr>
                  <a:t>           </a:t>
                </a:r>
                <a:r>
                  <a:rPr lang="en-US" altLang="zh-CN" sz="2000" dirty="0">
                    <a:solidFill>
                      <a:srgbClr val="2D8ED0"/>
                    </a:solidFill>
                    <a:latin typeface="+mn-lt"/>
                    <a:ea typeface="+mn-ea"/>
                    <a:sym typeface="+mn-ea"/>
                  </a:rPr>
                  <a:t>a.</a:t>
                </a:r>
                <a:r>
                  <a:rPr lang="zh-CN" altLang="en-US" sz="2000" dirty="0">
                    <a:solidFill>
                      <a:schemeClr val="tx1"/>
                    </a:solidFill>
                    <a:latin typeface="+mn-lt"/>
                    <a:ea typeface="+mn-ea"/>
                    <a:sym typeface="+mn-ea"/>
                  </a:rPr>
                  <a:t> 标记该条路径。</a:t>
                </a:r>
                <a:endParaRPr lang="en-US" altLang="zh-CN" sz="2000" dirty="0">
                  <a:solidFill>
                    <a:schemeClr val="tx1"/>
                  </a:solidFill>
                  <a:latin typeface="+mn-lt"/>
                  <a:ea typeface="+mn-ea"/>
                  <a:sym typeface="+mn-ea"/>
                </a:endParaRPr>
              </a:p>
              <a:p>
                <a:r>
                  <a:rPr lang="en-US" altLang="zh-CN" sz="2000" dirty="0">
                    <a:solidFill>
                      <a:schemeClr val="tx1"/>
                    </a:solidFill>
                    <a:latin typeface="+mn-lt"/>
                    <a:ea typeface="+mn-ea"/>
                    <a:sym typeface="+mn-ea"/>
                  </a:rPr>
                  <a:t>           </a:t>
                </a:r>
                <a:r>
                  <a:rPr lang="en-US" altLang="zh-CN" sz="2000" dirty="0">
                    <a:solidFill>
                      <a:srgbClr val="2D8ED0"/>
                    </a:solidFill>
                    <a:latin typeface="+mn-lt"/>
                    <a:ea typeface="+mn-ea"/>
                    <a:sym typeface="+mn-ea"/>
                  </a:rPr>
                  <a:t>b.</a:t>
                </a:r>
                <a:r>
                  <a:rPr lang="zh-CN" altLang="en-US" sz="2000" dirty="0">
                    <a:solidFill>
                      <a:schemeClr val="tx1"/>
                    </a:solidFill>
                    <a:latin typeface="+mn-lt"/>
                    <a:ea typeface="+mn-ea"/>
                    <a:sym typeface="+mn-ea"/>
                  </a:rPr>
                  <a:t> 找出</a:t>
                </a:r>
                <a:r>
                  <a:rPr lang="zh-CN" altLang="en-US" sz="2000" dirty="0">
                    <a:solidFill>
                      <a:schemeClr val="tx1"/>
                    </a:solidFill>
                    <a:uFillTx/>
                    <a:latin typeface="Times New Roman" panose="02020603050405020304" pitchFamily="18" charset="0"/>
                    <a:ea typeface="黑体" panose="02010609060101010101" pitchFamily="49" charset="-122"/>
                    <a:sym typeface="+mn-ea"/>
                  </a:rPr>
                  <a:t>该路径每条边的最小剩余流量值，作为该条路径的最大流量</a:t>
                </a:r>
                <a:r>
                  <a:rPr lang="en-US" altLang="zh-CN" sz="2000" dirty="0">
                    <a:solidFill>
                      <a:schemeClr val="tx1"/>
                    </a:solidFill>
                    <a:uFillTx/>
                    <a:latin typeface="Times New Roman" panose="02020603050405020304" pitchFamily="18" charset="0"/>
                    <a:ea typeface="黑体" panose="02010609060101010101" pitchFamily="49" charset="-122"/>
                    <a:sym typeface="+mn-ea"/>
                  </a:rPr>
                  <a:t>Q</a:t>
                </a:r>
                <a:r>
                  <a:rPr lang="zh-CN" altLang="en-US" sz="2000" dirty="0">
                    <a:solidFill>
                      <a:schemeClr val="tx1"/>
                    </a:solidFill>
                    <a:uFillTx/>
                    <a:latin typeface="Times New Roman" panose="02020603050405020304" pitchFamily="18" charset="0"/>
                    <a:ea typeface="黑体" panose="02010609060101010101" pitchFamily="49" charset="-122"/>
                    <a:sym typeface="+mn-ea"/>
                  </a:rPr>
                  <a:t>。</a:t>
                </a:r>
                <a:endParaRPr lang="en-US" altLang="zh-CN" sz="2000" dirty="0">
                  <a:solidFill>
                    <a:schemeClr val="tx1"/>
                  </a:solidFill>
                  <a:uFillTx/>
                  <a:latin typeface="Times New Roman" panose="02020603050405020304" pitchFamily="18" charset="0"/>
                  <a:ea typeface="黑体" panose="02010609060101010101" pitchFamily="49" charset="-122"/>
                  <a:sym typeface="+mn-ea"/>
                </a:endParaRPr>
              </a:p>
              <a:p>
                <a:r>
                  <a:rPr lang="en-US" altLang="zh-CN" sz="2000" dirty="0">
                    <a:solidFill>
                      <a:schemeClr val="tx1"/>
                    </a:solidFill>
                    <a:latin typeface="Times New Roman" panose="02020603050405020304" pitchFamily="18" charset="0"/>
                    <a:ea typeface="黑体" panose="02010609060101010101" pitchFamily="49" charset="-122"/>
                    <a:sym typeface="+mn-ea"/>
                  </a:rPr>
                  <a:t>           </a:t>
                </a:r>
                <a:r>
                  <a:rPr lang="en-US" altLang="zh-CN" sz="2000" dirty="0">
                    <a:solidFill>
                      <a:srgbClr val="2D8ED0"/>
                    </a:solidFill>
                    <a:latin typeface="Times New Roman" panose="02020603050405020304" pitchFamily="18" charset="0"/>
                    <a:ea typeface="黑体" panose="02010609060101010101" pitchFamily="49" charset="-122"/>
                    <a:sym typeface="+mn-ea"/>
                  </a:rPr>
                  <a:t>c.</a:t>
                </a:r>
                <a:r>
                  <a:rPr lang="en-US" altLang="zh-CN" sz="2000" dirty="0">
                    <a:solidFill>
                      <a:schemeClr val="tx1"/>
                    </a:solidFill>
                    <a:latin typeface="Times New Roman" panose="02020603050405020304" pitchFamily="18" charset="0"/>
                    <a:ea typeface="黑体" panose="02010609060101010101" pitchFamily="49" charset="-122"/>
                    <a:sym typeface="+mn-ea"/>
                  </a:rPr>
                  <a:t> </a:t>
                </a:r>
                <a:r>
                  <a:rPr lang="zh-CN" altLang="en-US" sz="2000" dirty="0">
                    <a:solidFill>
                      <a:schemeClr val="tx1"/>
                    </a:solidFill>
                    <a:uFillTx/>
                    <a:latin typeface="Times New Roman" panose="02020603050405020304" pitchFamily="18" charset="0"/>
                    <a:ea typeface="黑体" panose="02010609060101010101" pitchFamily="49" charset="-122"/>
                    <a:sym typeface="+mn-ea"/>
                  </a:rPr>
                  <a:t>将该路径所有边减去</a:t>
                </a:r>
                <a:r>
                  <a:rPr lang="en-US" altLang="zh-CN" sz="2000" dirty="0">
                    <a:solidFill>
                      <a:schemeClr val="tx1"/>
                    </a:solidFill>
                    <a:uFillTx/>
                    <a:latin typeface="Times New Roman" panose="02020603050405020304" pitchFamily="18" charset="0"/>
                    <a:ea typeface="黑体" panose="02010609060101010101" pitchFamily="49" charset="-122"/>
                    <a:sym typeface="+mn-ea"/>
                  </a:rPr>
                  <a:t>Q</a:t>
                </a:r>
                <a:r>
                  <a:rPr lang="zh-CN" altLang="en-US" sz="2000" dirty="0">
                    <a:solidFill>
                      <a:schemeClr val="tx1"/>
                    </a:solidFill>
                    <a:uFillTx/>
                    <a:latin typeface="Times New Roman" panose="02020603050405020304" pitchFamily="18" charset="0"/>
                    <a:ea typeface="黑体" panose="02010609060101010101" pitchFamily="49" charset="-122"/>
                    <a:sym typeface="+mn-ea"/>
                  </a:rPr>
                  <a:t>，更新剩余流量权值。</a:t>
                </a:r>
                <a:endParaRPr lang="en-US" altLang="zh-CN" sz="2000" dirty="0">
                  <a:solidFill>
                    <a:schemeClr val="tx1"/>
                  </a:solidFill>
                  <a:uFillTx/>
                  <a:latin typeface="Times New Roman" panose="02020603050405020304" pitchFamily="18" charset="0"/>
                  <a:ea typeface="黑体" panose="02010609060101010101" pitchFamily="49" charset="-122"/>
                  <a:sym typeface="+mn-ea"/>
                </a:endParaRPr>
              </a:p>
              <a:p>
                <a:r>
                  <a:rPr lang="en-US" altLang="zh-CN" sz="2000" dirty="0">
                    <a:latin typeface="Times New Roman" panose="02020603050405020304" pitchFamily="18" charset="0"/>
                    <a:ea typeface="黑体" panose="02010609060101010101" pitchFamily="49" charset="-122"/>
                    <a:sym typeface="+mn-ea"/>
                  </a:rPr>
                  <a:t>           </a:t>
                </a:r>
                <a:r>
                  <a:rPr lang="en-US" altLang="zh-CN" sz="2000" dirty="0">
                    <a:solidFill>
                      <a:srgbClr val="2D8ED0"/>
                    </a:solidFill>
                    <a:latin typeface="Times New Roman" panose="02020603050405020304" pitchFamily="18" charset="0"/>
                    <a:ea typeface="黑体" panose="02010609060101010101" pitchFamily="49" charset="-122"/>
                    <a:sym typeface="+mn-ea"/>
                  </a:rPr>
                  <a:t>d.</a:t>
                </a:r>
                <a:r>
                  <a:rPr lang="en-US" altLang="zh-CN" sz="2000" dirty="0">
                    <a:latin typeface="Times New Roman" panose="02020603050405020304" pitchFamily="18" charset="0"/>
                    <a:ea typeface="黑体" panose="02010609060101010101" pitchFamily="49" charset="-122"/>
                    <a:sym typeface="+mn-ea"/>
                  </a:rPr>
                  <a:t> </a:t>
                </a:r>
                <a:r>
                  <a:rPr lang="zh-CN" altLang="en-US" sz="2000" dirty="0">
                    <a:solidFill>
                      <a:srgbClr val="FF0000"/>
                    </a:solidFill>
                    <a:latin typeface="Times New Roman" panose="02020603050405020304" pitchFamily="18" charset="0"/>
                    <a:ea typeface="黑体" panose="02010609060101010101" pitchFamily="49" charset="-122"/>
                    <a:sym typeface="+mn-ea"/>
                  </a:rPr>
                  <a:t>添加反向路径</a:t>
                </a:r>
                <a:r>
                  <a:rPr lang="zh-CN" altLang="en-US" sz="2000" dirty="0">
                    <a:latin typeface="Times New Roman" panose="02020603050405020304" pitchFamily="18" charset="0"/>
                    <a:ea typeface="黑体" panose="02010609060101010101" pitchFamily="49" charset="-122"/>
                    <a:sym typeface="+mn-ea"/>
                  </a:rPr>
                  <a:t>，与原</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结合继续进行下一次</a:t>
                </a:r>
                <a:r>
                  <a:rPr lang="en-US" altLang="zh-CN" sz="2000" dirty="0">
                    <a:latin typeface="Times New Roman" panose="02020603050405020304" pitchFamily="18" charset="0"/>
                    <a:ea typeface="黑体" panose="02010609060101010101" pitchFamily="49" charset="-122"/>
                    <a:sym typeface="+mn-ea"/>
                  </a:rPr>
                  <a:t>Step2</a:t>
                </a:r>
                <a:r>
                  <a:rPr lang="zh-CN" altLang="en-US" sz="2000" dirty="0">
                    <a:latin typeface="Times New Roman" panose="02020603050405020304" pitchFamily="18" charset="0"/>
                    <a:ea typeface="黑体" panose="02010609060101010101" pitchFamily="49" charset="-122"/>
                    <a:sym typeface="+mn-ea"/>
                  </a:rPr>
                  <a:t>的遍历。</a:t>
                </a:r>
              </a:p>
            </p:txBody>
          </p:sp>
        </mc:Choice>
        <mc:Fallback xmlns="">
          <p:sp>
            <p:nvSpPr>
              <p:cNvPr id="3" name="文本框 2"/>
              <p:cNvSpPr txBox="1">
                <a:spLocks noRot="1" noChangeAspect="1" noMove="1" noResize="1" noEditPoints="1" noAdjustHandles="1" noChangeArrowheads="1" noChangeShapeType="1" noTextEdit="1"/>
              </p:cNvSpPr>
              <p:nvPr/>
            </p:nvSpPr>
            <p:spPr>
              <a:xfrm>
                <a:off x="543666" y="1636435"/>
                <a:ext cx="8153186" cy="2554545"/>
              </a:xfrm>
              <a:prstGeom prst="rect">
                <a:avLst/>
              </a:prstGeom>
              <a:blipFill rotWithShape="1">
                <a:blip r:embed="rId3"/>
                <a:stretch>
                  <a:fillRect l="-1" t="-2" r="6" b="24"/>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594108" y="4190980"/>
            <a:ext cx="1955783" cy="2337400"/>
          </a:xfrm>
          <a:prstGeom prst="rect">
            <a:avLst/>
          </a:prstGeom>
        </p:spPr>
      </p:pic>
      <p:sp>
        <p:nvSpPr>
          <p:cNvPr id="6" name="内容占位符 2"/>
          <p:cNvSpPr txBox="1"/>
          <p:nvPr/>
        </p:nvSpPr>
        <p:spPr>
          <a:xfrm>
            <a:off x="507364" y="1480106"/>
            <a:ext cx="8129270" cy="2710874"/>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4" name="文本框 3"/>
          <p:cNvSpPr txBox="1"/>
          <p:nvPr/>
        </p:nvSpPr>
        <p:spPr>
          <a:xfrm>
            <a:off x="507364" y="950675"/>
            <a:ext cx="1811714" cy="369332"/>
          </a:xfrm>
          <a:prstGeom prst="rect">
            <a:avLst/>
          </a:prstGeom>
          <a:noFill/>
        </p:spPr>
        <p:txBody>
          <a:bodyPr wrap="none" rtlCol="0" anchor="t">
            <a:spAutoFit/>
          </a:bodyPr>
          <a:lstStyle/>
          <a:p>
            <a:r>
              <a:rPr lang="zh-CN" altLang="en-US" b="1" dirty="0">
                <a:latin typeface="黑体" panose="02010609060101010101" pitchFamily="49" charset="-122"/>
                <a:ea typeface="黑体" panose="02010609060101010101" pitchFamily="49" charset="-122"/>
                <a:sym typeface="+mn-ea"/>
              </a:rPr>
              <a:t>算法大致步骤：</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59105" y="910533"/>
            <a:ext cx="8129270" cy="221367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Ford-Fulkerson Algorithm</a:t>
            </a:r>
            <a:r>
              <a:rPr lang="zh-CN" altLang="en-US" sz="2400" dirty="0">
                <a:sym typeface="+mn-ea"/>
              </a:rPr>
              <a:t>算法</a:t>
            </a:r>
          </a:p>
        </p:txBody>
      </p:sp>
      <mc:AlternateContent xmlns:mc="http://schemas.openxmlformats.org/markup-compatibility/2006" xmlns:a14="http://schemas.microsoft.com/office/drawing/2010/main">
        <mc:Choice Requires="a14">
          <p:sp>
            <p:nvSpPr>
              <p:cNvPr id="10" name="文本框 9"/>
              <p:cNvSpPr txBox="1"/>
              <p:nvPr/>
            </p:nvSpPr>
            <p:spPr>
              <a:xfrm>
                <a:off x="607060" y="1078865"/>
                <a:ext cx="7833360" cy="1938992"/>
              </a:xfrm>
              <a:prstGeom prst="rect">
                <a:avLst/>
              </a:prstGeom>
              <a:noFill/>
            </p:spPr>
            <p:txBody>
              <a:bodyPr wrap="square" rtlCol="0" anchor="t">
                <a:spAutoFit/>
              </a:bodyPr>
              <a:lstStyle/>
              <a:p>
                <a:pPr>
                  <a:buFont typeface="Arial" panose="020B0604020202020204" pitchFamily="34" charset="0"/>
                </a:pPr>
                <a:r>
                  <a:rPr lang="zh-CN" altLang="en-US" sz="2000" dirty="0">
                    <a:solidFill>
                      <a:srgbClr val="00B0F0"/>
                    </a:solidFill>
                    <a:uFillTx/>
                    <a:latin typeface="Times New Roman" panose="02020603050405020304" pitchFamily="18" charset="0"/>
                    <a:ea typeface="黑体" panose="02010609060101010101" pitchFamily="49" charset="-122"/>
                    <a:sym typeface="+mn-ea"/>
                  </a:rPr>
                  <a:t>进行第一次遍历。</a:t>
                </a:r>
                <a:r>
                  <a:rPr lang="zh-CN" altLang="en-US" sz="2000" dirty="0">
                    <a:uFillTx/>
                    <a:latin typeface="Times New Roman" panose="02020603050405020304" pitchFamily="18" charset="0"/>
                    <a:ea typeface="黑体" panose="02010609060101010101" pitchFamily="49" charset="-122"/>
                    <a:sym typeface="+mn-ea"/>
                  </a:rPr>
                  <a:t>找一条起点</a:t>
                </a:r>
                <a:r>
                  <a:rPr lang="en-US" altLang="zh-CN" sz="2000" dirty="0">
                    <a:uFillTx/>
                    <a:latin typeface="Times New Roman" panose="02020603050405020304" pitchFamily="18" charset="0"/>
                    <a:ea typeface="黑体" panose="02010609060101010101" pitchFamily="49" charset="-122"/>
                    <a:sym typeface="+mn-ea"/>
                  </a:rPr>
                  <a:t>s</a:t>
                </a:r>
                <a14:m>
                  <m:oMath xmlns:m="http://schemas.openxmlformats.org/officeDocument/2006/math">
                    <m:r>
                      <a:rPr lang="en-US" altLang="zh-CN" sz="2000" i="1" smtClean="0">
                        <a:uFillTx/>
                        <a:latin typeface="Cambria Math" panose="02040503050406030204" pitchFamily="18" charset="0"/>
                        <a:sym typeface="+mn-ea"/>
                      </a:rPr>
                      <m:t>→</m:t>
                    </m:r>
                  </m:oMath>
                </a14:m>
                <a:r>
                  <a:rPr lang="zh-CN" altLang="en-US" sz="2000" dirty="0">
                    <a:uFillTx/>
                    <a:latin typeface="Times New Roman" panose="02020603050405020304" pitchFamily="18" charset="0"/>
                    <a:ea typeface="黑体" panose="02010609060101010101" pitchFamily="49" charset="-122"/>
                    <a:sym typeface="+mn-ea"/>
                  </a:rPr>
                  <a:t>终点</a:t>
                </a:r>
                <a:r>
                  <a:rPr lang="en-US" altLang="zh-CN" sz="2000" dirty="0">
                    <a:uFillTx/>
                    <a:latin typeface="Times New Roman" panose="02020603050405020304" pitchFamily="18" charset="0"/>
                    <a:ea typeface="黑体" panose="02010609060101010101" pitchFamily="49" charset="-122"/>
                    <a:sym typeface="+mn-ea"/>
                  </a:rPr>
                  <a:t>t</a:t>
                </a:r>
                <a:r>
                  <a:rPr lang="zh-CN" altLang="en-US" sz="2000" dirty="0">
                    <a:uFillTx/>
                    <a:latin typeface="Times New Roman" panose="02020603050405020304" pitchFamily="18" charset="0"/>
                    <a:ea typeface="黑体" panose="02010609060101010101" pitchFamily="49" charset="-122"/>
                    <a:sym typeface="+mn-ea"/>
                  </a:rPr>
                  <a:t>的简单路径（</a:t>
                </a:r>
                <a14:m>
                  <m:oMath xmlns:m="http://schemas.openxmlformats.org/officeDocument/2006/math">
                    <m:r>
                      <a:rPr lang="en-US" altLang="zh-CN" sz="2000" i="1" dirty="0" smtClean="0">
                        <a:solidFill>
                          <a:srgbClr val="FF0000"/>
                        </a:solidFill>
                        <a:uFillTx/>
                        <a:latin typeface="Cambria Math" panose="02040503050406030204" pitchFamily="18" charset="0"/>
                        <a:ea typeface="黑体" panose="02010609060101010101" pitchFamily="49" charset="-122"/>
                        <a:sym typeface="+mn-ea"/>
                      </a:rPr>
                      <m:t>𝑠</m:t>
                    </m:r>
                    <m:r>
                      <a:rPr lang="en-US" altLang="zh-CN" sz="2000" i="1" smtClean="0">
                        <a:solidFill>
                          <a:srgbClr val="FF0000"/>
                        </a:solidFill>
                        <a:uFillTx/>
                        <a:latin typeface="Cambria Math" panose="02040503050406030204" pitchFamily="18" charset="0"/>
                        <a:sym typeface="+mn-ea"/>
                      </a:rPr>
                      <m:t>→</m:t>
                    </m:r>
                    <m:sSub>
                      <m:sSubPr>
                        <m:ctrlPr>
                          <a:rPr lang="en-US" altLang="zh-CN" sz="2000" i="1" smtClean="0">
                            <a:solidFill>
                              <a:srgbClr val="FF0000"/>
                            </a:solidFill>
                            <a:uFillTx/>
                            <a:latin typeface="Cambria Math" panose="02040503050406030204" pitchFamily="18" charset="0"/>
                            <a:sym typeface="+mn-ea"/>
                          </a:rPr>
                        </m:ctrlPr>
                      </m:sSubPr>
                      <m:e>
                        <m:r>
                          <a:rPr lang="en-US" altLang="zh-CN" sz="2000" b="0" i="1" smtClean="0">
                            <a:solidFill>
                              <a:srgbClr val="FF0000"/>
                            </a:solidFill>
                            <a:uFillTx/>
                            <a:latin typeface="Cambria Math" panose="02040503050406030204" pitchFamily="18" charset="0"/>
                            <a:sym typeface="+mn-ea"/>
                          </a:rPr>
                          <m:t>𝑣</m:t>
                        </m:r>
                      </m:e>
                      <m:sub>
                        <m:r>
                          <a:rPr lang="en-US" altLang="zh-CN" sz="2000" b="0" i="1" smtClean="0">
                            <a:solidFill>
                              <a:srgbClr val="FF0000"/>
                            </a:solidFill>
                            <a:uFillTx/>
                            <a:latin typeface="Cambria Math" panose="02040503050406030204" pitchFamily="18" charset="0"/>
                            <a:sym typeface="+mn-ea"/>
                          </a:rPr>
                          <m:t>1</m:t>
                        </m:r>
                      </m:sub>
                    </m:sSub>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b="0" i="1" smtClean="0">
                            <a:solidFill>
                              <a:srgbClr val="FF0000"/>
                            </a:solidFill>
                            <a:latin typeface="Cambria Math" panose="02040503050406030204" pitchFamily="18" charset="0"/>
                            <a:sym typeface="+mn-ea"/>
                          </a:rPr>
                          <m:t>4</m:t>
                        </m:r>
                      </m:sub>
                    </m:sSub>
                    <m:r>
                      <a:rPr lang="en-US" altLang="zh-CN" sz="2000" i="1">
                        <a:solidFill>
                          <a:srgbClr val="FF0000"/>
                        </a:solidFill>
                        <a:latin typeface="Cambria Math" panose="02040503050406030204" pitchFamily="18" charset="0"/>
                        <a:sym typeface="+mn-ea"/>
                      </a:rPr>
                      <m:t>→</m:t>
                    </m:r>
                    <m:r>
                      <a:rPr lang="en-US" altLang="zh-CN" sz="2000" b="0" i="1" smtClean="0">
                        <a:solidFill>
                          <a:srgbClr val="FF0000"/>
                        </a:solidFill>
                        <a:latin typeface="Cambria Math" panose="02040503050406030204" pitchFamily="18" charset="0"/>
                        <a:sym typeface="+mn-ea"/>
                      </a:rPr>
                      <m:t>𝑡</m:t>
                    </m:r>
                  </m:oMath>
                </a14:m>
                <a:r>
                  <a:rPr lang="zh-CN" altLang="en-US" sz="2000" dirty="0">
                    <a:uFillTx/>
                    <a:latin typeface="Times New Roman" panose="02020603050405020304" pitchFamily="18" charset="0"/>
                    <a:ea typeface="黑体" panose="02010609060101010101" pitchFamily="49" charset="-122"/>
                    <a:sym typeface="+mn-ea"/>
                  </a:rPr>
                  <a:t>），标记为红色，找到该路径每条边的最小剩余流量值，作为该条路径的最大流量</a:t>
                </a:r>
                <a:r>
                  <a:rPr lang="en-US" altLang="zh-CN" sz="2000" dirty="0">
                    <a:latin typeface="Times New Roman" panose="02020603050405020304" pitchFamily="18" charset="0"/>
                    <a:ea typeface="黑体" panose="02010609060101010101" pitchFamily="49" charset="-122"/>
                    <a:sym typeface="+mn-ea"/>
                  </a:rPr>
                  <a:t>Q (</a:t>
                </a:r>
                <a:r>
                  <a:rPr lang="en-US" altLang="zh-CN" sz="2000" dirty="0">
                    <a:solidFill>
                      <a:srgbClr val="FF0000"/>
                    </a:solidFill>
                    <a:latin typeface="Times New Roman" panose="02020603050405020304" pitchFamily="18" charset="0"/>
                    <a:ea typeface="黑体" panose="02010609060101010101" pitchFamily="49" charset="-122"/>
                    <a:sym typeface="+mn-ea"/>
                  </a:rPr>
                  <a:t>3</a:t>
                </a:r>
                <a:r>
                  <a:rPr lang="en-US" altLang="zh-CN" sz="2000" dirty="0">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。将该路径所有边减去</a:t>
                </a:r>
                <a:r>
                  <a:rPr lang="en-US" altLang="zh-CN" sz="2000" dirty="0">
                    <a:uFillTx/>
                    <a:latin typeface="Times New Roman" panose="02020603050405020304" pitchFamily="18" charset="0"/>
                    <a:ea typeface="黑体" panose="02010609060101010101" pitchFamily="49" charset="-122"/>
                    <a:sym typeface="+mn-ea"/>
                  </a:rPr>
                  <a:t>Q</a:t>
                </a:r>
                <a:r>
                  <a:rPr lang="zh-CN" altLang="en-US" sz="2000" dirty="0">
                    <a:uFillTx/>
                    <a:latin typeface="Times New Roman" panose="02020603050405020304" pitchFamily="18" charset="0"/>
                    <a:ea typeface="黑体" panose="02010609060101010101" pitchFamily="49" charset="-122"/>
                    <a:sym typeface="+mn-ea"/>
                  </a:rPr>
                  <a:t>，更新剩余流量权值，若权值为</a:t>
                </a:r>
                <a:r>
                  <a:rPr lang="en-US" altLang="zh-CN" sz="2000" dirty="0">
                    <a:uFillTx/>
                    <a:latin typeface="Times New Roman" panose="02020603050405020304" pitchFamily="18" charset="0"/>
                    <a:ea typeface="黑体" panose="02010609060101010101" pitchFamily="49" charset="-122"/>
                    <a:sym typeface="+mn-ea"/>
                  </a:rPr>
                  <a:t>0</a:t>
                </a:r>
                <a:r>
                  <a:rPr lang="zh-CN" altLang="en-US" sz="2000" dirty="0">
                    <a:latin typeface="Times New Roman" panose="02020603050405020304" pitchFamily="18" charset="0"/>
                    <a:ea typeface="黑体" panose="02010609060101010101" pitchFamily="49" charset="-122"/>
                    <a:sym typeface="+mn-ea"/>
                  </a:rPr>
                  <a:t>，代表该条边饱和，则在</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中删除该边（</a:t>
                </a:r>
                <a14:m>
                  <m:oMath xmlns:m="http://schemas.openxmlformats.org/officeDocument/2006/math">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i="1">
                            <a:solidFill>
                              <a:srgbClr val="FF0000"/>
                            </a:solidFill>
                            <a:latin typeface="Cambria Math" panose="02040503050406030204" pitchFamily="18" charset="0"/>
                            <a:sym typeface="+mn-ea"/>
                          </a:rPr>
                          <m:t>4</m:t>
                        </m:r>
                      </m:sub>
                    </m:sSub>
                    <m:r>
                      <a:rPr lang="en-US" altLang="zh-CN" sz="2000" i="1">
                        <a:solidFill>
                          <a:srgbClr val="FF0000"/>
                        </a:solidFill>
                        <a:latin typeface="Cambria Math" panose="02040503050406030204" pitchFamily="18" charset="0"/>
                        <a:sym typeface="+mn-ea"/>
                      </a:rPr>
                      <m:t>→</m:t>
                    </m:r>
                    <m:r>
                      <a:rPr lang="en-US" altLang="zh-CN" sz="2000" i="1">
                        <a:solidFill>
                          <a:srgbClr val="FF0000"/>
                        </a:solidFill>
                        <a:latin typeface="Cambria Math" panose="02040503050406030204" pitchFamily="18" charset="0"/>
                        <a:sym typeface="+mn-ea"/>
                      </a:rPr>
                      <m:t>𝑡</m:t>
                    </m:r>
                  </m:oMath>
                </a14:m>
                <a:r>
                  <a:rPr lang="zh-CN" altLang="en-US" sz="2000" dirty="0">
                    <a:latin typeface="Times New Roman" panose="02020603050405020304" pitchFamily="18" charset="0"/>
                    <a:ea typeface="黑体" panose="02010609060101010101" pitchFamily="49" charset="-122"/>
                    <a:sym typeface="+mn-ea"/>
                  </a:rPr>
                  <a:t>）。最后，在更新权值后的</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中添加该条路径的反向路径（</a:t>
                </a:r>
                <a:r>
                  <a:rPr lang="en-US" altLang="zh-CN" sz="2000" dirty="0">
                    <a:solidFill>
                      <a:srgbClr val="52A637"/>
                    </a:solidFill>
                    <a:ea typeface="黑体" panose="02010609060101010101" pitchFamily="49" charset="-122"/>
                    <a:sym typeface="+mn-ea"/>
                  </a:rPr>
                  <a:t> </a:t>
                </a:r>
                <a14:m>
                  <m:oMath xmlns:m="http://schemas.openxmlformats.org/officeDocument/2006/math">
                    <m:r>
                      <a:rPr lang="en-US" altLang="zh-CN" sz="2000" i="1">
                        <a:solidFill>
                          <a:srgbClr val="52A637"/>
                        </a:solidFill>
                        <a:latin typeface="Cambria Math" panose="02040503050406030204" pitchFamily="18" charset="0"/>
                        <a:sym typeface="+mn-ea"/>
                      </a:rPr>
                      <m:t>𝑡</m:t>
                    </m:r>
                    <m:r>
                      <a:rPr lang="en-US" altLang="zh-CN" sz="2000" i="1">
                        <a:solidFill>
                          <a:srgbClr val="52A637"/>
                        </a:solidFill>
                        <a:latin typeface="Cambria Math" panose="02040503050406030204" pitchFamily="18" charset="0"/>
                        <a:sym typeface="+mn-ea"/>
                      </a:rPr>
                      <m:t>→</m:t>
                    </m:r>
                    <m:sSub>
                      <m:sSubPr>
                        <m:ctrlPr>
                          <a:rPr lang="en-US" altLang="zh-CN" sz="2000" i="1">
                            <a:solidFill>
                              <a:srgbClr val="52A637"/>
                            </a:solidFill>
                            <a:latin typeface="Cambria Math" panose="02040503050406030204" pitchFamily="18" charset="0"/>
                            <a:sym typeface="+mn-ea"/>
                          </a:rPr>
                        </m:ctrlPr>
                      </m:sSubPr>
                      <m:e>
                        <m:r>
                          <a:rPr lang="en-US" altLang="zh-CN" sz="2000" i="1">
                            <a:solidFill>
                              <a:srgbClr val="52A637"/>
                            </a:solidFill>
                            <a:latin typeface="Cambria Math" panose="02040503050406030204" pitchFamily="18" charset="0"/>
                            <a:sym typeface="+mn-ea"/>
                          </a:rPr>
                          <m:t>𝑣</m:t>
                        </m:r>
                      </m:e>
                      <m:sub>
                        <m:r>
                          <a:rPr lang="en-US" altLang="zh-CN" sz="2000" i="1">
                            <a:solidFill>
                              <a:srgbClr val="52A637"/>
                            </a:solidFill>
                            <a:latin typeface="Cambria Math" panose="02040503050406030204" pitchFamily="18" charset="0"/>
                            <a:sym typeface="+mn-ea"/>
                          </a:rPr>
                          <m:t>4</m:t>
                        </m:r>
                      </m:sub>
                    </m:sSub>
                    <m:r>
                      <a:rPr lang="en-US" altLang="zh-CN" sz="2000" i="1">
                        <a:solidFill>
                          <a:srgbClr val="52A637"/>
                        </a:solidFill>
                        <a:latin typeface="Cambria Math" panose="02040503050406030204" pitchFamily="18" charset="0"/>
                        <a:sym typeface="+mn-ea"/>
                      </a:rPr>
                      <m:t>→</m:t>
                    </m:r>
                    <m:sSub>
                      <m:sSubPr>
                        <m:ctrlPr>
                          <a:rPr lang="en-US" altLang="zh-CN" sz="2000" i="1">
                            <a:solidFill>
                              <a:srgbClr val="52A637"/>
                            </a:solidFill>
                            <a:latin typeface="Cambria Math" panose="02040503050406030204" pitchFamily="18" charset="0"/>
                            <a:sym typeface="+mn-ea"/>
                          </a:rPr>
                        </m:ctrlPr>
                      </m:sSubPr>
                      <m:e>
                        <m:r>
                          <a:rPr lang="en-US" altLang="zh-CN" sz="2000" i="1">
                            <a:solidFill>
                              <a:srgbClr val="52A637"/>
                            </a:solidFill>
                            <a:latin typeface="Cambria Math" panose="02040503050406030204" pitchFamily="18" charset="0"/>
                            <a:sym typeface="+mn-ea"/>
                          </a:rPr>
                          <m:t>𝑣</m:t>
                        </m:r>
                      </m:e>
                      <m:sub>
                        <m:r>
                          <a:rPr lang="en-US" altLang="zh-CN" sz="2000" i="1">
                            <a:solidFill>
                              <a:srgbClr val="52A637"/>
                            </a:solidFill>
                            <a:latin typeface="Cambria Math" panose="02040503050406030204" pitchFamily="18" charset="0"/>
                            <a:sym typeface="+mn-ea"/>
                          </a:rPr>
                          <m:t>1</m:t>
                        </m:r>
                      </m:sub>
                    </m:sSub>
                    <m:r>
                      <a:rPr lang="en-US" altLang="zh-CN" sz="2000" i="1">
                        <a:solidFill>
                          <a:srgbClr val="52A637"/>
                        </a:solidFill>
                        <a:latin typeface="Cambria Math" panose="02040503050406030204" pitchFamily="18" charset="0"/>
                        <a:sym typeface="+mn-ea"/>
                      </a:rPr>
                      <m:t>→</m:t>
                    </m:r>
                    <m:r>
                      <a:rPr lang="en-US" altLang="zh-CN" sz="2000" i="1" dirty="0">
                        <a:solidFill>
                          <a:srgbClr val="52A637"/>
                        </a:solidFill>
                        <a:latin typeface="Cambria Math" panose="02040503050406030204" pitchFamily="18" charset="0"/>
                        <a:ea typeface="黑体" panose="02010609060101010101" pitchFamily="49" charset="-122"/>
                        <a:sym typeface="+mn-ea"/>
                      </a:rPr>
                      <m:t>𝑠</m:t>
                    </m:r>
                  </m:oMath>
                </a14:m>
                <a:r>
                  <a:rPr lang="zh-CN" altLang="en-US" sz="2000" dirty="0">
                    <a:latin typeface="Times New Roman" panose="02020603050405020304" pitchFamily="18" charset="0"/>
                    <a:ea typeface="黑体" panose="02010609060101010101" pitchFamily="49" charset="-122"/>
                    <a:sym typeface="+mn-ea"/>
                  </a:rPr>
                  <a:t>）。</a:t>
                </a:r>
                <a:endParaRPr lang="zh-CN" altLang="en-US" sz="2000" dirty="0">
                  <a:uFillTx/>
                  <a:latin typeface="Times New Roman" panose="02020603050405020304" pitchFamily="18" charset="0"/>
                  <a:ea typeface="黑体" panose="02010609060101010101" pitchFamily="49"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07060" y="1078865"/>
                <a:ext cx="7833360" cy="1938992"/>
              </a:xfrm>
              <a:prstGeom prst="rect">
                <a:avLst/>
              </a:prstGeom>
              <a:blipFill rotWithShape="1">
                <a:blip r:embed="rId3"/>
                <a:stretch>
                  <a:fillRect b="17"/>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1535139" y="3316964"/>
            <a:ext cx="2754608" cy="2984158"/>
          </a:xfrm>
          <a:prstGeom prst="rect">
            <a:avLst/>
          </a:prstGeom>
        </p:spPr>
      </p:pic>
      <p:pic>
        <p:nvPicPr>
          <p:cNvPr id="14" name="图片 13"/>
          <p:cNvPicPr>
            <a:picLocks noChangeAspect="1"/>
          </p:cNvPicPr>
          <p:nvPr/>
        </p:nvPicPr>
        <p:blipFill>
          <a:blip r:embed="rId5"/>
          <a:stretch>
            <a:fillRect/>
          </a:stretch>
        </p:blipFill>
        <p:spPr>
          <a:xfrm>
            <a:off x="4854255" y="3354495"/>
            <a:ext cx="2612503" cy="2900117"/>
          </a:xfrm>
          <a:prstGeom prst="rect">
            <a:avLst/>
          </a:prstGeom>
        </p:spPr>
      </p:pic>
      <p:sp>
        <p:nvSpPr>
          <p:cNvPr id="4" name="文本框 3"/>
          <p:cNvSpPr txBox="1"/>
          <p:nvPr/>
        </p:nvSpPr>
        <p:spPr>
          <a:xfrm>
            <a:off x="2191733" y="6291596"/>
            <a:ext cx="1441420"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1-(a) </a:t>
            </a:r>
            <a:r>
              <a:rPr lang="zh-CN" altLang="en-US" sz="1400" b="1" dirty="0">
                <a:latin typeface="黑体" panose="02010609060101010101" pitchFamily="49" charset="-122"/>
                <a:ea typeface="黑体" panose="02010609060101010101" pitchFamily="49" charset="-122"/>
                <a:sym typeface="+mn-ea"/>
              </a:rPr>
              <a:t>标记路径</a:t>
            </a:r>
          </a:p>
        </p:txBody>
      </p:sp>
      <p:sp>
        <p:nvSpPr>
          <p:cNvPr id="15" name="文本框 14"/>
          <p:cNvSpPr txBox="1"/>
          <p:nvPr/>
        </p:nvSpPr>
        <p:spPr>
          <a:xfrm>
            <a:off x="5260259" y="6301122"/>
            <a:ext cx="1800493"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1-(b) </a:t>
            </a:r>
            <a:r>
              <a:rPr lang="zh-CN" altLang="en-US" sz="1400" b="1" dirty="0">
                <a:latin typeface="黑体" panose="02010609060101010101" pitchFamily="49" charset="-122"/>
                <a:ea typeface="黑体" panose="02010609060101010101" pitchFamily="49" charset="-122"/>
                <a:sym typeface="+mn-ea"/>
              </a:rPr>
              <a:t>更新流量权值</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59105" y="910533"/>
            <a:ext cx="8129270" cy="221367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Ford-Fulkerson Algorithm</a:t>
            </a:r>
            <a:r>
              <a:rPr lang="zh-CN" altLang="en-US" sz="2400" dirty="0">
                <a:sym typeface="+mn-ea"/>
              </a:rPr>
              <a:t>算法</a:t>
            </a:r>
          </a:p>
        </p:txBody>
      </p:sp>
      <mc:AlternateContent xmlns:mc="http://schemas.openxmlformats.org/markup-compatibility/2006" xmlns:a14="http://schemas.microsoft.com/office/drawing/2010/main">
        <mc:Choice Requires="a14">
          <p:sp>
            <p:nvSpPr>
              <p:cNvPr id="10" name="文本框 9"/>
              <p:cNvSpPr txBox="1"/>
              <p:nvPr/>
            </p:nvSpPr>
            <p:spPr>
              <a:xfrm>
                <a:off x="607060" y="1078865"/>
                <a:ext cx="7833360" cy="1938992"/>
              </a:xfrm>
              <a:prstGeom prst="rect">
                <a:avLst/>
              </a:prstGeom>
              <a:noFill/>
            </p:spPr>
            <p:txBody>
              <a:bodyPr wrap="square" rtlCol="0" anchor="t">
                <a:spAutoFit/>
              </a:bodyPr>
              <a:lstStyle/>
              <a:p>
                <a:pPr>
                  <a:buFont typeface="Arial" panose="020B0604020202020204" pitchFamily="34" charset="0"/>
                </a:pPr>
                <a:r>
                  <a:rPr lang="zh-CN" altLang="en-US" sz="2000" dirty="0">
                    <a:solidFill>
                      <a:srgbClr val="00B0F0"/>
                    </a:solidFill>
                    <a:uFillTx/>
                    <a:latin typeface="Times New Roman" panose="02020603050405020304" pitchFamily="18" charset="0"/>
                    <a:ea typeface="黑体" panose="02010609060101010101" pitchFamily="49" charset="-122"/>
                    <a:sym typeface="+mn-ea"/>
                  </a:rPr>
                  <a:t>进行第一次遍历。</a:t>
                </a:r>
                <a:r>
                  <a:rPr lang="zh-CN" altLang="en-US" sz="2000" dirty="0">
                    <a:uFillTx/>
                    <a:latin typeface="Times New Roman" panose="02020603050405020304" pitchFamily="18" charset="0"/>
                    <a:ea typeface="黑体" panose="02010609060101010101" pitchFamily="49" charset="-122"/>
                    <a:sym typeface="+mn-ea"/>
                  </a:rPr>
                  <a:t>找一条起点</a:t>
                </a:r>
                <a:r>
                  <a:rPr lang="en-US" altLang="zh-CN" sz="2000" dirty="0">
                    <a:uFillTx/>
                    <a:latin typeface="Times New Roman" panose="02020603050405020304" pitchFamily="18" charset="0"/>
                    <a:ea typeface="黑体" panose="02010609060101010101" pitchFamily="49" charset="-122"/>
                    <a:sym typeface="+mn-ea"/>
                  </a:rPr>
                  <a:t>s</a:t>
                </a:r>
                <a14:m>
                  <m:oMath xmlns:m="http://schemas.openxmlformats.org/officeDocument/2006/math">
                    <m:r>
                      <a:rPr lang="en-US" altLang="zh-CN" sz="2000" i="1" smtClean="0">
                        <a:uFillTx/>
                        <a:latin typeface="Cambria Math" panose="02040503050406030204" pitchFamily="18" charset="0"/>
                        <a:sym typeface="+mn-ea"/>
                      </a:rPr>
                      <m:t>→</m:t>
                    </m:r>
                  </m:oMath>
                </a14:m>
                <a:r>
                  <a:rPr lang="zh-CN" altLang="en-US" sz="2000" dirty="0">
                    <a:uFillTx/>
                    <a:latin typeface="Times New Roman" panose="02020603050405020304" pitchFamily="18" charset="0"/>
                    <a:ea typeface="黑体" panose="02010609060101010101" pitchFamily="49" charset="-122"/>
                    <a:sym typeface="+mn-ea"/>
                  </a:rPr>
                  <a:t>终点</a:t>
                </a:r>
                <a:r>
                  <a:rPr lang="en-US" altLang="zh-CN" sz="2000" dirty="0">
                    <a:uFillTx/>
                    <a:latin typeface="Times New Roman" panose="02020603050405020304" pitchFamily="18" charset="0"/>
                    <a:ea typeface="黑体" panose="02010609060101010101" pitchFamily="49" charset="-122"/>
                    <a:sym typeface="+mn-ea"/>
                  </a:rPr>
                  <a:t>t</a:t>
                </a:r>
                <a:r>
                  <a:rPr lang="zh-CN" altLang="en-US" sz="2000" dirty="0">
                    <a:uFillTx/>
                    <a:latin typeface="Times New Roman" panose="02020603050405020304" pitchFamily="18" charset="0"/>
                    <a:ea typeface="黑体" panose="02010609060101010101" pitchFamily="49" charset="-122"/>
                    <a:sym typeface="+mn-ea"/>
                  </a:rPr>
                  <a:t>的简单路径（</a:t>
                </a:r>
                <a14:m>
                  <m:oMath xmlns:m="http://schemas.openxmlformats.org/officeDocument/2006/math">
                    <m:r>
                      <a:rPr lang="en-US" altLang="zh-CN" sz="2000" i="1" dirty="0" smtClean="0">
                        <a:solidFill>
                          <a:srgbClr val="FF0000"/>
                        </a:solidFill>
                        <a:uFillTx/>
                        <a:latin typeface="Cambria Math" panose="02040503050406030204" pitchFamily="18" charset="0"/>
                        <a:ea typeface="黑体" panose="02010609060101010101" pitchFamily="49" charset="-122"/>
                        <a:sym typeface="+mn-ea"/>
                      </a:rPr>
                      <m:t>𝑠</m:t>
                    </m:r>
                    <m:r>
                      <a:rPr lang="en-US" altLang="zh-CN" sz="2000" i="1" smtClean="0">
                        <a:solidFill>
                          <a:srgbClr val="FF0000"/>
                        </a:solidFill>
                        <a:uFillTx/>
                        <a:latin typeface="Cambria Math" panose="02040503050406030204" pitchFamily="18" charset="0"/>
                        <a:sym typeface="+mn-ea"/>
                      </a:rPr>
                      <m:t>→</m:t>
                    </m:r>
                    <m:sSub>
                      <m:sSubPr>
                        <m:ctrlPr>
                          <a:rPr lang="en-US" altLang="zh-CN" sz="2000" i="1" smtClean="0">
                            <a:solidFill>
                              <a:srgbClr val="FF0000"/>
                            </a:solidFill>
                            <a:uFillTx/>
                            <a:latin typeface="Cambria Math" panose="02040503050406030204" pitchFamily="18" charset="0"/>
                            <a:sym typeface="+mn-ea"/>
                          </a:rPr>
                        </m:ctrlPr>
                      </m:sSubPr>
                      <m:e>
                        <m:r>
                          <a:rPr lang="en-US" altLang="zh-CN" sz="2000" b="0" i="1" smtClean="0">
                            <a:solidFill>
                              <a:srgbClr val="FF0000"/>
                            </a:solidFill>
                            <a:uFillTx/>
                            <a:latin typeface="Cambria Math" panose="02040503050406030204" pitchFamily="18" charset="0"/>
                            <a:sym typeface="+mn-ea"/>
                          </a:rPr>
                          <m:t>𝑣</m:t>
                        </m:r>
                      </m:e>
                      <m:sub>
                        <m:r>
                          <a:rPr lang="en-US" altLang="zh-CN" sz="2000" b="0" i="1" smtClean="0">
                            <a:solidFill>
                              <a:srgbClr val="FF0000"/>
                            </a:solidFill>
                            <a:uFillTx/>
                            <a:latin typeface="Cambria Math" panose="02040503050406030204" pitchFamily="18" charset="0"/>
                            <a:sym typeface="+mn-ea"/>
                          </a:rPr>
                          <m:t>1</m:t>
                        </m:r>
                      </m:sub>
                    </m:sSub>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b="0" i="1" smtClean="0">
                            <a:solidFill>
                              <a:srgbClr val="FF0000"/>
                            </a:solidFill>
                            <a:latin typeface="Cambria Math" panose="02040503050406030204" pitchFamily="18" charset="0"/>
                            <a:sym typeface="+mn-ea"/>
                          </a:rPr>
                          <m:t>4</m:t>
                        </m:r>
                      </m:sub>
                    </m:sSub>
                    <m:r>
                      <a:rPr lang="en-US" altLang="zh-CN" sz="2000" i="1">
                        <a:solidFill>
                          <a:srgbClr val="FF0000"/>
                        </a:solidFill>
                        <a:latin typeface="Cambria Math" panose="02040503050406030204" pitchFamily="18" charset="0"/>
                        <a:sym typeface="+mn-ea"/>
                      </a:rPr>
                      <m:t>→</m:t>
                    </m:r>
                    <m:r>
                      <a:rPr lang="en-US" altLang="zh-CN" sz="2000" b="0" i="1" smtClean="0">
                        <a:solidFill>
                          <a:srgbClr val="FF0000"/>
                        </a:solidFill>
                        <a:latin typeface="Cambria Math" panose="02040503050406030204" pitchFamily="18" charset="0"/>
                        <a:sym typeface="+mn-ea"/>
                      </a:rPr>
                      <m:t>𝑡</m:t>
                    </m:r>
                  </m:oMath>
                </a14:m>
                <a:r>
                  <a:rPr lang="zh-CN" altLang="en-US" sz="2000" dirty="0">
                    <a:uFillTx/>
                    <a:latin typeface="Times New Roman" panose="02020603050405020304" pitchFamily="18" charset="0"/>
                    <a:ea typeface="黑体" panose="02010609060101010101" pitchFamily="49" charset="-122"/>
                    <a:sym typeface="+mn-ea"/>
                  </a:rPr>
                  <a:t>），标记为红色，找到该路径每条边的最小剩余流量值，作为该条路径的最大流量</a:t>
                </a:r>
                <a:r>
                  <a:rPr lang="en-US" altLang="zh-CN" sz="2000" dirty="0">
                    <a:latin typeface="Times New Roman" panose="02020603050405020304" pitchFamily="18" charset="0"/>
                    <a:ea typeface="黑体" panose="02010609060101010101" pitchFamily="49" charset="-122"/>
                    <a:sym typeface="+mn-ea"/>
                  </a:rPr>
                  <a:t>Q (</a:t>
                </a:r>
                <a:r>
                  <a:rPr lang="en-US" altLang="zh-CN" sz="2000" dirty="0">
                    <a:solidFill>
                      <a:srgbClr val="FF0000"/>
                    </a:solidFill>
                    <a:latin typeface="Times New Roman" panose="02020603050405020304" pitchFamily="18" charset="0"/>
                    <a:ea typeface="黑体" panose="02010609060101010101" pitchFamily="49" charset="-122"/>
                    <a:sym typeface="+mn-ea"/>
                  </a:rPr>
                  <a:t>3</a:t>
                </a:r>
                <a:r>
                  <a:rPr lang="en-US" altLang="zh-CN" sz="2000" dirty="0">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。将该路径所有边减去</a:t>
                </a:r>
                <a:r>
                  <a:rPr lang="en-US" altLang="zh-CN" sz="2000" dirty="0">
                    <a:uFillTx/>
                    <a:latin typeface="Times New Roman" panose="02020603050405020304" pitchFamily="18" charset="0"/>
                    <a:ea typeface="黑体" panose="02010609060101010101" pitchFamily="49" charset="-122"/>
                    <a:sym typeface="+mn-ea"/>
                  </a:rPr>
                  <a:t>Q</a:t>
                </a:r>
                <a:r>
                  <a:rPr lang="zh-CN" altLang="en-US" sz="2000" dirty="0">
                    <a:uFillTx/>
                    <a:latin typeface="Times New Roman" panose="02020603050405020304" pitchFamily="18" charset="0"/>
                    <a:ea typeface="黑体" panose="02010609060101010101" pitchFamily="49" charset="-122"/>
                    <a:sym typeface="+mn-ea"/>
                  </a:rPr>
                  <a:t>，更新剩余流量权值，若权值为</a:t>
                </a:r>
                <a:r>
                  <a:rPr lang="en-US" altLang="zh-CN" sz="2000" dirty="0">
                    <a:uFillTx/>
                    <a:latin typeface="Times New Roman" panose="02020603050405020304" pitchFamily="18" charset="0"/>
                    <a:ea typeface="黑体" panose="02010609060101010101" pitchFamily="49" charset="-122"/>
                    <a:sym typeface="+mn-ea"/>
                  </a:rPr>
                  <a:t>0</a:t>
                </a:r>
                <a:r>
                  <a:rPr lang="zh-CN" altLang="en-US" sz="2000" dirty="0">
                    <a:latin typeface="Times New Roman" panose="02020603050405020304" pitchFamily="18" charset="0"/>
                    <a:ea typeface="黑体" panose="02010609060101010101" pitchFamily="49" charset="-122"/>
                    <a:sym typeface="+mn-ea"/>
                  </a:rPr>
                  <a:t>，代表该条边饱和，则在</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中删除该边（</a:t>
                </a:r>
                <a14:m>
                  <m:oMath xmlns:m="http://schemas.openxmlformats.org/officeDocument/2006/math">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i="1">
                            <a:solidFill>
                              <a:srgbClr val="FF0000"/>
                            </a:solidFill>
                            <a:latin typeface="Cambria Math" panose="02040503050406030204" pitchFamily="18" charset="0"/>
                            <a:sym typeface="+mn-ea"/>
                          </a:rPr>
                          <m:t>4</m:t>
                        </m:r>
                      </m:sub>
                    </m:sSub>
                    <m:r>
                      <a:rPr lang="en-US" altLang="zh-CN" sz="2000" i="1">
                        <a:solidFill>
                          <a:srgbClr val="FF0000"/>
                        </a:solidFill>
                        <a:latin typeface="Cambria Math" panose="02040503050406030204" pitchFamily="18" charset="0"/>
                        <a:sym typeface="+mn-ea"/>
                      </a:rPr>
                      <m:t>→</m:t>
                    </m:r>
                    <m:r>
                      <a:rPr lang="en-US" altLang="zh-CN" sz="2000" i="1">
                        <a:solidFill>
                          <a:srgbClr val="FF0000"/>
                        </a:solidFill>
                        <a:latin typeface="Cambria Math" panose="02040503050406030204" pitchFamily="18" charset="0"/>
                        <a:sym typeface="+mn-ea"/>
                      </a:rPr>
                      <m:t>𝑡</m:t>
                    </m:r>
                  </m:oMath>
                </a14:m>
                <a:r>
                  <a:rPr lang="zh-CN" altLang="en-US" sz="2000" dirty="0">
                    <a:latin typeface="Times New Roman" panose="02020603050405020304" pitchFamily="18" charset="0"/>
                    <a:ea typeface="黑体" panose="02010609060101010101" pitchFamily="49" charset="-122"/>
                    <a:sym typeface="+mn-ea"/>
                  </a:rPr>
                  <a:t>）。最后，在更新权值后的</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中添加该条路径的反向路径（</a:t>
                </a:r>
                <a:r>
                  <a:rPr lang="en-US" altLang="zh-CN" sz="2000" dirty="0">
                    <a:solidFill>
                      <a:srgbClr val="52A637"/>
                    </a:solidFill>
                    <a:ea typeface="黑体" panose="02010609060101010101" pitchFamily="49" charset="-122"/>
                    <a:sym typeface="+mn-ea"/>
                  </a:rPr>
                  <a:t> </a:t>
                </a:r>
                <a14:m>
                  <m:oMath xmlns:m="http://schemas.openxmlformats.org/officeDocument/2006/math">
                    <m:r>
                      <a:rPr lang="en-US" altLang="zh-CN" sz="2000" i="1">
                        <a:solidFill>
                          <a:srgbClr val="52A637"/>
                        </a:solidFill>
                        <a:latin typeface="Cambria Math" panose="02040503050406030204" pitchFamily="18" charset="0"/>
                        <a:sym typeface="+mn-ea"/>
                      </a:rPr>
                      <m:t>𝑡</m:t>
                    </m:r>
                    <m:r>
                      <a:rPr lang="en-US" altLang="zh-CN" sz="2000" i="1">
                        <a:solidFill>
                          <a:srgbClr val="52A637"/>
                        </a:solidFill>
                        <a:latin typeface="Cambria Math" panose="02040503050406030204" pitchFamily="18" charset="0"/>
                        <a:sym typeface="+mn-ea"/>
                      </a:rPr>
                      <m:t>→</m:t>
                    </m:r>
                    <m:sSub>
                      <m:sSubPr>
                        <m:ctrlPr>
                          <a:rPr lang="en-US" altLang="zh-CN" sz="2000" i="1">
                            <a:solidFill>
                              <a:srgbClr val="52A637"/>
                            </a:solidFill>
                            <a:latin typeface="Cambria Math" panose="02040503050406030204" pitchFamily="18" charset="0"/>
                            <a:sym typeface="+mn-ea"/>
                          </a:rPr>
                        </m:ctrlPr>
                      </m:sSubPr>
                      <m:e>
                        <m:r>
                          <a:rPr lang="en-US" altLang="zh-CN" sz="2000" i="1">
                            <a:solidFill>
                              <a:srgbClr val="52A637"/>
                            </a:solidFill>
                            <a:latin typeface="Cambria Math" panose="02040503050406030204" pitchFamily="18" charset="0"/>
                            <a:sym typeface="+mn-ea"/>
                          </a:rPr>
                          <m:t>𝑣</m:t>
                        </m:r>
                      </m:e>
                      <m:sub>
                        <m:r>
                          <a:rPr lang="en-US" altLang="zh-CN" sz="2000" i="1">
                            <a:solidFill>
                              <a:srgbClr val="52A637"/>
                            </a:solidFill>
                            <a:latin typeface="Cambria Math" panose="02040503050406030204" pitchFamily="18" charset="0"/>
                            <a:sym typeface="+mn-ea"/>
                          </a:rPr>
                          <m:t>4</m:t>
                        </m:r>
                      </m:sub>
                    </m:sSub>
                    <m:r>
                      <a:rPr lang="en-US" altLang="zh-CN" sz="2000" i="1">
                        <a:solidFill>
                          <a:srgbClr val="52A637"/>
                        </a:solidFill>
                        <a:latin typeface="Cambria Math" panose="02040503050406030204" pitchFamily="18" charset="0"/>
                        <a:sym typeface="+mn-ea"/>
                      </a:rPr>
                      <m:t>→</m:t>
                    </m:r>
                    <m:sSub>
                      <m:sSubPr>
                        <m:ctrlPr>
                          <a:rPr lang="en-US" altLang="zh-CN" sz="2000" i="1">
                            <a:solidFill>
                              <a:srgbClr val="52A637"/>
                            </a:solidFill>
                            <a:latin typeface="Cambria Math" panose="02040503050406030204" pitchFamily="18" charset="0"/>
                            <a:sym typeface="+mn-ea"/>
                          </a:rPr>
                        </m:ctrlPr>
                      </m:sSubPr>
                      <m:e>
                        <m:r>
                          <a:rPr lang="en-US" altLang="zh-CN" sz="2000" i="1">
                            <a:solidFill>
                              <a:srgbClr val="52A637"/>
                            </a:solidFill>
                            <a:latin typeface="Cambria Math" panose="02040503050406030204" pitchFamily="18" charset="0"/>
                            <a:sym typeface="+mn-ea"/>
                          </a:rPr>
                          <m:t>𝑣</m:t>
                        </m:r>
                      </m:e>
                      <m:sub>
                        <m:r>
                          <a:rPr lang="en-US" altLang="zh-CN" sz="2000" i="1">
                            <a:solidFill>
                              <a:srgbClr val="52A637"/>
                            </a:solidFill>
                            <a:latin typeface="Cambria Math" panose="02040503050406030204" pitchFamily="18" charset="0"/>
                            <a:sym typeface="+mn-ea"/>
                          </a:rPr>
                          <m:t>1</m:t>
                        </m:r>
                      </m:sub>
                    </m:sSub>
                    <m:r>
                      <a:rPr lang="en-US" altLang="zh-CN" sz="2000" i="1">
                        <a:solidFill>
                          <a:srgbClr val="52A637"/>
                        </a:solidFill>
                        <a:latin typeface="Cambria Math" panose="02040503050406030204" pitchFamily="18" charset="0"/>
                        <a:sym typeface="+mn-ea"/>
                      </a:rPr>
                      <m:t>→</m:t>
                    </m:r>
                    <m:r>
                      <a:rPr lang="en-US" altLang="zh-CN" sz="2000" i="1" dirty="0">
                        <a:solidFill>
                          <a:srgbClr val="52A637"/>
                        </a:solidFill>
                        <a:latin typeface="Cambria Math" panose="02040503050406030204" pitchFamily="18" charset="0"/>
                        <a:ea typeface="黑体" panose="02010609060101010101" pitchFamily="49" charset="-122"/>
                        <a:sym typeface="+mn-ea"/>
                      </a:rPr>
                      <m:t>𝑠</m:t>
                    </m:r>
                  </m:oMath>
                </a14:m>
                <a:r>
                  <a:rPr lang="zh-CN" altLang="en-US" sz="2000" dirty="0">
                    <a:latin typeface="Times New Roman" panose="02020603050405020304" pitchFamily="18" charset="0"/>
                    <a:ea typeface="黑体" panose="02010609060101010101" pitchFamily="49" charset="-122"/>
                    <a:sym typeface="+mn-ea"/>
                  </a:rPr>
                  <a:t>）。</a:t>
                </a:r>
                <a:endParaRPr lang="zh-CN" altLang="en-US" sz="2000" dirty="0">
                  <a:uFillTx/>
                  <a:latin typeface="Times New Roman" panose="02020603050405020304" pitchFamily="18" charset="0"/>
                  <a:ea typeface="黑体" panose="02010609060101010101" pitchFamily="49"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07060" y="1078865"/>
                <a:ext cx="7833360" cy="1938992"/>
              </a:xfrm>
              <a:prstGeom prst="rect">
                <a:avLst/>
              </a:prstGeom>
              <a:blipFill rotWithShape="1">
                <a:blip r:embed="rId3"/>
                <a:stretch>
                  <a:fillRect b="17"/>
                </a:stretch>
              </a:blipFill>
            </p:spPr>
            <p:txBody>
              <a:bodyPr/>
              <a:lstStyle/>
              <a:p>
                <a:r>
                  <a:rPr lang="zh-CN" altLang="en-US">
                    <a:noFill/>
                  </a:rPr>
                  <a:t> </a:t>
                </a:r>
              </a:p>
            </p:txBody>
          </p:sp>
        </mc:Fallback>
      </mc:AlternateContent>
      <p:pic>
        <p:nvPicPr>
          <p:cNvPr id="13" name="图片 12"/>
          <p:cNvPicPr>
            <a:picLocks noChangeAspect="1"/>
          </p:cNvPicPr>
          <p:nvPr/>
        </p:nvPicPr>
        <p:blipFill>
          <a:blip r:embed="rId4"/>
          <a:stretch>
            <a:fillRect/>
          </a:stretch>
        </p:blipFill>
        <p:spPr>
          <a:xfrm>
            <a:off x="1524080" y="3292540"/>
            <a:ext cx="2800447" cy="2987143"/>
          </a:xfrm>
          <a:prstGeom prst="rect">
            <a:avLst/>
          </a:prstGeom>
        </p:spPr>
      </p:pic>
      <p:pic>
        <p:nvPicPr>
          <p:cNvPr id="16" name="图片 15"/>
          <p:cNvPicPr>
            <a:picLocks noChangeAspect="1"/>
          </p:cNvPicPr>
          <p:nvPr/>
        </p:nvPicPr>
        <p:blipFill>
          <a:blip r:embed="rId5"/>
          <a:stretch>
            <a:fillRect/>
          </a:stretch>
        </p:blipFill>
        <p:spPr>
          <a:xfrm>
            <a:off x="4819451" y="3330214"/>
            <a:ext cx="2767977" cy="2970908"/>
          </a:xfrm>
          <a:prstGeom prst="rect">
            <a:avLst/>
          </a:prstGeom>
        </p:spPr>
      </p:pic>
      <p:sp>
        <p:nvSpPr>
          <p:cNvPr id="7" name="文本框 6"/>
          <p:cNvSpPr txBox="1"/>
          <p:nvPr/>
        </p:nvSpPr>
        <p:spPr>
          <a:xfrm>
            <a:off x="2127943" y="6279683"/>
            <a:ext cx="1620957"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1-(c) </a:t>
            </a:r>
            <a:r>
              <a:rPr lang="zh-CN" altLang="en-US" sz="1400" b="1" dirty="0">
                <a:latin typeface="黑体" panose="02010609060101010101" pitchFamily="49" charset="-122"/>
                <a:ea typeface="黑体" panose="02010609060101010101" pitchFamily="49" charset="-122"/>
                <a:sym typeface="+mn-ea"/>
              </a:rPr>
              <a:t>删除饱和边</a:t>
            </a:r>
          </a:p>
        </p:txBody>
      </p:sp>
      <p:sp>
        <p:nvSpPr>
          <p:cNvPr id="8" name="文本框 7"/>
          <p:cNvSpPr txBox="1"/>
          <p:nvPr/>
        </p:nvSpPr>
        <p:spPr>
          <a:xfrm>
            <a:off x="5303192" y="6301122"/>
            <a:ext cx="1800493"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1-(d) </a:t>
            </a:r>
            <a:r>
              <a:rPr lang="zh-CN" altLang="en-US" sz="1400" b="1" dirty="0">
                <a:latin typeface="黑体" panose="02010609060101010101" pitchFamily="49" charset="-122"/>
                <a:ea typeface="黑体" panose="02010609060101010101" pitchFamily="49" charset="-122"/>
                <a:sym typeface="+mn-ea"/>
              </a:rPr>
              <a:t>添加反向路径</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59105" y="910533"/>
            <a:ext cx="8129270" cy="2415101"/>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Ford-Fulkerson Algorithm</a:t>
            </a:r>
            <a:r>
              <a:rPr lang="zh-CN" altLang="en-US" sz="2400" dirty="0">
                <a:sym typeface="+mn-ea"/>
              </a:rPr>
              <a:t>算法</a:t>
            </a:r>
          </a:p>
        </p:txBody>
      </p:sp>
      <mc:AlternateContent xmlns:mc="http://schemas.openxmlformats.org/markup-compatibility/2006" xmlns:a14="http://schemas.microsoft.com/office/drawing/2010/main">
        <mc:Choice Requires="a14">
          <p:sp>
            <p:nvSpPr>
              <p:cNvPr id="10" name="文本框 9"/>
              <p:cNvSpPr txBox="1"/>
              <p:nvPr/>
            </p:nvSpPr>
            <p:spPr>
              <a:xfrm>
                <a:off x="607060" y="1078865"/>
                <a:ext cx="7833360" cy="2246769"/>
              </a:xfrm>
              <a:prstGeom prst="rect">
                <a:avLst/>
              </a:prstGeom>
              <a:noFill/>
            </p:spPr>
            <p:txBody>
              <a:bodyPr wrap="square" rtlCol="0" anchor="t">
                <a:spAutoFit/>
              </a:bodyPr>
              <a:lstStyle/>
              <a:p>
                <a:pPr>
                  <a:buFont typeface="Arial" panose="020B0604020202020204" pitchFamily="34" charset="0"/>
                </a:pPr>
                <a:r>
                  <a:rPr lang="zh-CN" altLang="en-US" sz="2000" dirty="0">
                    <a:solidFill>
                      <a:srgbClr val="00B0F0"/>
                    </a:solidFill>
                    <a:uFillTx/>
                    <a:latin typeface="Times New Roman" panose="02020603050405020304" pitchFamily="18" charset="0"/>
                    <a:ea typeface="黑体" panose="02010609060101010101" pitchFamily="49" charset="-122"/>
                    <a:sym typeface="+mn-ea"/>
                  </a:rPr>
                  <a:t>进行第二次遍历。</a:t>
                </a:r>
                <a:r>
                  <a:rPr lang="zh-CN" altLang="en-US" sz="2000" dirty="0">
                    <a:uFillTx/>
                    <a:latin typeface="Times New Roman" panose="02020603050405020304" pitchFamily="18" charset="0"/>
                    <a:ea typeface="黑体" panose="02010609060101010101" pitchFamily="49" charset="-122"/>
                    <a:sym typeface="+mn-ea"/>
                  </a:rPr>
                  <a:t>找一条起点</a:t>
                </a:r>
                <a:r>
                  <a:rPr lang="en-US" altLang="zh-CN" sz="2000" dirty="0">
                    <a:uFillTx/>
                    <a:latin typeface="Times New Roman" panose="02020603050405020304" pitchFamily="18" charset="0"/>
                    <a:ea typeface="黑体" panose="02010609060101010101" pitchFamily="49" charset="-122"/>
                    <a:sym typeface="+mn-ea"/>
                  </a:rPr>
                  <a:t>s</a:t>
                </a:r>
                <a14:m>
                  <m:oMath xmlns:m="http://schemas.openxmlformats.org/officeDocument/2006/math">
                    <m:r>
                      <a:rPr lang="en-US" altLang="zh-CN" sz="2000" i="1" smtClean="0">
                        <a:uFillTx/>
                        <a:latin typeface="Cambria Math" panose="02040503050406030204" pitchFamily="18" charset="0"/>
                        <a:sym typeface="+mn-ea"/>
                      </a:rPr>
                      <m:t>→</m:t>
                    </m:r>
                  </m:oMath>
                </a14:m>
                <a:r>
                  <a:rPr lang="zh-CN" altLang="en-US" sz="2000" dirty="0">
                    <a:uFillTx/>
                    <a:latin typeface="Times New Roman" panose="02020603050405020304" pitchFamily="18" charset="0"/>
                    <a:ea typeface="黑体" panose="02010609060101010101" pitchFamily="49" charset="-122"/>
                    <a:sym typeface="+mn-ea"/>
                  </a:rPr>
                  <a:t>终点</a:t>
                </a:r>
                <a:r>
                  <a:rPr lang="en-US" altLang="zh-CN" sz="2000" dirty="0">
                    <a:uFillTx/>
                    <a:latin typeface="Times New Roman" panose="02020603050405020304" pitchFamily="18" charset="0"/>
                    <a:ea typeface="黑体" panose="02010609060101010101" pitchFamily="49" charset="-122"/>
                    <a:sym typeface="+mn-ea"/>
                  </a:rPr>
                  <a:t>t</a:t>
                </a:r>
                <a:r>
                  <a:rPr lang="zh-CN" altLang="en-US" sz="2000" dirty="0">
                    <a:uFillTx/>
                    <a:latin typeface="Times New Roman" panose="02020603050405020304" pitchFamily="18" charset="0"/>
                    <a:ea typeface="黑体" panose="02010609060101010101" pitchFamily="49" charset="-122"/>
                    <a:sym typeface="+mn-ea"/>
                  </a:rPr>
                  <a:t>的简单路径（</a:t>
                </a:r>
                <a14:m>
                  <m:oMath xmlns:m="http://schemas.openxmlformats.org/officeDocument/2006/math">
                    <m:r>
                      <a:rPr lang="en-US" altLang="zh-CN" sz="2000" i="1" dirty="0" smtClean="0">
                        <a:solidFill>
                          <a:srgbClr val="FF0000"/>
                        </a:solidFill>
                        <a:uFillTx/>
                        <a:latin typeface="Cambria Math" panose="02040503050406030204" pitchFamily="18" charset="0"/>
                        <a:ea typeface="黑体" panose="02010609060101010101" pitchFamily="49" charset="-122"/>
                        <a:sym typeface="+mn-ea"/>
                      </a:rPr>
                      <m:t>𝑠</m:t>
                    </m:r>
                    <m:r>
                      <a:rPr lang="en-US" altLang="zh-CN" sz="2000" i="1" smtClean="0">
                        <a:solidFill>
                          <a:srgbClr val="FF0000"/>
                        </a:solidFill>
                        <a:uFillTx/>
                        <a:latin typeface="Cambria Math" panose="02040503050406030204" pitchFamily="18" charset="0"/>
                        <a:sym typeface="+mn-ea"/>
                      </a:rPr>
                      <m:t>→</m:t>
                    </m:r>
                    <m:sSub>
                      <m:sSubPr>
                        <m:ctrlPr>
                          <a:rPr lang="en-US" altLang="zh-CN" sz="2000" i="1" smtClean="0">
                            <a:solidFill>
                              <a:srgbClr val="FF0000"/>
                            </a:solidFill>
                            <a:uFillTx/>
                            <a:latin typeface="Cambria Math" panose="02040503050406030204" pitchFamily="18" charset="0"/>
                            <a:sym typeface="+mn-ea"/>
                          </a:rPr>
                        </m:ctrlPr>
                      </m:sSubPr>
                      <m:e>
                        <m:r>
                          <a:rPr lang="en-US" altLang="zh-CN" sz="2000" b="0" i="1" smtClean="0">
                            <a:solidFill>
                              <a:srgbClr val="FF0000"/>
                            </a:solidFill>
                            <a:uFillTx/>
                            <a:latin typeface="Cambria Math" panose="02040503050406030204" pitchFamily="18" charset="0"/>
                            <a:sym typeface="+mn-ea"/>
                          </a:rPr>
                          <m:t>𝑣</m:t>
                        </m:r>
                      </m:e>
                      <m:sub>
                        <m:r>
                          <a:rPr lang="en-US" altLang="zh-CN" sz="2000" b="0" i="1" smtClean="0">
                            <a:solidFill>
                              <a:srgbClr val="FF0000"/>
                            </a:solidFill>
                            <a:uFillTx/>
                            <a:latin typeface="Cambria Math" panose="02040503050406030204" pitchFamily="18" charset="0"/>
                            <a:sym typeface="+mn-ea"/>
                          </a:rPr>
                          <m:t>1</m:t>
                        </m:r>
                      </m:sub>
                    </m:sSub>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b="0" i="1" smtClean="0">
                            <a:solidFill>
                              <a:srgbClr val="FF0000"/>
                            </a:solidFill>
                            <a:latin typeface="Cambria Math" panose="02040503050406030204" pitchFamily="18" charset="0"/>
                            <a:sym typeface="+mn-ea"/>
                          </a:rPr>
                          <m:t>3</m:t>
                        </m:r>
                      </m:sub>
                    </m:sSub>
                    <m:r>
                      <a:rPr lang="en-US" altLang="zh-CN" sz="2000" i="1">
                        <a:solidFill>
                          <a:srgbClr val="FF0000"/>
                        </a:solidFill>
                        <a:latin typeface="Cambria Math" panose="02040503050406030204" pitchFamily="18" charset="0"/>
                        <a:sym typeface="+mn-ea"/>
                      </a:rPr>
                      <m:t>→</m:t>
                    </m:r>
                    <m:r>
                      <a:rPr lang="en-US" altLang="zh-CN" sz="2000" b="0" i="1" smtClean="0">
                        <a:solidFill>
                          <a:srgbClr val="FF0000"/>
                        </a:solidFill>
                        <a:latin typeface="Cambria Math" panose="02040503050406030204" pitchFamily="18" charset="0"/>
                        <a:sym typeface="+mn-ea"/>
                      </a:rPr>
                      <m:t>𝑡</m:t>
                    </m:r>
                  </m:oMath>
                </a14:m>
                <a:r>
                  <a:rPr lang="zh-CN" altLang="en-US" sz="2000" dirty="0">
                    <a:uFillTx/>
                    <a:latin typeface="Times New Roman" panose="02020603050405020304" pitchFamily="18" charset="0"/>
                    <a:ea typeface="黑体" panose="02010609060101010101" pitchFamily="49" charset="-122"/>
                    <a:sym typeface="+mn-ea"/>
                  </a:rPr>
                  <a:t>），标记为红色，找到该路径每条边的最小剩余流量值，作为该条路径的最大流量</a:t>
                </a:r>
                <a:r>
                  <a:rPr lang="en-US" altLang="zh-CN" sz="2000" dirty="0">
                    <a:latin typeface="Times New Roman" panose="02020603050405020304" pitchFamily="18" charset="0"/>
                    <a:ea typeface="黑体" panose="02010609060101010101" pitchFamily="49" charset="-122"/>
                    <a:sym typeface="+mn-ea"/>
                  </a:rPr>
                  <a:t>Q (</a:t>
                </a:r>
                <a:r>
                  <a:rPr lang="en-US" altLang="zh-CN" sz="2000" dirty="0">
                    <a:solidFill>
                      <a:srgbClr val="FF0000"/>
                    </a:solidFill>
                    <a:latin typeface="Times New Roman" panose="02020603050405020304" pitchFamily="18" charset="0"/>
                    <a:ea typeface="黑体" panose="02010609060101010101" pitchFamily="49" charset="-122"/>
                    <a:sym typeface="+mn-ea"/>
                  </a:rPr>
                  <a:t>1</a:t>
                </a:r>
                <a:r>
                  <a:rPr lang="en-US" altLang="zh-CN" sz="2000" dirty="0">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。将该路径所有边减去</a:t>
                </a:r>
                <a:r>
                  <a:rPr lang="en-US" altLang="zh-CN" sz="2000" dirty="0">
                    <a:uFillTx/>
                    <a:latin typeface="Times New Roman" panose="02020603050405020304" pitchFamily="18" charset="0"/>
                    <a:ea typeface="黑体" panose="02010609060101010101" pitchFamily="49" charset="-122"/>
                    <a:sym typeface="+mn-ea"/>
                  </a:rPr>
                  <a:t>Q</a:t>
                </a:r>
                <a:r>
                  <a:rPr lang="zh-CN" altLang="en-US" sz="2000" dirty="0">
                    <a:uFillTx/>
                    <a:latin typeface="Times New Roman" panose="02020603050405020304" pitchFamily="18" charset="0"/>
                    <a:ea typeface="黑体" panose="02010609060101010101" pitchFamily="49" charset="-122"/>
                    <a:sym typeface="+mn-ea"/>
                  </a:rPr>
                  <a:t>，更新剩余流量权值，若权值为</a:t>
                </a:r>
                <a:r>
                  <a:rPr lang="en-US" altLang="zh-CN" sz="2000" dirty="0">
                    <a:uFillTx/>
                    <a:latin typeface="Times New Roman" panose="02020603050405020304" pitchFamily="18" charset="0"/>
                    <a:ea typeface="黑体" panose="02010609060101010101" pitchFamily="49" charset="-122"/>
                    <a:sym typeface="+mn-ea"/>
                  </a:rPr>
                  <a:t>0</a:t>
                </a:r>
                <a:r>
                  <a:rPr lang="zh-CN" altLang="en-US" sz="2000" dirty="0">
                    <a:latin typeface="Times New Roman" panose="02020603050405020304" pitchFamily="18" charset="0"/>
                    <a:ea typeface="黑体" panose="02010609060101010101" pitchFamily="49" charset="-122"/>
                    <a:sym typeface="+mn-ea"/>
                  </a:rPr>
                  <a:t>，代表该条边饱和，则在</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中删除该边（</a:t>
                </a:r>
                <a:r>
                  <a:rPr lang="en-US" altLang="zh-CN" sz="2000" dirty="0">
                    <a:solidFill>
                      <a:srgbClr val="FF0000"/>
                    </a:solidFill>
                    <a:ea typeface="黑体" panose="02010609060101010101" pitchFamily="49" charset="-122"/>
                    <a:sym typeface="+mn-ea"/>
                  </a:rPr>
                  <a:t> </a:t>
                </a:r>
                <a14:m>
                  <m:oMath xmlns:m="http://schemas.openxmlformats.org/officeDocument/2006/math">
                    <m:r>
                      <a:rPr lang="en-US" altLang="zh-CN" sz="2000" i="1" dirty="0">
                        <a:solidFill>
                          <a:srgbClr val="FF0000"/>
                        </a:solidFill>
                        <a:latin typeface="Cambria Math" panose="02040503050406030204" pitchFamily="18" charset="0"/>
                        <a:ea typeface="黑体" panose="02010609060101010101" pitchFamily="49" charset="-122"/>
                        <a:sym typeface="+mn-ea"/>
                      </a:rPr>
                      <m:t>𝑠</m:t>
                    </m:r>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i="1">
                            <a:solidFill>
                              <a:srgbClr val="FF0000"/>
                            </a:solidFill>
                            <a:latin typeface="Cambria Math" panose="02040503050406030204" pitchFamily="18" charset="0"/>
                            <a:sym typeface="+mn-ea"/>
                          </a:rPr>
                          <m:t>1</m:t>
                        </m:r>
                      </m:sub>
                    </m:sSub>
                    <m:r>
                      <a:rPr lang="en-US" altLang="zh-CN" sz="2000" i="1">
                        <a:solidFill>
                          <a:srgbClr val="FF0000"/>
                        </a:solidFill>
                        <a:latin typeface="Cambria Math" panose="02040503050406030204" pitchFamily="18" charset="0"/>
                        <a:sym typeface="+mn-ea"/>
                      </a:rPr>
                      <m:t> </m:t>
                    </m:r>
                  </m:oMath>
                </a14:m>
                <a:r>
                  <a:rPr lang="zh-CN" altLang="en-US" sz="2000" dirty="0">
                    <a:latin typeface="Times New Roman" panose="02020603050405020304" pitchFamily="18" charset="0"/>
                    <a:ea typeface="黑体" panose="02010609060101010101" pitchFamily="49" charset="-122"/>
                    <a:sym typeface="+mn-ea"/>
                  </a:rPr>
                  <a:t>）。最后，在更新权值后的</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中添加该条路径的反向路径（</a:t>
                </a:r>
                <a:r>
                  <a:rPr lang="en-US" altLang="zh-CN" sz="2000" dirty="0">
                    <a:solidFill>
                      <a:srgbClr val="52A637"/>
                    </a:solidFill>
                    <a:ea typeface="黑体" panose="02010609060101010101" pitchFamily="49" charset="-122"/>
                    <a:sym typeface="+mn-ea"/>
                  </a:rPr>
                  <a:t> </a:t>
                </a:r>
                <a14:m>
                  <m:oMath xmlns:m="http://schemas.openxmlformats.org/officeDocument/2006/math">
                    <m:r>
                      <a:rPr lang="en-US" altLang="zh-CN" sz="2000" i="1" smtClean="0">
                        <a:solidFill>
                          <a:srgbClr val="9EB525"/>
                        </a:solidFill>
                        <a:latin typeface="Cambria Math" panose="02040503050406030204" pitchFamily="18" charset="0"/>
                        <a:sym typeface="+mn-ea"/>
                      </a:rPr>
                      <m:t>𝑡</m:t>
                    </m:r>
                    <m:r>
                      <a:rPr lang="en-US" altLang="zh-CN" sz="2000" i="1" smtClean="0">
                        <a:solidFill>
                          <a:srgbClr val="9EB525"/>
                        </a:solidFill>
                        <a:latin typeface="Cambria Math" panose="02040503050406030204" pitchFamily="18" charset="0"/>
                        <a:sym typeface="+mn-ea"/>
                      </a:rPr>
                      <m:t>→</m:t>
                    </m:r>
                    <m:sSub>
                      <m:sSubPr>
                        <m:ctrlPr>
                          <a:rPr lang="en-US" altLang="zh-CN" sz="2000" i="1">
                            <a:solidFill>
                              <a:srgbClr val="9EB525"/>
                            </a:solidFill>
                            <a:latin typeface="Cambria Math" panose="02040503050406030204" pitchFamily="18" charset="0"/>
                            <a:sym typeface="+mn-ea"/>
                          </a:rPr>
                        </m:ctrlPr>
                      </m:sSubPr>
                      <m:e>
                        <m:r>
                          <a:rPr lang="en-US" altLang="zh-CN" sz="2000" i="1">
                            <a:solidFill>
                              <a:srgbClr val="9EB525"/>
                            </a:solidFill>
                            <a:latin typeface="Cambria Math" panose="02040503050406030204" pitchFamily="18" charset="0"/>
                            <a:sym typeface="+mn-ea"/>
                          </a:rPr>
                          <m:t>𝑣</m:t>
                        </m:r>
                      </m:e>
                      <m:sub>
                        <m:r>
                          <a:rPr lang="en-US" altLang="zh-CN" sz="2000" b="0" i="1" smtClean="0">
                            <a:solidFill>
                              <a:srgbClr val="9EB525"/>
                            </a:solidFill>
                            <a:latin typeface="Cambria Math" panose="02040503050406030204" pitchFamily="18" charset="0"/>
                            <a:sym typeface="+mn-ea"/>
                          </a:rPr>
                          <m:t>3</m:t>
                        </m:r>
                      </m:sub>
                    </m:sSub>
                    <m:r>
                      <a:rPr lang="en-US" altLang="zh-CN" sz="2000" i="1">
                        <a:solidFill>
                          <a:srgbClr val="9EB525"/>
                        </a:solidFill>
                        <a:latin typeface="Cambria Math" panose="02040503050406030204" pitchFamily="18" charset="0"/>
                        <a:sym typeface="+mn-ea"/>
                      </a:rPr>
                      <m:t>→</m:t>
                    </m:r>
                    <m:sSub>
                      <m:sSubPr>
                        <m:ctrlPr>
                          <a:rPr lang="en-US" altLang="zh-CN" sz="2000" i="1">
                            <a:solidFill>
                              <a:srgbClr val="9EB525"/>
                            </a:solidFill>
                            <a:latin typeface="Cambria Math" panose="02040503050406030204" pitchFamily="18" charset="0"/>
                            <a:sym typeface="+mn-ea"/>
                          </a:rPr>
                        </m:ctrlPr>
                      </m:sSubPr>
                      <m:e>
                        <m:r>
                          <a:rPr lang="en-US" altLang="zh-CN" sz="2000" i="1">
                            <a:solidFill>
                              <a:srgbClr val="9EB525"/>
                            </a:solidFill>
                            <a:latin typeface="Cambria Math" panose="02040503050406030204" pitchFamily="18" charset="0"/>
                            <a:sym typeface="+mn-ea"/>
                          </a:rPr>
                          <m:t>𝑣</m:t>
                        </m:r>
                      </m:e>
                      <m:sub>
                        <m:r>
                          <a:rPr lang="en-US" altLang="zh-CN" sz="2000" i="1">
                            <a:solidFill>
                              <a:srgbClr val="9EB525"/>
                            </a:solidFill>
                            <a:latin typeface="Cambria Math" panose="02040503050406030204" pitchFamily="18" charset="0"/>
                            <a:sym typeface="+mn-ea"/>
                          </a:rPr>
                          <m:t>1</m:t>
                        </m:r>
                      </m:sub>
                    </m:sSub>
                    <m:r>
                      <a:rPr lang="en-US" altLang="zh-CN" sz="2000" i="1">
                        <a:solidFill>
                          <a:srgbClr val="9EB525"/>
                        </a:solidFill>
                        <a:latin typeface="Cambria Math" panose="02040503050406030204" pitchFamily="18" charset="0"/>
                        <a:sym typeface="+mn-ea"/>
                      </a:rPr>
                      <m:t>→</m:t>
                    </m:r>
                    <m:r>
                      <a:rPr lang="en-US" altLang="zh-CN" sz="2000" i="1" dirty="0">
                        <a:solidFill>
                          <a:srgbClr val="9EB525"/>
                        </a:solidFill>
                        <a:latin typeface="Cambria Math" panose="02040503050406030204" pitchFamily="18" charset="0"/>
                        <a:ea typeface="黑体" panose="02010609060101010101" pitchFamily="49" charset="-122"/>
                        <a:sym typeface="+mn-ea"/>
                      </a:rPr>
                      <m:t>𝑠</m:t>
                    </m:r>
                  </m:oMath>
                </a14:m>
                <a:r>
                  <a:rPr lang="zh-CN" altLang="en-US" sz="2000" dirty="0">
                    <a:latin typeface="Times New Roman" panose="02020603050405020304" pitchFamily="18" charset="0"/>
                    <a:ea typeface="黑体" panose="02010609060101010101" pitchFamily="49" charset="-122"/>
                    <a:sym typeface="+mn-ea"/>
                  </a:rPr>
                  <a:t>），并对</a:t>
                </a:r>
                <a:r>
                  <a:rPr lang="zh-CN" altLang="en-US" sz="2000" dirty="0">
                    <a:solidFill>
                      <a:srgbClr val="FF0000"/>
                    </a:solidFill>
                    <a:latin typeface="Times New Roman" panose="02020603050405020304" pitchFamily="18" charset="0"/>
                    <a:ea typeface="黑体" panose="02010609060101010101" pitchFamily="49" charset="-122"/>
                    <a:sym typeface="+mn-ea"/>
                  </a:rPr>
                  <a:t>相同方向同起点同终点</a:t>
                </a:r>
                <a:r>
                  <a:rPr lang="zh-CN" altLang="en-US" sz="2000" dirty="0">
                    <a:latin typeface="Times New Roman" panose="02020603050405020304" pitchFamily="18" charset="0"/>
                    <a:ea typeface="黑体" panose="02010609060101010101" pitchFamily="49" charset="-122"/>
                    <a:sym typeface="+mn-ea"/>
                  </a:rPr>
                  <a:t>的边进行合并（</a:t>
                </a:r>
                <a:r>
                  <a:rPr lang="en-US" altLang="zh-CN" sz="2000" dirty="0">
                    <a:solidFill>
                      <a:srgbClr val="9EB525"/>
                    </a:solidFill>
                    <a:sym typeface="+mn-ea"/>
                  </a:rPr>
                  <a:t> </a:t>
                </a:r>
                <a14:m>
                  <m:oMath xmlns:m="http://schemas.openxmlformats.org/officeDocument/2006/math">
                    <m:sSub>
                      <m:sSubPr>
                        <m:ctrlPr>
                          <a:rPr lang="en-US" altLang="zh-CN" sz="2000" i="1" smtClean="0">
                            <a:solidFill>
                              <a:srgbClr val="3995E4"/>
                            </a:solidFill>
                            <a:latin typeface="Cambria Math" panose="02040503050406030204" pitchFamily="18" charset="0"/>
                            <a:sym typeface="+mn-ea"/>
                          </a:rPr>
                        </m:ctrlPr>
                      </m:sSubPr>
                      <m:e>
                        <m:r>
                          <a:rPr lang="en-US" altLang="zh-CN" sz="2000" i="1">
                            <a:solidFill>
                              <a:srgbClr val="3995E4"/>
                            </a:solidFill>
                            <a:latin typeface="Cambria Math" panose="02040503050406030204" pitchFamily="18" charset="0"/>
                            <a:sym typeface="+mn-ea"/>
                          </a:rPr>
                          <m:t>𝑣</m:t>
                        </m:r>
                      </m:e>
                      <m:sub>
                        <m:r>
                          <a:rPr lang="en-US" altLang="zh-CN" sz="2000" i="1">
                            <a:solidFill>
                              <a:srgbClr val="3995E4"/>
                            </a:solidFill>
                            <a:latin typeface="Cambria Math" panose="02040503050406030204" pitchFamily="18" charset="0"/>
                            <a:sym typeface="+mn-ea"/>
                          </a:rPr>
                          <m:t>1</m:t>
                        </m:r>
                      </m:sub>
                    </m:sSub>
                    <m:r>
                      <a:rPr lang="en-US" altLang="zh-CN" sz="2000" i="1">
                        <a:solidFill>
                          <a:srgbClr val="3995E4"/>
                        </a:solidFill>
                        <a:latin typeface="Cambria Math" panose="02040503050406030204" pitchFamily="18" charset="0"/>
                        <a:sym typeface="+mn-ea"/>
                      </a:rPr>
                      <m:t>→</m:t>
                    </m:r>
                    <m:r>
                      <a:rPr lang="en-US" altLang="zh-CN" sz="2000" i="1" dirty="0">
                        <a:solidFill>
                          <a:srgbClr val="3995E4"/>
                        </a:solidFill>
                        <a:latin typeface="Cambria Math" panose="02040503050406030204" pitchFamily="18" charset="0"/>
                        <a:ea typeface="黑体" panose="02010609060101010101" pitchFamily="49" charset="-122"/>
                        <a:sym typeface="+mn-ea"/>
                      </a:rPr>
                      <m:t>𝑠</m:t>
                    </m:r>
                    <m:r>
                      <a:rPr lang="en-US" altLang="zh-CN" sz="2000" i="1" dirty="0">
                        <a:solidFill>
                          <a:srgbClr val="3995E4"/>
                        </a:solidFill>
                        <a:latin typeface="Cambria Math" panose="02040503050406030204" pitchFamily="18" charset="0"/>
                        <a:ea typeface="黑体" panose="02010609060101010101" pitchFamily="49" charset="-122"/>
                        <a:sym typeface="+mn-ea"/>
                      </a:rPr>
                      <m:t> </m:t>
                    </m:r>
                  </m:oMath>
                </a14:m>
                <a:r>
                  <a:rPr lang="zh-CN" altLang="en-US" sz="2000" dirty="0">
                    <a:latin typeface="Times New Roman" panose="02020603050405020304" pitchFamily="18" charset="0"/>
                    <a:ea typeface="黑体" panose="02010609060101010101" pitchFamily="49" charset="-122"/>
                    <a:sym typeface="+mn-ea"/>
                  </a:rPr>
                  <a:t>）。</a:t>
                </a:r>
                <a:endParaRPr lang="zh-CN" altLang="en-US" sz="2000" dirty="0">
                  <a:uFillTx/>
                  <a:latin typeface="Times New Roman" panose="02020603050405020304" pitchFamily="18" charset="0"/>
                  <a:ea typeface="黑体" panose="02010609060101010101" pitchFamily="49"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07060" y="1078865"/>
                <a:ext cx="7833360" cy="2246769"/>
              </a:xfrm>
              <a:prstGeom prst="rect">
                <a:avLst/>
              </a:prstGeom>
              <a:blipFill rotWithShape="1">
                <a:blip r:embed="rId3"/>
                <a:stretch>
                  <a:fillRect b="6"/>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1529515" y="3405880"/>
            <a:ext cx="2719885" cy="2962731"/>
          </a:xfrm>
          <a:prstGeom prst="rect">
            <a:avLst/>
          </a:prstGeom>
        </p:spPr>
      </p:pic>
      <p:pic>
        <p:nvPicPr>
          <p:cNvPr id="16" name="图片 15"/>
          <p:cNvPicPr>
            <a:picLocks noChangeAspect="1"/>
          </p:cNvPicPr>
          <p:nvPr/>
        </p:nvPicPr>
        <p:blipFill rotWithShape="1">
          <a:blip r:embed="rId5"/>
          <a:srcRect b="3825"/>
          <a:stretch>
            <a:fillRect/>
          </a:stretch>
        </p:blipFill>
        <p:spPr>
          <a:xfrm>
            <a:off x="4894601" y="3330992"/>
            <a:ext cx="2683968" cy="3001151"/>
          </a:xfrm>
          <a:prstGeom prst="rect">
            <a:avLst/>
          </a:prstGeom>
        </p:spPr>
      </p:pic>
      <p:sp>
        <p:nvSpPr>
          <p:cNvPr id="9" name="文本框 8"/>
          <p:cNvSpPr txBox="1"/>
          <p:nvPr/>
        </p:nvSpPr>
        <p:spPr>
          <a:xfrm>
            <a:off x="2146849" y="6333241"/>
            <a:ext cx="1441420"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2-(a) </a:t>
            </a:r>
            <a:r>
              <a:rPr lang="zh-CN" altLang="en-US" sz="1400" b="1" dirty="0">
                <a:latin typeface="黑体" panose="02010609060101010101" pitchFamily="49" charset="-122"/>
                <a:ea typeface="黑体" panose="02010609060101010101" pitchFamily="49" charset="-122"/>
                <a:sym typeface="+mn-ea"/>
              </a:rPr>
              <a:t>标记路径</a:t>
            </a:r>
          </a:p>
        </p:txBody>
      </p:sp>
      <p:sp>
        <p:nvSpPr>
          <p:cNvPr id="12" name="文本框 11"/>
          <p:cNvSpPr txBox="1"/>
          <p:nvPr/>
        </p:nvSpPr>
        <p:spPr>
          <a:xfrm>
            <a:off x="5336338" y="6347199"/>
            <a:ext cx="1800493"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2-(b) </a:t>
            </a:r>
            <a:r>
              <a:rPr lang="zh-CN" altLang="en-US" sz="1400" b="1" dirty="0">
                <a:latin typeface="黑体" panose="02010609060101010101" pitchFamily="49" charset="-122"/>
                <a:ea typeface="黑体" panose="02010609060101010101" pitchFamily="49" charset="-122"/>
                <a:sym typeface="+mn-ea"/>
              </a:rPr>
              <a:t>更新流量权值</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59105" y="910533"/>
            <a:ext cx="8129270" cy="2415101"/>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Ford-Fulkerson Algorithm</a:t>
            </a:r>
            <a:r>
              <a:rPr lang="zh-CN" altLang="en-US" sz="2400" dirty="0">
                <a:sym typeface="+mn-ea"/>
              </a:rPr>
              <a:t>算法</a:t>
            </a:r>
          </a:p>
        </p:txBody>
      </p:sp>
      <mc:AlternateContent xmlns:mc="http://schemas.openxmlformats.org/markup-compatibility/2006" xmlns:a14="http://schemas.microsoft.com/office/drawing/2010/main">
        <mc:Choice Requires="a14">
          <p:sp>
            <p:nvSpPr>
              <p:cNvPr id="10" name="文本框 9"/>
              <p:cNvSpPr txBox="1"/>
              <p:nvPr/>
            </p:nvSpPr>
            <p:spPr>
              <a:xfrm>
                <a:off x="607060" y="1078865"/>
                <a:ext cx="7833360" cy="2246769"/>
              </a:xfrm>
              <a:prstGeom prst="rect">
                <a:avLst/>
              </a:prstGeom>
              <a:noFill/>
            </p:spPr>
            <p:txBody>
              <a:bodyPr wrap="square" rtlCol="0" anchor="t">
                <a:spAutoFit/>
              </a:bodyPr>
              <a:lstStyle/>
              <a:p>
                <a:pPr>
                  <a:buFont typeface="Arial" panose="020B0604020202020204" pitchFamily="34" charset="0"/>
                </a:pPr>
                <a:r>
                  <a:rPr lang="zh-CN" altLang="en-US" sz="2000" dirty="0">
                    <a:solidFill>
                      <a:srgbClr val="00B0F0"/>
                    </a:solidFill>
                    <a:uFillTx/>
                    <a:latin typeface="Times New Roman" panose="02020603050405020304" pitchFamily="18" charset="0"/>
                    <a:ea typeface="黑体" panose="02010609060101010101" pitchFamily="49" charset="-122"/>
                    <a:sym typeface="+mn-ea"/>
                  </a:rPr>
                  <a:t>进行第二次遍历。</a:t>
                </a:r>
                <a:r>
                  <a:rPr lang="zh-CN" altLang="en-US" sz="2000" dirty="0">
                    <a:uFillTx/>
                    <a:latin typeface="Times New Roman" panose="02020603050405020304" pitchFamily="18" charset="0"/>
                    <a:ea typeface="黑体" panose="02010609060101010101" pitchFamily="49" charset="-122"/>
                    <a:sym typeface="+mn-ea"/>
                  </a:rPr>
                  <a:t>找一条起点</a:t>
                </a:r>
                <a:r>
                  <a:rPr lang="en-US" altLang="zh-CN" sz="2000" dirty="0">
                    <a:uFillTx/>
                    <a:latin typeface="Times New Roman" panose="02020603050405020304" pitchFamily="18" charset="0"/>
                    <a:ea typeface="黑体" panose="02010609060101010101" pitchFamily="49" charset="-122"/>
                    <a:sym typeface="+mn-ea"/>
                  </a:rPr>
                  <a:t>s</a:t>
                </a:r>
                <a14:m>
                  <m:oMath xmlns:m="http://schemas.openxmlformats.org/officeDocument/2006/math">
                    <m:r>
                      <a:rPr lang="en-US" altLang="zh-CN" sz="2000" i="1" smtClean="0">
                        <a:uFillTx/>
                        <a:latin typeface="Cambria Math" panose="02040503050406030204" pitchFamily="18" charset="0"/>
                        <a:sym typeface="+mn-ea"/>
                      </a:rPr>
                      <m:t>→</m:t>
                    </m:r>
                  </m:oMath>
                </a14:m>
                <a:r>
                  <a:rPr lang="zh-CN" altLang="en-US" sz="2000" dirty="0">
                    <a:uFillTx/>
                    <a:latin typeface="Times New Roman" panose="02020603050405020304" pitchFamily="18" charset="0"/>
                    <a:ea typeface="黑体" panose="02010609060101010101" pitchFamily="49" charset="-122"/>
                    <a:sym typeface="+mn-ea"/>
                  </a:rPr>
                  <a:t>终点</a:t>
                </a:r>
                <a:r>
                  <a:rPr lang="en-US" altLang="zh-CN" sz="2000" dirty="0">
                    <a:uFillTx/>
                    <a:latin typeface="Times New Roman" panose="02020603050405020304" pitchFamily="18" charset="0"/>
                    <a:ea typeface="黑体" panose="02010609060101010101" pitchFamily="49" charset="-122"/>
                    <a:sym typeface="+mn-ea"/>
                  </a:rPr>
                  <a:t>t</a:t>
                </a:r>
                <a:r>
                  <a:rPr lang="zh-CN" altLang="en-US" sz="2000" dirty="0">
                    <a:uFillTx/>
                    <a:latin typeface="Times New Roman" panose="02020603050405020304" pitchFamily="18" charset="0"/>
                    <a:ea typeface="黑体" panose="02010609060101010101" pitchFamily="49" charset="-122"/>
                    <a:sym typeface="+mn-ea"/>
                  </a:rPr>
                  <a:t>的简单路径（</a:t>
                </a:r>
                <a14:m>
                  <m:oMath xmlns:m="http://schemas.openxmlformats.org/officeDocument/2006/math">
                    <m:r>
                      <a:rPr lang="en-US" altLang="zh-CN" sz="2000" i="1" dirty="0" smtClean="0">
                        <a:solidFill>
                          <a:srgbClr val="FF0000"/>
                        </a:solidFill>
                        <a:uFillTx/>
                        <a:latin typeface="Cambria Math" panose="02040503050406030204" pitchFamily="18" charset="0"/>
                        <a:ea typeface="黑体" panose="02010609060101010101" pitchFamily="49" charset="-122"/>
                        <a:sym typeface="+mn-ea"/>
                      </a:rPr>
                      <m:t>𝑠</m:t>
                    </m:r>
                    <m:r>
                      <a:rPr lang="en-US" altLang="zh-CN" sz="2000" i="1" smtClean="0">
                        <a:solidFill>
                          <a:srgbClr val="FF0000"/>
                        </a:solidFill>
                        <a:uFillTx/>
                        <a:latin typeface="Cambria Math" panose="02040503050406030204" pitchFamily="18" charset="0"/>
                        <a:sym typeface="+mn-ea"/>
                      </a:rPr>
                      <m:t>→</m:t>
                    </m:r>
                    <m:sSub>
                      <m:sSubPr>
                        <m:ctrlPr>
                          <a:rPr lang="en-US" altLang="zh-CN" sz="2000" i="1" smtClean="0">
                            <a:solidFill>
                              <a:srgbClr val="FF0000"/>
                            </a:solidFill>
                            <a:uFillTx/>
                            <a:latin typeface="Cambria Math" panose="02040503050406030204" pitchFamily="18" charset="0"/>
                            <a:sym typeface="+mn-ea"/>
                          </a:rPr>
                        </m:ctrlPr>
                      </m:sSubPr>
                      <m:e>
                        <m:r>
                          <a:rPr lang="en-US" altLang="zh-CN" sz="2000" b="0" i="1" smtClean="0">
                            <a:solidFill>
                              <a:srgbClr val="FF0000"/>
                            </a:solidFill>
                            <a:uFillTx/>
                            <a:latin typeface="Cambria Math" panose="02040503050406030204" pitchFamily="18" charset="0"/>
                            <a:sym typeface="+mn-ea"/>
                          </a:rPr>
                          <m:t>𝑣</m:t>
                        </m:r>
                      </m:e>
                      <m:sub>
                        <m:r>
                          <a:rPr lang="en-US" altLang="zh-CN" sz="2000" b="0" i="1" smtClean="0">
                            <a:solidFill>
                              <a:srgbClr val="FF0000"/>
                            </a:solidFill>
                            <a:uFillTx/>
                            <a:latin typeface="Cambria Math" panose="02040503050406030204" pitchFamily="18" charset="0"/>
                            <a:sym typeface="+mn-ea"/>
                          </a:rPr>
                          <m:t>1</m:t>
                        </m:r>
                      </m:sub>
                    </m:sSub>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b="0" i="1" smtClean="0">
                            <a:solidFill>
                              <a:srgbClr val="FF0000"/>
                            </a:solidFill>
                            <a:latin typeface="Cambria Math" panose="02040503050406030204" pitchFamily="18" charset="0"/>
                            <a:sym typeface="+mn-ea"/>
                          </a:rPr>
                          <m:t>3</m:t>
                        </m:r>
                      </m:sub>
                    </m:sSub>
                    <m:r>
                      <a:rPr lang="en-US" altLang="zh-CN" sz="2000" i="1">
                        <a:solidFill>
                          <a:srgbClr val="FF0000"/>
                        </a:solidFill>
                        <a:latin typeface="Cambria Math" panose="02040503050406030204" pitchFamily="18" charset="0"/>
                        <a:sym typeface="+mn-ea"/>
                      </a:rPr>
                      <m:t>→</m:t>
                    </m:r>
                    <m:r>
                      <a:rPr lang="en-US" altLang="zh-CN" sz="2000" b="0" i="1" smtClean="0">
                        <a:solidFill>
                          <a:srgbClr val="FF0000"/>
                        </a:solidFill>
                        <a:latin typeface="Cambria Math" panose="02040503050406030204" pitchFamily="18" charset="0"/>
                        <a:sym typeface="+mn-ea"/>
                      </a:rPr>
                      <m:t>𝑡</m:t>
                    </m:r>
                  </m:oMath>
                </a14:m>
                <a:r>
                  <a:rPr lang="zh-CN" altLang="en-US" sz="2000" dirty="0">
                    <a:uFillTx/>
                    <a:latin typeface="Times New Roman" panose="02020603050405020304" pitchFamily="18" charset="0"/>
                    <a:ea typeface="黑体" panose="02010609060101010101" pitchFamily="49" charset="-122"/>
                    <a:sym typeface="+mn-ea"/>
                  </a:rPr>
                  <a:t>），标记为红色，找到该路径每条边的最小剩余流量值，作为该条路径的最大流量</a:t>
                </a:r>
                <a:r>
                  <a:rPr lang="en-US" altLang="zh-CN" sz="2000" dirty="0">
                    <a:latin typeface="Times New Roman" panose="02020603050405020304" pitchFamily="18" charset="0"/>
                    <a:ea typeface="黑体" panose="02010609060101010101" pitchFamily="49" charset="-122"/>
                    <a:sym typeface="+mn-ea"/>
                  </a:rPr>
                  <a:t>Q (</a:t>
                </a:r>
                <a:r>
                  <a:rPr lang="en-US" altLang="zh-CN" sz="2000" dirty="0">
                    <a:solidFill>
                      <a:srgbClr val="FF0000"/>
                    </a:solidFill>
                    <a:latin typeface="Times New Roman" panose="02020603050405020304" pitchFamily="18" charset="0"/>
                    <a:ea typeface="黑体" panose="02010609060101010101" pitchFamily="49" charset="-122"/>
                    <a:sym typeface="+mn-ea"/>
                  </a:rPr>
                  <a:t>1</a:t>
                </a:r>
                <a:r>
                  <a:rPr lang="en-US" altLang="zh-CN" sz="2000" dirty="0">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。将该路径所有边减去</a:t>
                </a:r>
                <a:r>
                  <a:rPr lang="en-US" altLang="zh-CN" sz="2000" dirty="0">
                    <a:uFillTx/>
                    <a:latin typeface="Times New Roman" panose="02020603050405020304" pitchFamily="18" charset="0"/>
                    <a:ea typeface="黑体" panose="02010609060101010101" pitchFamily="49" charset="-122"/>
                    <a:sym typeface="+mn-ea"/>
                  </a:rPr>
                  <a:t>Q</a:t>
                </a:r>
                <a:r>
                  <a:rPr lang="zh-CN" altLang="en-US" sz="2000" dirty="0">
                    <a:uFillTx/>
                    <a:latin typeface="Times New Roman" panose="02020603050405020304" pitchFamily="18" charset="0"/>
                    <a:ea typeface="黑体" panose="02010609060101010101" pitchFamily="49" charset="-122"/>
                    <a:sym typeface="+mn-ea"/>
                  </a:rPr>
                  <a:t>，更新剩余流量权值，若权值为</a:t>
                </a:r>
                <a:r>
                  <a:rPr lang="en-US" altLang="zh-CN" sz="2000" dirty="0">
                    <a:uFillTx/>
                    <a:latin typeface="Times New Roman" panose="02020603050405020304" pitchFamily="18" charset="0"/>
                    <a:ea typeface="黑体" panose="02010609060101010101" pitchFamily="49" charset="-122"/>
                    <a:sym typeface="+mn-ea"/>
                  </a:rPr>
                  <a:t>0</a:t>
                </a:r>
                <a:r>
                  <a:rPr lang="zh-CN" altLang="en-US" sz="2000" dirty="0">
                    <a:latin typeface="Times New Roman" panose="02020603050405020304" pitchFamily="18" charset="0"/>
                    <a:ea typeface="黑体" panose="02010609060101010101" pitchFamily="49" charset="-122"/>
                    <a:sym typeface="+mn-ea"/>
                  </a:rPr>
                  <a:t>，代表该条边饱和，则在</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中删除该边（</a:t>
                </a:r>
                <a:r>
                  <a:rPr lang="en-US" altLang="zh-CN" sz="2000" dirty="0">
                    <a:solidFill>
                      <a:srgbClr val="FF0000"/>
                    </a:solidFill>
                    <a:ea typeface="黑体" panose="02010609060101010101" pitchFamily="49" charset="-122"/>
                    <a:sym typeface="+mn-ea"/>
                  </a:rPr>
                  <a:t> </a:t>
                </a:r>
                <a14:m>
                  <m:oMath xmlns:m="http://schemas.openxmlformats.org/officeDocument/2006/math">
                    <m:r>
                      <a:rPr lang="en-US" altLang="zh-CN" sz="2000" i="1" dirty="0">
                        <a:solidFill>
                          <a:srgbClr val="FF0000"/>
                        </a:solidFill>
                        <a:latin typeface="Cambria Math" panose="02040503050406030204" pitchFamily="18" charset="0"/>
                        <a:ea typeface="黑体" panose="02010609060101010101" pitchFamily="49" charset="-122"/>
                        <a:sym typeface="+mn-ea"/>
                      </a:rPr>
                      <m:t>𝑠</m:t>
                    </m:r>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i="1">
                            <a:solidFill>
                              <a:srgbClr val="FF0000"/>
                            </a:solidFill>
                            <a:latin typeface="Cambria Math" panose="02040503050406030204" pitchFamily="18" charset="0"/>
                            <a:sym typeface="+mn-ea"/>
                          </a:rPr>
                          <m:t>1</m:t>
                        </m:r>
                      </m:sub>
                    </m:sSub>
                    <m:r>
                      <a:rPr lang="en-US" altLang="zh-CN" sz="2000" i="1">
                        <a:solidFill>
                          <a:srgbClr val="FF0000"/>
                        </a:solidFill>
                        <a:latin typeface="Cambria Math" panose="02040503050406030204" pitchFamily="18" charset="0"/>
                        <a:sym typeface="+mn-ea"/>
                      </a:rPr>
                      <m:t> </m:t>
                    </m:r>
                  </m:oMath>
                </a14:m>
                <a:r>
                  <a:rPr lang="zh-CN" altLang="en-US" sz="2000" dirty="0">
                    <a:latin typeface="Times New Roman" panose="02020603050405020304" pitchFamily="18" charset="0"/>
                    <a:ea typeface="黑体" panose="02010609060101010101" pitchFamily="49" charset="-122"/>
                    <a:sym typeface="+mn-ea"/>
                  </a:rPr>
                  <a:t>）。最后，在更新权值后的</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中添加该条路径的反向路径（</a:t>
                </a:r>
                <a:r>
                  <a:rPr lang="en-US" altLang="zh-CN" sz="2000" dirty="0">
                    <a:solidFill>
                      <a:srgbClr val="52A637"/>
                    </a:solidFill>
                    <a:ea typeface="黑体" panose="02010609060101010101" pitchFamily="49" charset="-122"/>
                    <a:sym typeface="+mn-ea"/>
                  </a:rPr>
                  <a:t> </a:t>
                </a:r>
                <a14:m>
                  <m:oMath xmlns:m="http://schemas.openxmlformats.org/officeDocument/2006/math">
                    <m:r>
                      <a:rPr lang="en-US" altLang="zh-CN" sz="2000" i="1" smtClean="0">
                        <a:solidFill>
                          <a:srgbClr val="9EB525"/>
                        </a:solidFill>
                        <a:latin typeface="Cambria Math" panose="02040503050406030204" pitchFamily="18" charset="0"/>
                        <a:sym typeface="+mn-ea"/>
                      </a:rPr>
                      <m:t>𝑡</m:t>
                    </m:r>
                    <m:r>
                      <a:rPr lang="en-US" altLang="zh-CN" sz="2000" i="1" smtClean="0">
                        <a:solidFill>
                          <a:srgbClr val="9EB525"/>
                        </a:solidFill>
                        <a:latin typeface="Cambria Math" panose="02040503050406030204" pitchFamily="18" charset="0"/>
                        <a:sym typeface="+mn-ea"/>
                      </a:rPr>
                      <m:t>→</m:t>
                    </m:r>
                    <m:sSub>
                      <m:sSubPr>
                        <m:ctrlPr>
                          <a:rPr lang="en-US" altLang="zh-CN" sz="2000" i="1">
                            <a:solidFill>
                              <a:srgbClr val="9EB525"/>
                            </a:solidFill>
                            <a:latin typeface="Cambria Math" panose="02040503050406030204" pitchFamily="18" charset="0"/>
                            <a:sym typeface="+mn-ea"/>
                          </a:rPr>
                        </m:ctrlPr>
                      </m:sSubPr>
                      <m:e>
                        <m:r>
                          <a:rPr lang="en-US" altLang="zh-CN" sz="2000" i="1">
                            <a:solidFill>
                              <a:srgbClr val="9EB525"/>
                            </a:solidFill>
                            <a:latin typeface="Cambria Math" panose="02040503050406030204" pitchFamily="18" charset="0"/>
                            <a:sym typeface="+mn-ea"/>
                          </a:rPr>
                          <m:t>𝑣</m:t>
                        </m:r>
                      </m:e>
                      <m:sub>
                        <m:r>
                          <a:rPr lang="en-US" altLang="zh-CN" sz="2000" b="0" i="1" smtClean="0">
                            <a:solidFill>
                              <a:srgbClr val="9EB525"/>
                            </a:solidFill>
                            <a:latin typeface="Cambria Math" panose="02040503050406030204" pitchFamily="18" charset="0"/>
                            <a:sym typeface="+mn-ea"/>
                          </a:rPr>
                          <m:t>3</m:t>
                        </m:r>
                      </m:sub>
                    </m:sSub>
                    <m:r>
                      <a:rPr lang="en-US" altLang="zh-CN" sz="2000" i="1">
                        <a:solidFill>
                          <a:srgbClr val="9EB525"/>
                        </a:solidFill>
                        <a:latin typeface="Cambria Math" panose="02040503050406030204" pitchFamily="18" charset="0"/>
                        <a:sym typeface="+mn-ea"/>
                      </a:rPr>
                      <m:t>→</m:t>
                    </m:r>
                    <m:sSub>
                      <m:sSubPr>
                        <m:ctrlPr>
                          <a:rPr lang="en-US" altLang="zh-CN" sz="2000" i="1">
                            <a:solidFill>
                              <a:srgbClr val="9EB525"/>
                            </a:solidFill>
                            <a:latin typeface="Cambria Math" panose="02040503050406030204" pitchFamily="18" charset="0"/>
                            <a:sym typeface="+mn-ea"/>
                          </a:rPr>
                        </m:ctrlPr>
                      </m:sSubPr>
                      <m:e>
                        <m:r>
                          <a:rPr lang="en-US" altLang="zh-CN" sz="2000" i="1">
                            <a:solidFill>
                              <a:srgbClr val="9EB525"/>
                            </a:solidFill>
                            <a:latin typeface="Cambria Math" panose="02040503050406030204" pitchFamily="18" charset="0"/>
                            <a:sym typeface="+mn-ea"/>
                          </a:rPr>
                          <m:t>𝑣</m:t>
                        </m:r>
                      </m:e>
                      <m:sub>
                        <m:r>
                          <a:rPr lang="en-US" altLang="zh-CN" sz="2000" i="1">
                            <a:solidFill>
                              <a:srgbClr val="9EB525"/>
                            </a:solidFill>
                            <a:latin typeface="Cambria Math" panose="02040503050406030204" pitchFamily="18" charset="0"/>
                            <a:sym typeface="+mn-ea"/>
                          </a:rPr>
                          <m:t>1</m:t>
                        </m:r>
                      </m:sub>
                    </m:sSub>
                    <m:r>
                      <a:rPr lang="en-US" altLang="zh-CN" sz="2000" i="1">
                        <a:solidFill>
                          <a:srgbClr val="9EB525"/>
                        </a:solidFill>
                        <a:latin typeface="Cambria Math" panose="02040503050406030204" pitchFamily="18" charset="0"/>
                        <a:sym typeface="+mn-ea"/>
                      </a:rPr>
                      <m:t>→</m:t>
                    </m:r>
                    <m:r>
                      <a:rPr lang="en-US" altLang="zh-CN" sz="2000" i="1" dirty="0">
                        <a:solidFill>
                          <a:srgbClr val="9EB525"/>
                        </a:solidFill>
                        <a:latin typeface="Cambria Math" panose="02040503050406030204" pitchFamily="18" charset="0"/>
                        <a:ea typeface="黑体" panose="02010609060101010101" pitchFamily="49" charset="-122"/>
                        <a:sym typeface="+mn-ea"/>
                      </a:rPr>
                      <m:t>𝑠</m:t>
                    </m:r>
                  </m:oMath>
                </a14:m>
                <a:r>
                  <a:rPr lang="zh-CN" altLang="en-US" sz="2000" dirty="0">
                    <a:latin typeface="Times New Roman" panose="02020603050405020304" pitchFamily="18" charset="0"/>
                    <a:ea typeface="黑体" panose="02010609060101010101" pitchFamily="49" charset="-122"/>
                    <a:sym typeface="+mn-ea"/>
                  </a:rPr>
                  <a:t>），并对</a:t>
                </a:r>
                <a:r>
                  <a:rPr lang="zh-CN" altLang="en-US" sz="2000" dirty="0">
                    <a:solidFill>
                      <a:srgbClr val="FF0000"/>
                    </a:solidFill>
                    <a:latin typeface="Times New Roman" panose="02020603050405020304" pitchFamily="18" charset="0"/>
                    <a:ea typeface="黑体" panose="02010609060101010101" pitchFamily="49" charset="-122"/>
                    <a:sym typeface="+mn-ea"/>
                  </a:rPr>
                  <a:t>相同方向同起点同终点</a:t>
                </a:r>
                <a:r>
                  <a:rPr lang="zh-CN" altLang="en-US" sz="2000" dirty="0">
                    <a:latin typeface="Times New Roman" panose="02020603050405020304" pitchFamily="18" charset="0"/>
                    <a:ea typeface="黑体" panose="02010609060101010101" pitchFamily="49" charset="-122"/>
                    <a:sym typeface="+mn-ea"/>
                  </a:rPr>
                  <a:t>的边进行合并（</a:t>
                </a:r>
                <a:r>
                  <a:rPr lang="en-US" altLang="zh-CN" sz="2000" dirty="0">
                    <a:solidFill>
                      <a:srgbClr val="9EB525"/>
                    </a:solidFill>
                    <a:sym typeface="+mn-ea"/>
                  </a:rPr>
                  <a:t> </a:t>
                </a:r>
                <a14:m>
                  <m:oMath xmlns:m="http://schemas.openxmlformats.org/officeDocument/2006/math">
                    <m:sSub>
                      <m:sSubPr>
                        <m:ctrlPr>
                          <a:rPr lang="en-US" altLang="zh-CN" sz="2000" i="1" smtClean="0">
                            <a:solidFill>
                              <a:srgbClr val="3995E4"/>
                            </a:solidFill>
                            <a:latin typeface="Cambria Math" panose="02040503050406030204" pitchFamily="18" charset="0"/>
                            <a:sym typeface="+mn-ea"/>
                          </a:rPr>
                        </m:ctrlPr>
                      </m:sSubPr>
                      <m:e>
                        <m:r>
                          <a:rPr lang="en-US" altLang="zh-CN" sz="2000" i="1">
                            <a:solidFill>
                              <a:srgbClr val="3995E4"/>
                            </a:solidFill>
                            <a:latin typeface="Cambria Math" panose="02040503050406030204" pitchFamily="18" charset="0"/>
                            <a:sym typeface="+mn-ea"/>
                          </a:rPr>
                          <m:t>𝑣</m:t>
                        </m:r>
                      </m:e>
                      <m:sub>
                        <m:r>
                          <a:rPr lang="en-US" altLang="zh-CN" sz="2000" i="1">
                            <a:solidFill>
                              <a:srgbClr val="3995E4"/>
                            </a:solidFill>
                            <a:latin typeface="Cambria Math" panose="02040503050406030204" pitchFamily="18" charset="0"/>
                            <a:sym typeface="+mn-ea"/>
                          </a:rPr>
                          <m:t>1</m:t>
                        </m:r>
                      </m:sub>
                    </m:sSub>
                    <m:r>
                      <a:rPr lang="en-US" altLang="zh-CN" sz="2000" i="1">
                        <a:solidFill>
                          <a:srgbClr val="3995E4"/>
                        </a:solidFill>
                        <a:latin typeface="Cambria Math" panose="02040503050406030204" pitchFamily="18" charset="0"/>
                        <a:sym typeface="+mn-ea"/>
                      </a:rPr>
                      <m:t>→</m:t>
                    </m:r>
                    <m:r>
                      <a:rPr lang="en-US" altLang="zh-CN" sz="2000" i="1" dirty="0">
                        <a:solidFill>
                          <a:srgbClr val="3995E4"/>
                        </a:solidFill>
                        <a:latin typeface="Cambria Math" panose="02040503050406030204" pitchFamily="18" charset="0"/>
                        <a:ea typeface="黑体" panose="02010609060101010101" pitchFamily="49" charset="-122"/>
                        <a:sym typeface="+mn-ea"/>
                      </a:rPr>
                      <m:t>𝑠</m:t>
                    </m:r>
                    <m:r>
                      <a:rPr lang="en-US" altLang="zh-CN" sz="2000" i="1" dirty="0">
                        <a:solidFill>
                          <a:srgbClr val="3995E4"/>
                        </a:solidFill>
                        <a:latin typeface="Cambria Math" panose="02040503050406030204" pitchFamily="18" charset="0"/>
                        <a:ea typeface="黑体" panose="02010609060101010101" pitchFamily="49" charset="-122"/>
                        <a:sym typeface="+mn-ea"/>
                      </a:rPr>
                      <m:t> </m:t>
                    </m:r>
                  </m:oMath>
                </a14:m>
                <a:r>
                  <a:rPr lang="zh-CN" altLang="en-US" sz="2000" dirty="0">
                    <a:latin typeface="Times New Roman" panose="02020603050405020304" pitchFamily="18" charset="0"/>
                    <a:ea typeface="黑体" panose="02010609060101010101" pitchFamily="49" charset="-122"/>
                    <a:sym typeface="+mn-ea"/>
                  </a:rPr>
                  <a:t>）。</a:t>
                </a:r>
                <a:endParaRPr lang="zh-CN" altLang="en-US" sz="2000" dirty="0">
                  <a:uFillTx/>
                  <a:latin typeface="Times New Roman" panose="02020603050405020304" pitchFamily="18" charset="0"/>
                  <a:ea typeface="黑体" panose="02010609060101010101" pitchFamily="49"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07060" y="1078865"/>
                <a:ext cx="7833360" cy="2246769"/>
              </a:xfrm>
              <a:prstGeom prst="rect">
                <a:avLst/>
              </a:prstGeom>
              <a:blipFill rotWithShape="1">
                <a:blip r:embed="rId3"/>
                <a:stretch>
                  <a:fillRect b="6"/>
                </a:stretch>
              </a:blipFill>
            </p:spPr>
            <p:txBody>
              <a:bodyPr/>
              <a:lstStyle/>
              <a:p>
                <a:r>
                  <a:rPr lang="zh-CN" altLang="en-US">
                    <a:noFill/>
                  </a:rPr>
                  <a:t> </a:t>
                </a:r>
              </a:p>
            </p:txBody>
          </p:sp>
        </mc:Fallback>
      </mc:AlternateContent>
      <p:pic>
        <p:nvPicPr>
          <p:cNvPr id="20" name="图片 19"/>
          <p:cNvPicPr>
            <a:picLocks noChangeAspect="1"/>
          </p:cNvPicPr>
          <p:nvPr/>
        </p:nvPicPr>
        <p:blipFill>
          <a:blip r:embed="rId4"/>
          <a:stretch>
            <a:fillRect/>
          </a:stretch>
        </p:blipFill>
        <p:spPr>
          <a:xfrm>
            <a:off x="1371684" y="3426820"/>
            <a:ext cx="2822447" cy="2806679"/>
          </a:xfrm>
          <a:prstGeom prst="rect">
            <a:avLst/>
          </a:prstGeom>
        </p:spPr>
      </p:pic>
      <p:pic>
        <p:nvPicPr>
          <p:cNvPr id="22" name="图片 21"/>
          <p:cNvPicPr>
            <a:picLocks noChangeAspect="1"/>
          </p:cNvPicPr>
          <p:nvPr/>
        </p:nvPicPr>
        <p:blipFill>
          <a:blip r:embed="rId5"/>
          <a:stretch>
            <a:fillRect/>
          </a:stretch>
        </p:blipFill>
        <p:spPr>
          <a:xfrm>
            <a:off x="4520478" y="3443958"/>
            <a:ext cx="2917054" cy="2877634"/>
          </a:xfrm>
          <a:prstGeom prst="rect">
            <a:avLst/>
          </a:prstGeom>
        </p:spPr>
      </p:pic>
      <p:sp>
        <p:nvSpPr>
          <p:cNvPr id="9" name="文本框 8"/>
          <p:cNvSpPr txBox="1"/>
          <p:nvPr/>
        </p:nvSpPr>
        <p:spPr>
          <a:xfrm>
            <a:off x="1338976" y="6352069"/>
            <a:ext cx="2877711"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2-(c) </a:t>
            </a:r>
            <a:r>
              <a:rPr lang="zh-CN" altLang="en-US" sz="1400" b="1" dirty="0">
                <a:latin typeface="黑体" panose="02010609060101010101" pitchFamily="49" charset="-122"/>
                <a:ea typeface="黑体" panose="02010609060101010101" pitchFamily="49" charset="-122"/>
                <a:sym typeface="+mn-ea"/>
              </a:rPr>
              <a:t>删除饱和边并添加反向路径</a:t>
            </a:r>
          </a:p>
        </p:txBody>
      </p:sp>
      <p:sp>
        <p:nvSpPr>
          <p:cNvPr id="12" name="文本框 11"/>
          <p:cNvSpPr txBox="1"/>
          <p:nvPr/>
        </p:nvSpPr>
        <p:spPr>
          <a:xfrm>
            <a:off x="5630113" y="6354853"/>
            <a:ext cx="1082348"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2-(d) </a:t>
            </a:r>
            <a:r>
              <a:rPr lang="zh-CN" altLang="en-US" sz="1400" b="1" dirty="0">
                <a:latin typeface="黑体" panose="02010609060101010101" pitchFamily="49" charset="-122"/>
                <a:ea typeface="黑体" panose="02010609060101010101" pitchFamily="49" charset="-122"/>
                <a:sym typeface="+mn-ea"/>
              </a:rPr>
              <a:t>合并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59105" y="910533"/>
            <a:ext cx="8129270" cy="2415101"/>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Ford-Fulkerson Algorithm</a:t>
            </a:r>
            <a:r>
              <a:rPr lang="zh-CN" altLang="en-US" sz="2400" dirty="0">
                <a:sym typeface="+mn-ea"/>
              </a:rPr>
              <a:t>算法</a:t>
            </a:r>
          </a:p>
        </p:txBody>
      </p:sp>
      <mc:AlternateContent xmlns:mc="http://schemas.openxmlformats.org/markup-compatibility/2006" xmlns:a14="http://schemas.microsoft.com/office/drawing/2010/main">
        <mc:Choice Requires="a14">
          <p:sp>
            <p:nvSpPr>
              <p:cNvPr id="10" name="文本框 9"/>
              <p:cNvSpPr txBox="1"/>
              <p:nvPr/>
            </p:nvSpPr>
            <p:spPr>
              <a:xfrm>
                <a:off x="607060" y="1078865"/>
                <a:ext cx="7833360" cy="2246769"/>
              </a:xfrm>
              <a:prstGeom prst="rect">
                <a:avLst/>
              </a:prstGeom>
              <a:noFill/>
            </p:spPr>
            <p:txBody>
              <a:bodyPr wrap="square" rtlCol="0" anchor="t">
                <a:spAutoFit/>
              </a:bodyPr>
              <a:lstStyle/>
              <a:p>
                <a:pPr>
                  <a:buFont typeface="Arial" panose="020B0604020202020204" pitchFamily="34" charset="0"/>
                </a:pPr>
                <a:r>
                  <a:rPr lang="zh-CN" altLang="en-US" sz="2000" dirty="0">
                    <a:solidFill>
                      <a:srgbClr val="00B0F0"/>
                    </a:solidFill>
                    <a:uFillTx/>
                    <a:latin typeface="Times New Roman" panose="02020603050405020304" pitchFamily="18" charset="0"/>
                    <a:ea typeface="黑体" panose="02010609060101010101" pitchFamily="49" charset="-122"/>
                    <a:sym typeface="+mn-ea"/>
                  </a:rPr>
                  <a:t>进行第三次遍历。</a:t>
                </a:r>
                <a:r>
                  <a:rPr lang="zh-CN" altLang="en-US" sz="2000" dirty="0">
                    <a:uFillTx/>
                    <a:latin typeface="Times New Roman" panose="02020603050405020304" pitchFamily="18" charset="0"/>
                    <a:ea typeface="黑体" panose="02010609060101010101" pitchFamily="49" charset="-122"/>
                    <a:sym typeface="+mn-ea"/>
                  </a:rPr>
                  <a:t>找一条起点</a:t>
                </a:r>
                <a:r>
                  <a:rPr lang="en-US" altLang="zh-CN" sz="2000" dirty="0">
                    <a:uFillTx/>
                    <a:latin typeface="Times New Roman" panose="02020603050405020304" pitchFamily="18" charset="0"/>
                    <a:ea typeface="黑体" panose="02010609060101010101" pitchFamily="49" charset="-122"/>
                    <a:sym typeface="+mn-ea"/>
                  </a:rPr>
                  <a:t>s</a:t>
                </a:r>
                <a14:m>
                  <m:oMath xmlns:m="http://schemas.openxmlformats.org/officeDocument/2006/math">
                    <m:r>
                      <a:rPr lang="en-US" altLang="zh-CN" sz="2000" i="1" smtClean="0">
                        <a:uFillTx/>
                        <a:latin typeface="Cambria Math" panose="02040503050406030204" pitchFamily="18" charset="0"/>
                        <a:sym typeface="+mn-ea"/>
                      </a:rPr>
                      <m:t>→</m:t>
                    </m:r>
                  </m:oMath>
                </a14:m>
                <a:r>
                  <a:rPr lang="zh-CN" altLang="en-US" sz="2000" dirty="0">
                    <a:uFillTx/>
                    <a:latin typeface="Times New Roman" panose="02020603050405020304" pitchFamily="18" charset="0"/>
                    <a:ea typeface="黑体" panose="02010609060101010101" pitchFamily="49" charset="-122"/>
                    <a:sym typeface="+mn-ea"/>
                  </a:rPr>
                  <a:t>终点</a:t>
                </a:r>
                <a:r>
                  <a:rPr lang="en-US" altLang="zh-CN" sz="2000" dirty="0">
                    <a:uFillTx/>
                    <a:latin typeface="Times New Roman" panose="02020603050405020304" pitchFamily="18" charset="0"/>
                    <a:ea typeface="黑体" panose="02010609060101010101" pitchFamily="49" charset="-122"/>
                    <a:sym typeface="+mn-ea"/>
                  </a:rPr>
                  <a:t>t</a:t>
                </a:r>
                <a:r>
                  <a:rPr lang="zh-CN" altLang="en-US" sz="2000" dirty="0">
                    <a:uFillTx/>
                    <a:latin typeface="Times New Roman" panose="02020603050405020304" pitchFamily="18" charset="0"/>
                    <a:ea typeface="黑体" panose="02010609060101010101" pitchFamily="49" charset="-122"/>
                    <a:sym typeface="+mn-ea"/>
                  </a:rPr>
                  <a:t>的简单路径（</a:t>
                </a:r>
                <a14:m>
                  <m:oMath xmlns:m="http://schemas.openxmlformats.org/officeDocument/2006/math">
                    <m:r>
                      <a:rPr lang="en-US" altLang="zh-CN" sz="2000" i="1" dirty="0" smtClean="0">
                        <a:solidFill>
                          <a:srgbClr val="FF0000"/>
                        </a:solidFill>
                        <a:uFillTx/>
                        <a:latin typeface="Cambria Math" panose="02040503050406030204" pitchFamily="18" charset="0"/>
                        <a:ea typeface="黑体" panose="02010609060101010101" pitchFamily="49" charset="-122"/>
                        <a:sym typeface="+mn-ea"/>
                      </a:rPr>
                      <m:t>𝑠</m:t>
                    </m:r>
                    <m:r>
                      <a:rPr lang="en-US" altLang="zh-CN" sz="2000" i="1" smtClean="0">
                        <a:solidFill>
                          <a:srgbClr val="FF0000"/>
                        </a:solidFill>
                        <a:uFillTx/>
                        <a:latin typeface="Cambria Math" panose="02040503050406030204" pitchFamily="18" charset="0"/>
                        <a:sym typeface="+mn-ea"/>
                      </a:rPr>
                      <m:t>→</m:t>
                    </m:r>
                    <m:sSub>
                      <m:sSubPr>
                        <m:ctrlPr>
                          <a:rPr lang="en-US" altLang="zh-CN" sz="2000" i="1" smtClean="0">
                            <a:solidFill>
                              <a:srgbClr val="FF0000"/>
                            </a:solidFill>
                            <a:uFillTx/>
                            <a:latin typeface="Cambria Math" panose="02040503050406030204" pitchFamily="18" charset="0"/>
                            <a:sym typeface="+mn-ea"/>
                          </a:rPr>
                        </m:ctrlPr>
                      </m:sSubPr>
                      <m:e>
                        <m:r>
                          <a:rPr lang="en-US" altLang="zh-CN" sz="2000" b="0" i="1" smtClean="0">
                            <a:solidFill>
                              <a:srgbClr val="FF0000"/>
                            </a:solidFill>
                            <a:uFillTx/>
                            <a:latin typeface="Cambria Math" panose="02040503050406030204" pitchFamily="18" charset="0"/>
                            <a:sym typeface="+mn-ea"/>
                          </a:rPr>
                          <m:t>𝑣</m:t>
                        </m:r>
                      </m:e>
                      <m:sub>
                        <m:r>
                          <a:rPr lang="en-US" altLang="zh-CN" sz="2000" b="0" i="1" smtClean="0">
                            <a:solidFill>
                              <a:srgbClr val="FF0000"/>
                            </a:solidFill>
                            <a:uFillTx/>
                            <a:latin typeface="Cambria Math" panose="02040503050406030204" pitchFamily="18" charset="0"/>
                            <a:sym typeface="+mn-ea"/>
                          </a:rPr>
                          <m:t>2</m:t>
                        </m:r>
                      </m:sub>
                    </m:sSub>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b="0" i="1" smtClean="0">
                            <a:solidFill>
                              <a:srgbClr val="FF0000"/>
                            </a:solidFill>
                            <a:latin typeface="Cambria Math" panose="02040503050406030204" pitchFamily="18" charset="0"/>
                            <a:sym typeface="+mn-ea"/>
                          </a:rPr>
                          <m:t>4</m:t>
                        </m:r>
                      </m:sub>
                    </m:sSub>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b="0" i="1" smtClean="0">
                            <a:solidFill>
                              <a:srgbClr val="FF0000"/>
                            </a:solidFill>
                            <a:latin typeface="Cambria Math" panose="02040503050406030204" pitchFamily="18" charset="0"/>
                            <a:sym typeface="+mn-ea"/>
                          </a:rPr>
                          <m:t>1</m:t>
                        </m:r>
                      </m:sub>
                    </m:sSub>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b="0" i="1" smtClean="0">
                            <a:solidFill>
                              <a:srgbClr val="FF0000"/>
                            </a:solidFill>
                            <a:latin typeface="Cambria Math" panose="02040503050406030204" pitchFamily="18" charset="0"/>
                            <a:sym typeface="+mn-ea"/>
                          </a:rPr>
                          <m:t>3</m:t>
                        </m:r>
                      </m:sub>
                    </m:sSub>
                    <m:r>
                      <a:rPr lang="en-US" altLang="zh-CN" sz="2000" i="1">
                        <a:solidFill>
                          <a:srgbClr val="FF0000"/>
                        </a:solidFill>
                        <a:latin typeface="Cambria Math" panose="02040503050406030204" pitchFamily="18" charset="0"/>
                        <a:sym typeface="+mn-ea"/>
                      </a:rPr>
                      <m:t>→</m:t>
                    </m:r>
                    <m:r>
                      <a:rPr lang="en-US" altLang="zh-CN" sz="2000" b="0" i="1" smtClean="0">
                        <a:solidFill>
                          <a:srgbClr val="FF0000"/>
                        </a:solidFill>
                        <a:latin typeface="Cambria Math" panose="02040503050406030204" pitchFamily="18" charset="0"/>
                        <a:sym typeface="+mn-ea"/>
                      </a:rPr>
                      <m:t>𝑡</m:t>
                    </m:r>
                  </m:oMath>
                </a14:m>
                <a:r>
                  <a:rPr lang="zh-CN" altLang="en-US" sz="2000" dirty="0">
                    <a:uFillTx/>
                    <a:latin typeface="Times New Roman" panose="02020603050405020304" pitchFamily="18" charset="0"/>
                    <a:ea typeface="黑体" panose="02010609060101010101" pitchFamily="49" charset="-122"/>
                    <a:sym typeface="+mn-ea"/>
                  </a:rPr>
                  <a:t>），找到该路径每条边的最小剩余流量值，作为该条路径的最大流量</a:t>
                </a:r>
                <a:r>
                  <a:rPr lang="en-US" altLang="zh-CN" sz="2000" dirty="0">
                    <a:latin typeface="Times New Roman" panose="02020603050405020304" pitchFamily="18" charset="0"/>
                    <a:ea typeface="黑体" panose="02010609060101010101" pitchFamily="49" charset="-122"/>
                    <a:sym typeface="+mn-ea"/>
                  </a:rPr>
                  <a:t>Q (</a:t>
                </a:r>
                <a:r>
                  <a:rPr lang="en-US" altLang="zh-CN" sz="2000" dirty="0">
                    <a:solidFill>
                      <a:srgbClr val="FF0000"/>
                    </a:solidFill>
                    <a:latin typeface="Times New Roman" panose="02020603050405020304" pitchFamily="18" charset="0"/>
                    <a:ea typeface="黑体" panose="02010609060101010101" pitchFamily="49" charset="-122"/>
                    <a:sym typeface="+mn-ea"/>
                  </a:rPr>
                  <a:t>1</a:t>
                </a:r>
                <a:r>
                  <a:rPr lang="en-US" altLang="zh-CN" sz="2000" dirty="0">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。将该路径所有边减去</a:t>
                </a:r>
                <a:r>
                  <a:rPr lang="en-US" altLang="zh-CN" sz="2000" dirty="0">
                    <a:uFillTx/>
                    <a:latin typeface="Times New Roman" panose="02020603050405020304" pitchFamily="18" charset="0"/>
                    <a:ea typeface="黑体" panose="02010609060101010101" pitchFamily="49" charset="-122"/>
                    <a:sym typeface="+mn-ea"/>
                  </a:rPr>
                  <a:t>Q</a:t>
                </a:r>
                <a:r>
                  <a:rPr lang="zh-CN" altLang="en-US" sz="2000" dirty="0">
                    <a:uFillTx/>
                    <a:latin typeface="Times New Roman" panose="02020603050405020304" pitchFamily="18" charset="0"/>
                    <a:ea typeface="黑体" panose="02010609060101010101" pitchFamily="49" charset="-122"/>
                    <a:sym typeface="+mn-ea"/>
                  </a:rPr>
                  <a:t>，更新剩余流量权值，若权值为</a:t>
                </a:r>
                <a:r>
                  <a:rPr lang="en-US" altLang="zh-CN" sz="2000" dirty="0">
                    <a:uFillTx/>
                    <a:latin typeface="Times New Roman" panose="02020603050405020304" pitchFamily="18" charset="0"/>
                    <a:ea typeface="黑体" panose="02010609060101010101" pitchFamily="49" charset="-122"/>
                    <a:sym typeface="+mn-ea"/>
                  </a:rPr>
                  <a:t>0</a:t>
                </a:r>
                <a:r>
                  <a:rPr lang="zh-CN" altLang="en-US" sz="2000" dirty="0">
                    <a:latin typeface="Times New Roman" panose="02020603050405020304" pitchFamily="18" charset="0"/>
                    <a:ea typeface="黑体" panose="02010609060101010101" pitchFamily="49" charset="-122"/>
                    <a:sym typeface="+mn-ea"/>
                  </a:rPr>
                  <a:t>，代表该条边饱和，则在</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中删除该边（</a:t>
                </a:r>
                <a14:m>
                  <m:oMath xmlns:m="http://schemas.openxmlformats.org/officeDocument/2006/math">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i="1">
                            <a:solidFill>
                              <a:srgbClr val="FF0000"/>
                            </a:solidFill>
                            <a:latin typeface="Cambria Math" panose="02040503050406030204" pitchFamily="18" charset="0"/>
                            <a:sym typeface="+mn-ea"/>
                          </a:rPr>
                          <m:t>1</m:t>
                        </m:r>
                      </m:sub>
                    </m:sSub>
                    <m:r>
                      <a:rPr lang="en-US" altLang="zh-CN" sz="2000" i="1">
                        <a:solidFill>
                          <a:srgbClr val="FF0000"/>
                        </a:solidFill>
                        <a:latin typeface="Cambria Math" panose="02040503050406030204" pitchFamily="18" charset="0"/>
                        <a:sym typeface="+mn-ea"/>
                      </a:rPr>
                      <m:t>→</m:t>
                    </m:r>
                    <m:sSub>
                      <m:sSubPr>
                        <m:ctrlPr>
                          <a:rPr lang="en-US" altLang="zh-CN" sz="2000" i="1">
                            <a:solidFill>
                              <a:srgbClr val="FF0000"/>
                            </a:solidFill>
                            <a:latin typeface="Cambria Math" panose="02040503050406030204" pitchFamily="18" charset="0"/>
                            <a:sym typeface="+mn-ea"/>
                          </a:rPr>
                        </m:ctrlPr>
                      </m:sSubPr>
                      <m:e>
                        <m:r>
                          <a:rPr lang="en-US" altLang="zh-CN" sz="2000" i="1">
                            <a:solidFill>
                              <a:srgbClr val="FF0000"/>
                            </a:solidFill>
                            <a:latin typeface="Cambria Math" panose="02040503050406030204" pitchFamily="18" charset="0"/>
                            <a:sym typeface="+mn-ea"/>
                          </a:rPr>
                          <m:t>𝑣</m:t>
                        </m:r>
                      </m:e>
                      <m:sub>
                        <m:r>
                          <a:rPr lang="en-US" altLang="zh-CN" sz="2000" b="0" i="1" smtClean="0">
                            <a:solidFill>
                              <a:srgbClr val="FF0000"/>
                            </a:solidFill>
                            <a:latin typeface="Cambria Math" panose="02040503050406030204" pitchFamily="18" charset="0"/>
                            <a:sym typeface="+mn-ea"/>
                          </a:rPr>
                          <m:t>3</m:t>
                        </m:r>
                      </m:sub>
                    </m:sSub>
                    <m:r>
                      <a:rPr lang="en-US" altLang="zh-CN" sz="2000" i="1">
                        <a:solidFill>
                          <a:srgbClr val="FF0000"/>
                        </a:solidFill>
                        <a:latin typeface="Cambria Math" panose="02040503050406030204" pitchFamily="18" charset="0"/>
                        <a:sym typeface="+mn-ea"/>
                      </a:rPr>
                      <m:t> </m:t>
                    </m:r>
                  </m:oMath>
                </a14:m>
                <a:r>
                  <a:rPr lang="zh-CN" altLang="en-US" sz="2000" dirty="0">
                    <a:latin typeface="Times New Roman" panose="02020603050405020304" pitchFamily="18" charset="0"/>
                    <a:ea typeface="黑体" panose="02010609060101010101" pitchFamily="49" charset="-122"/>
                    <a:sym typeface="+mn-ea"/>
                  </a:rPr>
                  <a:t>）。最后，在更新权值后的</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中添加该条路径的反向路径（</a:t>
                </a:r>
                <a:r>
                  <a:rPr lang="en-US" altLang="zh-CN" sz="2000" dirty="0">
                    <a:solidFill>
                      <a:srgbClr val="52A637"/>
                    </a:solidFill>
                    <a:ea typeface="黑体" panose="02010609060101010101" pitchFamily="49" charset="-122"/>
                    <a:sym typeface="+mn-ea"/>
                  </a:rPr>
                  <a:t> </a:t>
                </a:r>
                <a14:m>
                  <m:oMath xmlns:m="http://schemas.openxmlformats.org/officeDocument/2006/math">
                    <m:r>
                      <a:rPr lang="en-US" altLang="zh-CN" sz="2000" i="1" smtClean="0">
                        <a:solidFill>
                          <a:srgbClr val="9EB525"/>
                        </a:solidFill>
                        <a:latin typeface="Cambria Math" panose="02040503050406030204" pitchFamily="18" charset="0"/>
                        <a:sym typeface="+mn-ea"/>
                      </a:rPr>
                      <m:t>𝑡</m:t>
                    </m:r>
                    <m:r>
                      <a:rPr lang="en-US" altLang="zh-CN" sz="2000" i="1" smtClean="0">
                        <a:solidFill>
                          <a:srgbClr val="9EB525"/>
                        </a:solidFill>
                        <a:latin typeface="Cambria Math" panose="02040503050406030204" pitchFamily="18" charset="0"/>
                        <a:sym typeface="+mn-ea"/>
                      </a:rPr>
                      <m:t>→</m:t>
                    </m:r>
                    <m:sSub>
                      <m:sSubPr>
                        <m:ctrlPr>
                          <a:rPr lang="en-US" altLang="zh-CN" sz="2000" i="1">
                            <a:solidFill>
                              <a:srgbClr val="9EB525"/>
                            </a:solidFill>
                            <a:latin typeface="Cambria Math" panose="02040503050406030204" pitchFamily="18" charset="0"/>
                            <a:sym typeface="+mn-ea"/>
                          </a:rPr>
                        </m:ctrlPr>
                      </m:sSubPr>
                      <m:e>
                        <m:r>
                          <a:rPr lang="en-US" altLang="zh-CN" sz="2000" i="1">
                            <a:solidFill>
                              <a:srgbClr val="9EB525"/>
                            </a:solidFill>
                            <a:latin typeface="Cambria Math" panose="02040503050406030204" pitchFamily="18" charset="0"/>
                            <a:sym typeface="+mn-ea"/>
                          </a:rPr>
                          <m:t>𝑣</m:t>
                        </m:r>
                      </m:e>
                      <m:sub>
                        <m:r>
                          <a:rPr lang="en-US" altLang="zh-CN" sz="2000" b="0" i="1" smtClean="0">
                            <a:solidFill>
                              <a:srgbClr val="9EB525"/>
                            </a:solidFill>
                            <a:latin typeface="Cambria Math" panose="02040503050406030204" pitchFamily="18" charset="0"/>
                            <a:sym typeface="+mn-ea"/>
                          </a:rPr>
                          <m:t>3</m:t>
                        </m:r>
                      </m:sub>
                    </m:sSub>
                    <m:r>
                      <a:rPr lang="en-US" altLang="zh-CN" sz="2000" i="1">
                        <a:solidFill>
                          <a:srgbClr val="9EB525"/>
                        </a:solidFill>
                        <a:latin typeface="Cambria Math" panose="02040503050406030204" pitchFamily="18" charset="0"/>
                        <a:sym typeface="+mn-ea"/>
                      </a:rPr>
                      <m:t>→</m:t>
                    </m:r>
                    <m:sSub>
                      <m:sSubPr>
                        <m:ctrlPr>
                          <a:rPr lang="en-US" altLang="zh-CN" sz="2000" i="1">
                            <a:solidFill>
                              <a:srgbClr val="9EB525"/>
                            </a:solidFill>
                            <a:latin typeface="Cambria Math" panose="02040503050406030204" pitchFamily="18" charset="0"/>
                            <a:sym typeface="+mn-ea"/>
                          </a:rPr>
                        </m:ctrlPr>
                      </m:sSubPr>
                      <m:e>
                        <m:r>
                          <a:rPr lang="en-US" altLang="zh-CN" sz="2000" i="1">
                            <a:solidFill>
                              <a:srgbClr val="9EB525"/>
                            </a:solidFill>
                            <a:latin typeface="Cambria Math" panose="02040503050406030204" pitchFamily="18" charset="0"/>
                            <a:sym typeface="+mn-ea"/>
                          </a:rPr>
                          <m:t>𝑣</m:t>
                        </m:r>
                      </m:e>
                      <m:sub>
                        <m:r>
                          <a:rPr lang="en-US" altLang="zh-CN" sz="2000" i="1">
                            <a:solidFill>
                              <a:srgbClr val="9EB525"/>
                            </a:solidFill>
                            <a:latin typeface="Cambria Math" panose="02040503050406030204" pitchFamily="18" charset="0"/>
                            <a:sym typeface="+mn-ea"/>
                          </a:rPr>
                          <m:t>1</m:t>
                        </m:r>
                      </m:sub>
                    </m:sSub>
                    <m:r>
                      <a:rPr lang="en-US" altLang="zh-CN" sz="2000" i="1">
                        <a:solidFill>
                          <a:srgbClr val="9EB525"/>
                        </a:solidFill>
                        <a:latin typeface="Cambria Math" panose="02040503050406030204" pitchFamily="18" charset="0"/>
                        <a:sym typeface="+mn-ea"/>
                      </a:rPr>
                      <m:t>→</m:t>
                    </m:r>
                    <m:sSub>
                      <m:sSubPr>
                        <m:ctrlPr>
                          <a:rPr lang="en-US" altLang="zh-CN" sz="2000" i="1">
                            <a:solidFill>
                              <a:srgbClr val="9EB525"/>
                            </a:solidFill>
                            <a:latin typeface="Cambria Math" panose="02040503050406030204" pitchFamily="18" charset="0"/>
                            <a:sym typeface="+mn-ea"/>
                          </a:rPr>
                        </m:ctrlPr>
                      </m:sSubPr>
                      <m:e>
                        <m:r>
                          <a:rPr lang="en-US" altLang="zh-CN" sz="2000" i="1">
                            <a:solidFill>
                              <a:srgbClr val="9EB525"/>
                            </a:solidFill>
                            <a:latin typeface="Cambria Math" panose="02040503050406030204" pitchFamily="18" charset="0"/>
                            <a:sym typeface="+mn-ea"/>
                          </a:rPr>
                          <m:t>𝑣</m:t>
                        </m:r>
                      </m:e>
                      <m:sub>
                        <m:r>
                          <a:rPr lang="en-US" altLang="zh-CN" sz="2000" b="0" i="1" smtClean="0">
                            <a:solidFill>
                              <a:srgbClr val="9EB525"/>
                            </a:solidFill>
                            <a:latin typeface="Cambria Math" panose="02040503050406030204" pitchFamily="18" charset="0"/>
                            <a:sym typeface="+mn-ea"/>
                          </a:rPr>
                          <m:t>4</m:t>
                        </m:r>
                      </m:sub>
                    </m:sSub>
                    <m:r>
                      <a:rPr lang="en-US" altLang="zh-CN" sz="2000" i="1">
                        <a:solidFill>
                          <a:srgbClr val="9EB525"/>
                        </a:solidFill>
                        <a:latin typeface="Cambria Math" panose="02040503050406030204" pitchFamily="18" charset="0"/>
                        <a:sym typeface="+mn-ea"/>
                      </a:rPr>
                      <m:t>→</m:t>
                    </m:r>
                    <m:sSub>
                      <m:sSubPr>
                        <m:ctrlPr>
                          <a:rPr lang="en-US" altLang="zh-CN" sz="2000" i="1">
                            <a:solidFill>
                              <a:srgbClr val="9EB525"/>
                            </a:solidFill>
                            <a:latin typeface="Cambria Math" panose="02040503050406030204" pitchFamily="18" charset="0"/>
                            <a:sym typeface="+mn-ea"/>
                          </a:rPr>
                        </m:ctrlPr>
                      </m:sSubPr>
                      <m:e>
                        <m:r>
                          <a:rPr lang="en-US" altLang="zh-CN" sz="2000" i="1">
                            <a:solidFill>
                              <a:srgbClr val="9EB525"/>
                            </a:solidFill>
                            <a:latin typeface="Cambria Math" panose="02040503050406030204" pitchFamily="18" charset="0"/>
                            <a:sym typeface="+mn-ea"/>
                          </a:rPr>
                          <m:t>𝑣</m:t>
                        </m:r>
                      </m:e>
                      <m:sub>
                        <m:r>
                          <a:rPr lang="en-US" altLang="zh-CN" sz="2000" b="0" i="1" smtClean="0">
                            <a:solidFill>
                              <a:srgbClr val="9EB525"/>
                            </a:solidFill>
                            <a:latin typeface="Cambria Math" panose="02040503050406030204" pitchFamily="18" charset="0"/>
                            <a:sym typeface="+mn-ea"/>
                          </a:rPr>
                          <m:t>2</m:t>
                        </m:r>
                      </m:sub>
                    </m:sSub>
                    <m:r>
                      <a:rPr lang="en-US" altLang="zh-CN" sz="2000" i="1">
                        <a:solidFill>
                          <a:srgbClr val="9EB525"/>
                        </a:solidFill>
                        <a:latin typeface="Cambria Math" panose="02040503050406030204" pitchFamily="18" charset="0"/>
                        <a:sym typeface="+mn-ea"/>
                      </a:rPr>
                      <m:t>→</m:t>
                    </m:r>
                    <m:r>
                      <a:rPr lang="en-US" altLang="zh-CN" sz="2000" i="1" dirty="0">
                        <a:solidFill>
                          <a:srgbClr val="9EB525"/>
                        </a:solidFill>
                        <a:latin typeface="Cambria Math" panose="02040503050406030204" pitchFamily="18" charset="0"/>
                        <a:ea typeface="黑体" panose="02010609060101010101" pitchFamily="49" charset="-122"/>
                        <a:sym typeface="+mn-ea"/>
                      </a:rPr>
                      <m:t>𝑠</m:t>
                    </m:r>
                  </m:oMath>
                </a14:m>
                <a:r>
                  <a:rPr lang="zh-CN" altLang="en-US" sz="2000" dirty="0">
                    <a:latin typeface="Times New Roman" panose="02020603050405020304" pitchFamily="18" charset="0"/>
                    <a:ea typeface="黑体" panose="02010609060101010101" pitchFamily="49" charset="-122"/>
                    <a:sym typeface="+mn-ea"/>
                  </a:rPr>
                  <a:t>），并对相同方向相同起点相同终点的边进行合并。</a:t>
                </a:r>
                <a:endParaRPr lang="zh-CN" altLang="en-US" sz="2000" dirty="0">
                  <a:uFillTx/>
                  <a:latin typeface="Times New Roman" panose="02020603050405020304" pitchFamily="18" charset="0"/>
                  <a:ea typeface="黑体" panose="02010609060101010101" pitchFamily="49"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07060" y="1078865"/>
                <a:ext cx="7833360" cy="2246769"/>
              </a:xfrm>
              <a:prstGeom prst="rect">
                <a:avLst/>
              </a:prstGeom>
              <a:blipFill rotWithShape="1">
                <a:blip r:embed="rId3"/>
                <a:stretch>
                  <a:fillRect b="6"/>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601775" y="3626170"/>
            <a:ext cx="2394073" cy="2330570"/>
          </a:xfrm>
          <a:prstGeom prst="rect">
            <a:avLst/>
          </a:prstGeom>
        </p:spPr>
      </p:pic>
      <p:pic>
        <p:nvPicPr>
          <p:cNvPr id="6" name="图片 5"/>
          <p:cNvPicPr>
            <a:picLocks noChangeAspect="1"/>
          </p:cNvPicPr>
          <p:nvPr/>
        </p:nvPicPr>
        <p:blipFill>
          <a:blip r:embed="rId5"/>
          <a:stretch>
            <a:fillRect/>
          </a:stretch>
        </p:blipFill>
        <p:spPr>
          <a:xfrm>
            <a:off x="3114834" y="3548240"/>
            <a:ext cx="2546481" cy="2368672"/>
          </a:xfrm>
          <a:prstGeom prst="rect">
            <a:avLst/>
          </a:prstGeom>
        </p:spPr>
      </p:pic>
      <p:pic>
        <p:nvPicPr>
          <p:cNvPr id="9" name="图片 8"/>
          <p:cNvPicPr>
            <a:picLocks noChangeAspect="1"/>
          </p:cNvPicPr>
          <p:nvPr/>
        </p:nvPicPr>
        <p:blipFill rotWithShape="1">
          <a:blip r:embed="rId6"/>
          <a:srcRect l="-74" t="-1334" r="74" b="9581"/>
          <a:stretch>
            <a:fillRect/>
          </a:stretch>
        </p:blipFill>
        <p:spPr>
          <a:xfrm>
            <a:off x="5778379" y="3568779"/>
            <a:ext cx="2609984" cy="2348133"/>
          </a:xfrm>
          <a:prstGeom prst="rect">
            <a:avLst/>
          </a:prstGeom>
        </p:spPr>
      </p:pic>
      <p:sp>
        <p:nvSpPr>
          <p:cNvPr id="8" name="文本框 7"/>
          <p:cNvSpPr txBox="1"/>
          <p:nvPr/>
        </p:nvSpPr>
        <p:spPr>
          <a:xfrm>
            <a:off x="1143090" y="6172128"/>
            <a:ext cx="1441420"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3-(a) </a:t>
            </a:r>
            <a:r>
              <a:rPr lang="zh-CN" altLang="en-US" sz="1400" b="1" dirty="0">
                <a:latin typeface="黑体" panose="02010609060101010101" pitchFamily="49" charset="-122"/>
                <a:ea typeface="黑体" panose="02010609060101010101" pitchFamily="49" charset="-122"/>
                <a:sym typeface="+mn-ea"/>
              </a:rPr>
              <a:t>标记路径</a:t>
            </a:r>
          </a:p>
        </p:txBody>
      </p:sp>
      <p:sp>
        <p:nvSpPr>
          <p:cNvPr id="12" name="文本框 11"/>
          <p:cNvSpPr txBox="1"/>
          <p:nvPr/>
        </p:nvSpPr>
        <p:spPr>
          <a:xfrm>
            <a:off x="3719210" y="6174863"/>
            <a:ext cx="1441420"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3-(b) </a:t>
            </a:r>
            <a:r>
              <a:rPr lang="zh-CN" altLang="en-US" sz="1400" b="1" dirty="0">
                <a:latin typeface="黑体" panose="02010609060101010101" pitchFamily="49" charset="-122"/>
                <a:ea typeface="黑体" panose="02010609060101010101" pitchFamily="49" charset="-122"/>
                <a:sym typeface="+mn-ea"/>
              </a:rPr>
              <a:t>反向路径</a:t>
            </a:r>
          </a:p>
        </p:txBody>
      </p:sp>
      <p:sp>
        <p:nvSpPr>
          <p:cNvPr id="13" name="文本框 12"/>
          <p:cNvSpPr txBox="1"/>
          <p:nvPr/>
        </p:nvSpPr>
        <p:spPr>
          <a:xfrm>
            <a:off x="6629346" y="6172128"/>
            <a:ext cx="1082348" cy="307777"/>
          </a:xfrm>
          <a:prstGeom prst="rect">
            <a:avLst/>
          </a:prstGeom>
          <a:noFill/>
        </p:spPr>
        <p:txBody>
          <a:bodyPr wrap="none" rtlCol="0" anchor="t">
            <a:spAutoFit/>
          </a:bodyPr>
          <a:lstStyle/>
          <a:p>
            <a:r>
              <a:rPr lang="en-US" altLang="zh-CN" sz="1400" b="1" dirty="0">
                <a:latin typeface="黑体" panose="02010609060101010101" pitchFamily="49" charset="-122"/>
                <a:ea typeface="黑体" panose="02010609060101010101" pitchFamily="49" charset="-122"/>
                <a:sym typeface="+mn-ea"/>
              </a:rPr>
              <a:t>3-(c) </a:t>
            </a:r>
            <a:r>
              <a:rPr lang="zh-CN" altLang="en-US" sz="1400" b="1" dirty="0">
                <a:latin typeface="黑体" panose="02010609060101010101" pitchFamily="49" charset="-122"/>
                <a:ea typeface="黑体" panose="02010609060101010101" pitchFamily="49" charset="-122"/>
                <a:sym typeface="+mn-ea"/>
              </a:rPr>
              <a:t>合并</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59105" y="910533"/>
            <a:ext cx="8129270" cy="1323439"/>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en-US" altLang="zh-CN" sz="2400" dirty="0">
                <a:sym typeface="+mn-ea"/>
              </a:rPr>
              <a:t>Ford-Fulkerson Algorithm</a:t>
            </a:r>
            <a:r>
              <a:rPr lang="zh-CN" altLang="en-US" sz="2400" dirty="0">
                <a:sym typeface="+mn-ea"/>
              </a:rPr>
              <a:t>算法</a:t>
            </a:r>
          </a:p>
        </p:txBody>
      </p:sp>
      <p:sp>
        <p:nvSpPr>
          <p:cNvPr id="10" name="文本框 9"/>
          <p:cNvSpPr txBox="1"/>
          <p:nvPr/>
        </p:nvSpPr>
        <p:spPr>
          <a:xfrm>
            <a:off x="607060" y="1078865"/>
            <a:ext cx="7833360" cy="1323439"/>
          </a:xfrm>
          <a:prstGeom prst="rect">
            <a:avLst/>
          </a:prstGeom>
          <a:noFill/>
        </p:spPr>
        <p:txBody>
          <a:bodyPr wrap="square" rtlCol="0" anchor="t">
            <a:spAutoFit/>
          </a:bodyPr>
          <a:lstStyle/>
          <a:p>
            <a:pPr>
              <a:buFont typeface="Arial" panose="020B0604020202020204" pitchFamily="34" charset="0"/>
            </a:pPr>
            <a:r>
              <a:rPr lang="zh-CN" altLang="en-US" sz="2000" dirty="0">
                <a:solidFill>
                  <a:srgbClr val="00B0F0"/>
                </a:solidFill>
                <a:latin typeface="Times New Roman" panose="02020603050405020304" pitchFamily="18" charset="0"/>
                <a:ea typeface="黑体" panose="02010609060101010101" pitchFamily="49" charset="-122"/>
                <a:sym typeface="+mn-ea"/>
              </a:rPr>
              <a:t>        </a:t>
            </a:r>
            <a:r>
              <a:rPr lang="zh-CN" altLang="en-US" sz="2000" dirty="0">
                <a:latin typeface="Times New Roman" panose="02020603050405020304" pitchFamily="18" charset="0"/>
                <a:ea typeface="黑体" panose="02010609060101010101" pitchFamily="49" charset="-122"/>
                <a:sym typeface="+mn-ea"/>
              </a:rPr>
              <a:t>将遍历结束的</a:t>
            </a:r>
            <a:r>
              <a:rPr lang="en-US" altLang="zh-CN" sz="2000" dirty="0">
                <a:latin typeface="Times New Roman" panose="02020603050405020304" pitchFamily="18" charset="0"/>
                <a:ea typeface="黑体" panose="02010609060101010101" pitchFamily="49" charset="-122"/>
                <a:sym typeface="+mn-ea"/>
              </a:rPr>
              <a:t>residual graph</a:t>
            </a:r>
            <a:r>
              <a:rPr lang="zh-CN" altLang="en-US" sz="2000" dirty="0">
                <a:latin typeface="Times New Roman" panose="02020603050405020304" pitchFamily="18" charset="0"/>
                <a:ea typeface="黑体" panose="02010609060101010101" pitchFamily="49" charset="-122"/>
                <a:sym typeface="+mn-ea"/>
              </a:rPr>
              <a:t>中反向路径删除，根据流量公式，计算出最大流。</a:t>
            </a:r>
            <a:endParaRPr lang="en-US" altLang="zh-CN" sz="2000" dirty="0">
              <a:latin typeface="Times New Roman" panose="02020603050405020304" pitchFamily="18" charset="0"/>
              <a:ea typeface="黑体" panose="02010609060101010101" pitchFamily="49" charset="-122"/>
              <a:sym typeface="+mn-ea"/>
            </a:endParaRPr>
          </a:p>
          <a:p>
            <a:pPr algn="ctr"/>
            <a:r>
              <a:rPr lang="zh-CN" altLang="en-US" sz="2000" dirty="0">
                <a:solidFill>
                  <a:srgbClr val="FF0000"/>
                </a:solidFill>
                <a:latin typeface="Times New Roman" panose="02020603050405020304" pitchFamily="18" charset="0"/>
                <a:ea typeface="黑体" panose="02010609060101010101" pitchFamily="49" charset="-122"/>
                <a:sym typeface="+mn-ea"/>
              </a:rPr>
              <a:t>流量</a:t>
            </a:r>
            <a:r>
              <a:rPr lang="en-US" altLang="zh-CN" sz="2000" dirty="0">
                <a:solidFill>
                  <a:srgbClr val="FF0000"/>
                </a:solidFill>
                <a:latin typeface="Times New Roman" panose="02020603050405020304" pitchFamily="18" charset="0"/>
                <a:ea typeface="黑体" panose="02010609060101010101" pitchFamily="49" charset="-122"/>
                <a:sym typeface="+mn-ea"/>
              </a:rPr>
              <a:t> = </a:t>
            </a:r>
            <a:r>
              <a:rPr lang="zh-CN" altLang="en-US" sz="2000" dirty="0">
                <a:solidFill>
                  <a:srgbClr val="FF0000"/>
                </a:solidFill>
                <a:latin typeface="Times New Roman" panose="02020603050405020304" pitchFamily="18" charset="0"/>
                <a:ea typeface="黑体" panose="02010609060101010101" pitchFamily="49" charset="-122"/>
                <a:sym typeface="+mn-ea"/>
              </a:rPr>
              <a:t>容量 </a:t>
            </a:r>
            <a:r>
              <a:rPr lang="en-US" altLang="zh-CN" sz="2000" dirty="0">
                <a:solidFill>
                  <a:srgbClr val="FF0000"/>
                </a:solidFill>
                <a:latin typeface="Times New Roman" panose="02020603050405020304" pitchFamily="18" charset="0"/>
                <a:ea typeface="黑体" panose="02010609060101010101" pitchFamily="49" charset="-122"/>
                <a:sym typeface="+mn-ea"/>
              </a:rPr>
              <a:t>– </a:t>
            </a:r>
            <a:r>
              <a:rPr lang="zh-CN" altLang="en-US" sz="2000" dirty="0">
                <a:solidFill>
                  <a:srgbClr val="FF0000"/>
                </a:solidFill>
                <a:latin typeface="Times New Roman" panose="02020603050405020304" pitchFamily="18" charset="0"/>
                <a:ea typeface="黑体" panose="02010609060101010101" pitchFamily="49" charset="-122"/>
                <a:sym typeface="+mn-ea"/>
              </a:rPr>
              <a:t>空闲剩余量</a:t>
            </a:r>
            <a:endParaRPr lang="en-US" altLang="zh-CN" sz="2000" dirty="0">
              <a:solidFill>
                <a:srgbClr val="FF0000"/>
              </a:solidFill>
              <a:latin typeface="Times New Roman" panose="02020603050405020304" pitchFamily="18" charset="0"/>
              <a:ea typeface="黑体" panose="02010609060101010101" pitchFamily="49" charset="-122"/>
              <a:sym typeface="+mn-ea"/>
            </a:endParaRPr>
          </a:p>
          <a:p>
            <a:pPr>
              <a:buFont typeface="Arial" panose="020B0604020202020204" pitchFamily="34" charset="0"/>
            </a:pPr>
            <a:endParaRPr lang="zh-CN" altLang="en-US" sz="2000" dirty="0">
              <a:uFillTx/>
              <a:latin typeface="Times New Roman" panose="02020603050405020304" pitchFamily="18" charset="0"/>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1130463" y="2578626"/>
            <a:ext cx="6618913" cy="3449720"/>
          </a:xfrm>
          <a:prstGeom prst="rect">
            <a:avLst/>
          </a:prstGeom>
        </p:spPr>
      </p:pic>
      <p:sp>
        <p:nvSpPr>
          <p:cNvPr id="3" name="文本框 2"/>
          <p:cNvSpPr txBox="1"/>
          <p:nvPr/>
        </p:nvSpPr>
        <p:spPr>
          <a:xfrm>
            <a:off x="206271" y="4724366"/>
            <a:ext cx="1463862" cy="369332"/>
          </a:xfrm>
          <a:prstGeom prst="rect">
            <a:avLst/>
          </a:prstGeom>
          <a:noFill/>
        </p:spPr>
        <p:txBody>
          <a:bodyPr wrap="none" rtlCol="0" anchor="t">
            <a:spAutoFit/>
          </a:bodyPr>
          <a:lstStyle/>
          <a:p>
            <a:r>
              <a:rPr lang="zh-CN" altLang="en-US" b="1" dirty="0">
                <a:solidFill>
                  <a:srgbClr val="FF0000"/>
                </a:solidFill>
                <a:latin typeface="黑体" panose="02010609060101010101" pitchFamily="49" charset="-122"/>
                <a:ea typeface="黑体" panose="02010609060101010101" pitchFamily="49" charset="-122"/>
                <a:sym typeface="+mn-ea"/>
              </a:rPr>
              <a:t>最大流为</a:t>
            </a:r>
            <a:r>
              <a:rPr lang="en-US" altLang="zh-CN" b="1" dirty="0">
                <a:solidFill>
                  <a:srgbClr val="FF0000"/>
                </a:solidFill>
                <a:latin typeface="黑体" panose="02010609060101010101" pitchFamily="49" charset="-122"/>
                <a:ea typeface="黑体" panose="02010609060101010101" pitchFamily="49" charset="-122"/>
                <a:sym typeface="+mn-ea"/>
              </a:rPr>
              <a:t>5</a:t>
            </a:r>
            <a:r>
              <a:rPr lang="zh-CN" altLang="en-US" b="1" dirty="0">
                <a:solidFill>
                  <a:srgbClr val="FF0000"/>
                </a:solidFill>
                <a:latin typeface="黑体" panose="02010609060101010101" pitchFamily="49" charset="-122"/>
                <a:ea typeface="黑体" panose="02010609060101010101" pitchFamily="49" charset="-122"/>
                <a:sym typeface="+mn-ea"/>
              </a:rPr>
              <a:t>！</a:t>
            </a:r>
          </a:p>
        </p:txBody>
      </p:sp>
      <p:sp>
        <p:nvSpPr>
          <p:cNvPr id="4" name="爆炸形: 8 pt  3"/>
          <p:cNvSpPr/>
          <p:nvPr/>
        </p:nvSpPr>
        <p:spPr>
          <a:xfrm>
            <a:off x="1676476" y="4800564"/>
            <a:ext cx="380990" cy="457188"/>
          </a:xfrm>
          <a:prstGeom prst="irregularSeal1">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爆炸形: 8 pt  7"/>
          <p:cNvSpPr/>
          <p:nvPr/>
        </p:nvSpPr>
        <p:spPr>
          <a:xfrm>
            <a:off x="2921116" y="4724366"/>
            <a:ext cx="380990" cy="457188"/>
          </a:xfrm>
          <a:prstGeom prst="irregularSeal1">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41960" y="927735"/>
            <a:ext cx="8129270" cy="1794323"/>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dirty="0">
                <a:sym typeface="+mn-ea"/>
              </a:rPr>
              <a:t>割集与割值</a:t>
            </a:r>
          </a:p>
        </p:txBody>
      </p:sp>
      <mc:AlternateContent xmlns:mc="http://schemas.openxmlformats.org/markup-compatibility/2006" xmlns:a14="http://schemas.microsoft.com/office/drawing/2010/main">
        <mc:Choice Requires="a14">
          <p:sp>
            <p:nvSpPr>
              <p:cNvPr id="3" name="文本框 2"/>
              <p:cNvSpPr txBox="1"/>
              <p:nvPr/>
            </p:nvSpPr>
            <p:spPr>
              <a:xfrm>
                <a:off x="598908" y="1022704"/>
                <a:ext cx="7859190" cy="1631216"/>
              </a:xfrm>
              <a:prstGeom prst="rect">
                <a:avLst/>
              </a:prstGeom>
              <a:noFill/>
            </p:spPr>
            <p:txBody>
              <a:bodyPr wrap="square" rtlCol="0" anchor="t">
                <a:spAutoFit/>
              </a:bodyPr>
              <a:lstStyle/>
              <a:p>
                <a:r>
                  <a:rPr lang="zh-CN" altLang="en-US" sz="2000" dirty="0">
                    <a:solidFill>
                      <a:schemeClr val="tx1"/>
                    </a:solidFill>
                    <a:latin typeface="黑体" panose="02010609060101010101" pitchFamily="49" charset="-122"/>
                    <a:ea typeface="黑体" panose="02010609060101010101" pitchFamily="49" charset="-122"/>
                    <a:sym typeface="+mn-ea"/>
                  </a:rPr>
                  <a:t>    单源单宿网络模型中，若点集</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sym typeface="+mn-ea"/>
                      </a:rPr>
                      <m:t>𝑉</m:t>
                    </m:r>
                  </m:oMath>
                </a14:m>
                <a:r>
                  <a:rPr lang="zh-CN" altLang="en-US" sz="2000" dirty="0">
                    <a:solidFill>
                      <a:schemeClr val="tx1"/>
                    </a:solidFill>
                    <a:latin typeface="黑体" panose="02010609060101010101" pitchFamily="49" charset="-122"/>
                    <a:ea typeface="黑体" panose="02010609060101010101" pitchFamily="49" charset="-122"/>
                    <a:sym typeface="+mn-ea"/>
                  </a:rPr>
                  <a:t>被剖分成两个非空集合</a:t>
                </a:r>
                <a14:m>
                  <m:oMath xmlns:m="http://schemas.openxmlformats.org/officeDocument/2006/math">
                    <m:sSub>
                      <m:sSubPr>
                        <m:ctrlPr>
                          <a:rPr lang="en-US" altLang="zh-CN" sz="2000" i="1" dirty="0">
                            <a:solidFill>
                              <a:schemeClr val="tx1"/>
                            </a:solidFill>
                            <a:latin typeface="Cambria Math" panose="02040503050406030204" pitchFamily="18" charset="0"/>
                            <a:sym typeface="+mn-ea"/>
                          </a:rPr>
                        </m:ctrlPr>
                      </m:sSubPr>
                      <m:e>
                        <m:r>
                          <a:rPr lang="en-US" altLang="zh-CN" sz="2000" b="0" i="1" dirty="0">
                            <a:solidFill>
                              <a:schemeClr val="tx1"/>
                            </a:solidFill>
                            <a:latin typeface="Cambria Math" panose="02040503050406030204" pitchFamily="18" charset="0"/>
                            <a:sym typeface="+mn-ea"/>
                          </a:rPr>
                          <m:t>𝑉</m:t>
                        </m:r>
                      </m:e>
                      <m:sub>
                        <m:r>
                          <a:rPr lang="en-US" altLang="zh-CN" sz="2000" b="0" i="1" dirty="0">
                            <a:solidFill>
                              <a:schemeClr val="tx1"/>
                            </a:solidFill>
                            <a:latin typeface="Cambria Math" panose="02040503050406030204" pitchFamily="18" charset="0"/>
                            <a:sym typeface="+mn-ea"/>
                          </a:rPr>
                          <m:t>𝑠</m:t>
                        </m:r>
                      </m:sub>
                    </m:sSub>
                    <m:r>
                      <a:rPr lang="en-US" altLang="zh-CN" sz="2000" b="0" i="1" dirty="0">
                        <a:solidFill>
                          <a:schemeClr val="tx1"/>
                        </a:solidFill>
                        <a:latin typeface="Cambria Math" panose="02040503050406030204" pitchFamily="18" charset="0"/>
                        <a:sym typeface="+mn-ea"/>
                      </a:rPr>
                      <m:t> </m:t>
                    </m:r>
                  </m:oMath>
                </a14:m>
                <a:r>
                  <a:rPr lang="zh-CN" altLang="en-US" sz="2000" dirty="0">
                    <a:solidFill>
                      <a:schemeClr val="tx1"/>
                    </a:solidFill>
                    <a:latin typeface="黑体" panose="02010609060101010101" pitchFamily="49" charset="-122"/>
                    <a:ea typeface="黑体" panose="02010609060101010101" pitchFamily="49" charset="-122"/>
                    <a:sym typeface="+mn-ea"/>
                  </a:rPr>
                  <a:t>和</a:t>
                </a:r>
                <a14:m>
                  <m:oMath xmlns:m="http://schemas.openxmlformats.org/officeDocument/2006/math">
                    <m:sSub>
                      <m:sSubPr>
                        <m:ctrlPr>
                          <a:rPr lang="en-US" altLang="zh-CN" sz="2000" i="1" dirty="0">
                            <a:solidFill>
                              <a:schemeClr val="tx1"/>
                            </a:solidFill>
                            <a:latin typeface="Cambria Math" panose="02040503050406030204" pitchFamily="18" charset="0"/>
                            <a:sym typeface="+mn-ea"/>
                          </a:rPr>
                        </m:ctrlPr>
                      </m:sSubPr>
                      <m:e>
                        <m:acc>
                          <m:accPr>
                            <m:chr m:val="̅"/>
                            <m:ctrlPr>
                              <a:rPr lang="en-US" altLang="zh-CN" sz="2000" i="1" dirty="0">
                                <a:solidFill>
                                  <a:schemeClr val="tx1"/>
                                </a:solidFill>
                                <a:latin typeface="Cambria Math" panose="02040503050406030204" pitchFamily="18" charset="0"/>
                                <a:sym typeface="+mn-ea"/>
                              </a:rPr>
                            </m:ctrlPr>
                          </m:accPr>
                          <m:e>
                            <m:r>
                              <a:rPr lang="en-US" altLang="zh-CN" sz="2000" b="0" i="1" dirty="0">
                                <a:solidFill>
                                  <a:schemeClr val="tx1"/>
                                </a:solidFill>
                                <a:latin typeface="Cambria Math" panose="02040503050406030204" pitchFamily="18" charset="0"/>
                                <a:sym typeface="+mn-ea"/>
                              </a:rPr>
                              <m:t>𝑉</m:t>
                            </m:r>
                          </m:e>
                        </m:acc>
                      </m:e>
                      <m:sub>
                        <m:r>
                          <a:rPr lang="en-US" altLang="zh-CN" sz="2000" b="0" i="1" dirty="0">
                            <a:solidFill>
                              <a:schemeClr val="tx1"/>
                            </a:solidFill>
                            <a:latin typeface="Cambria Math" panose="02040503050406030204" pitchFamily="18" charset="0"/>
                            <a:sym typeface="+mn-ea"/>
                          </a:rPr>
                          <m:t>𝑠</m:t>
                        </m:r>
                      </m:sub>
                    </m:sSub>
                    <m:r>
                      <a:rPr lang="zh-CN" altLang="en-US" sz="2000" b="0" i="1" dirty="0" smtClean="0">
                        <a:solidFill>
                          <a:schemeClr val="tx1"/>
                        </a:solidFill>
                        <a:latin typeface="Cambria Math" panose="02040503050406030204" pitchFamily="18" charset="0"/>
                        <a:sym typeface="+mn-ea"/>
                      </a:rPr>
                      <m:t>，</m:t>
                    </m:r>
                  </m:oMath>
                </a14:m>
                <a:r>
                  <a:rPr lang="zh-CN" altLang="en-US" sz="2000" i="0" dirty="0">
                    <a:solidFill>
                      <a:schemeClr val="tx1"/>
                    </a:solidFill>
                    <a:latin typeface="+mn-ea"/>
                    <a:ea typeface="+mn-ea"/>
                    <a:sym typeface="+mn-ea"/>
                  </a:rPr>
                  <a:t>其中，</a:t>
                </a:r>
                <a14:m>
                  <m:oMath xmlns:m="http://schemas.openxmlformats.org/officeDocument/2006/math">
                    <m:r>
                      <a:rPr lang="en-US" altLang="zh-CN" sz="2000" b="0" i="1" dirty="0" smtClean="0">
                        <a:solidFill>
                          <a:schemeClr val="tx1"/>
                        </a:solidFill>
                        <a:latin typeface="Cambria Math" panose="02040503050406030204" pitchFamily="18" charset="0"/>
                        <a:sym typeface="+mn-ea"/>
                      </a:rPr>
                      <m:t>(</m:t>
                    </m:r>
                    <m:sSub>
                      <m:sSubPr>
                        <m:ctrlPr>
                          <a:rPr lang="en-US" altLang="zh-CN" sz="2000" i="1" dirty="0">
                            <a:solidFill>
                              <a:schemeClr val="tx1"/>
                            </a:solidFill>
                            <a:latin typeface="Cambria Math" panose="02040503050406030204" pitchFamily="18" charset="0"/>
                            <a:sym typeface="+mn-ea"/>
                          </a:rPr>
                        </m:ctrlPr>
                      </m:sSubPr>
                      <m:e>
                        <m:r>
                          <a:rPr lang="en-US" altLang="zh-CN" sz="2000" b="0" i="1" dirty="0" smtClean="0">
                            <a:solidFill>
                              <a:schemeClr val="tx1"/>
                            </a:solidFill>
                            <a:latin typeface="Cambria Math" panose="02040503050406030204" pitchFamily="18" charset="0"/>
                            <a:sym typeface="+mn-ea"/>
                          </a:rPr>
                          <m:t>𝑉</m:t>
                        </m:r>
                        <m:r>
                          <a:rPr lang="en-US" altLang="zh-CN" sz="2000" b="0" i="1" dirty="0" smtClean="0">
                            <a:solidFill>
                              <a:schemeClr val="tx1"/>
                            </a:solidFill>
                            <a:latin typeface="Cambria Math" panose="02040503050406030204" pitchFamily="18" charset="0"/>
                            <a:sym typeface="+mn-ea"/>
                          </a:rPr>
                          <m:t>=</m:t>
                        </m:r>
                        <m:sSub>
                          <m:sSubPr>
                            <m:ctrlPr>
                              <a:rPr lang="en-US" altLang="zh-CN" sz="2000" i="1" dirty="0">
                                <a:solidFill>
                                  <a:schemeClr val="tx1"/>
                                </a:solidFill>
                                <a:latin typeface="Cambria Math" panose="02040503050406030204" pitchFamily="18" charset="0"/>
                                <a:sym typeface="+mn-ea"/>
                              </a:rPr>
                            </m:ctrlPr>
                          </m:sSubPr>
                          <m:e>
                            <m:r>
                              <a:rPr lang="en-US" altLang="zh-CN" sz="2000" b="0" i="1" dirty="0">
                                <a:solidFill>
                                  <a:schemeClr val="tx1"/>
                                </a:solidFill>
                                <a:latin typeface="Cambria Math" panose="02040503050406030204" pitchFamily="18" charset="0"/>
                                <a:sym typeface="+mn-ea"/>
                              </a:rPr>
                              <m:t>𝑉</m:t>
                            </m:r>
                          </m:e>
                          <m:sub>
                            <m:r>
                              <a:rPr lang="en-US" altLang="zh-CN" sz="2000" b="0" i="1" dirty="0">
                                <a:solidFill>
                                  <a:schemeClr val="tx1"/>
                                </a:solidFill>
                                <a:latin typeface="Cambria Math" panose="02040503050406030204" pitchFamily="18" charset="0"/>
                                <a:sym typeface="+mn-ea"/>
                              </a:rPr>
                              <m:t>𝑠</m:t>
                            </m:r>
                          </m:sub>
                        </m:sSub>
                        <m:r>
                          <a:rPr lang="en-US" altLang="zh-CN" sz="2000" b="0" i="1" dirty="0" smtClean="0">
                            <a:solidFill>
                              <a:schemeClr val="tx1"/>
                            </a:solidFill>
                            <a:latin typeface="Cambria Math" panose="02040503050406030204" pitchFamily="18" charset="0"/>
                            <a:sym typeface="+mn-ea"/>
                          </a:rPr>
                          <m:t>−</m:t>
                        </m:r>
                        <m:acc>
                          <m:accPr>
                            <m:chr m:val="̅"/>
                            <m:ctrlPr>
                              <a:rPr lang="en-US" altLang="zh-CN" sz="2000" i="1" dirty="0">
                                <a:solidFill>
                                  <a:schemeClr val="tx1"/>
                                </a:solidFill>
                                <a:latin typeface="Cambria Math" panose="02040503050406030204" pitchFamily="18" charset="0"/>
                                <a:sym typeface="+mn-ea"/>
                              </a:rPr>
                            </m:ctrlPr>
                          </m:accPr>
                          <m:e>
                            <m:r>
                              <a:rPr lang="en-US" altLang="zh-CN" sz="2000" b="0" i="1" dirty="0">
                                <a:solidFill>
                                  <a:schemeClr val="tx1"/>
                                </a:solidFill>
                                <a:latin typeface="Cambria Math" panose="02040503050406030204" pitchFamily="18" charset="0"/>
                                <a:sym typeface="+mn-ea"/>
                              </a:rPr>
                              <m:t>𝑉</m:t>
                            </m:r>
                          </m:e>
                        </m:acc>
                      </m:e>
                      <m:sub>
                        <m:r>
                          <a:rPr lang="en-US" altLang="zh-CN" sz="2000" b="0" i="1" dirty="0">
                            <a:solidFill>
                              <a:schemeClr val="tx1"/>
                            </a:solidFill>
                            <a:latin typeface="Cambria Math" panose="02040503050406030204" pitchFamily="18" charset="0"/>
                            <a:sym typeface="+mn-ea"/>
                          </a:rPr>
                          <m:t>𝑠</m:t>
                        </m:r>
                      </m:sub>
                    </m:sSub>
                    <m:r>
                      <a:rPr lang="en-US" altLang="zh-CN" sz="2000" b="0" i="1" dirty="0" smtClean="0">
                        <a:solidFill>
                          <a:schemeClr val="tx1"/>
                        </a:solidFill>
                        <a:latin typeface="Cambria Math" panose="02040503050406030204" pitchFamily="18" charset="0"/>
                        <a:sym typeface="+mn-ea"/>
                      </a:rPr>
                      <m:t>)</m:t>
                    </m:r>
                  </m:oMath>
                </a14:m>
                <a:r>
                  <a:rPr lang="zh-CN" altLang="en-US" sz="2000" dirty="0">
                    <a:solidFill>
                      <a:schemeClr val="tx1"/>
                    </a:solidFill>
                    <a:latin typeface="黑体" panose="02010609060101010101" pitchFamily="49" charset="-122"/>
                    <a:ea typeface="黑体" panose="02010609060101010101" pitchFamily="49" charset="-122"/>
                    <a:sym typeface="+mn-ea"/>
                  </a:rPr>
                  <a:t>，</a:t>
                </a:r>
                <a14:m>
                  <m:oMath xmlns:m="http://schemas.openxmlformats.org/officeDocument/2006/math">
                    <m:r>
                      <a:rPr lang="en-US" altLang="zh-CN" sz="2000" b="0" i="1" dirty="0" smtClean="0">
                        <a:solidFill>
                          <a:schemeClr val="tx1"/>
                        </a:solidFill>
                        <a:latin typeface="Cambria Math" panose="02040503050406030204" pitchFamily="18" charset="0"/>
                        <a:ea typeface="黑体" panose="02010609060101010101" pitchFamily="49" charset="-122"/>
                        <a:sym typeface="+mn-ea"/>
                      </a:rPr>
                      <m:t>𝑠</m:t>
                    </m:r>
                    <m:r>
                      <a:rPr lang="en-US" altLang="zh-CN" sz="2000" b="0" i="1" smtClean="0">
                        <a:solidFill>
                          <a:schemeClr val="tx1"/>
                        </a:solidFill>
                        <a:latin typeface="Cambria Math" panose="02040503050406030204" pitchFamily="18" charset="0"/>
                        <a:ea typeface="Cambria Math" panose="02040503050406030204" pitchFamily="18" charset="0"/>
                        <a:sym typeface="+mn-ea"/>
                      </a:rPr>
                      <m:t>∈</m:t>
                    </m:r>
                    <m:sSub>
                      <m:sSubPr>
                        <m:ctrlPr>
                          <a:rPr lang="en-US" altLang="zh-CN" sz="2000" i="1" dirty="0" smtClean="0">
                            <a:solidFill>
                              <a:schemeClr val="tx1"/>
                            </a:solidFill>
                            <a:latin typeface="Cambria Math" panose="02040503050406030204" pitchFamily="18" charset="0"/>
                            <a:sym typeface="+mn-ea"/>
                          </a:rPr>
                        </m:ctrlPr>
                      </m:sSubPr>
                      <m:e>
                        <m:r>
                          <a:rPr lang="en-US" altLang="zh-CN" sz="2000" b="0" i="1" dirty="0" smtClean="0">
                            <a:solidFill>
                              <a:schemeClr val="tx1"/>
                            </a:solidFill>
                            <a:latin typeface="Cambria Math" panose="02040503050406030204" pitchFamily="18" charset="0"/>
                            <a:sym typeface="+mn-ea"/>
                          </a:rPr>
                          <m:t>𝑉</m:t>
                        </m:r>
                      </m:e>
                      <m:sub>
                        <m:r>
                          <a:rPr lang="en-US" altLang="zh-CN" sz="2000" b="0" i="1" dirty="0" smtClean="0">
                            <a:solidFill>
                              <a:schemeClr val="tx1"/>
                            </a:solidFill>
                            <a:latin typeface="Cambria Math" panose="02040503050406030204" pitchFamily="18" charset="0"/>
                            <a:sym typeface="+mn-ea"/>
                          </a:rPr>
                          <m:t>𝑠</m:t>
                        </m:r>
                      </m:sub>
                    </m:sSub>
                  </m:oMath>
                </a14:m>
                <a:r>
                  <a:rPr lang="en-US" altLang="zh-CN" sz="2000" dirty="0">
                    <a:solidFill>
                      <a:schemeClr val="tx1"/>
                    </a:solidFill>
                    <a:latin typeface="黑体" panose="02010609060101010101" pitchFamily="49" charset="-122"/>
                    <a:ea typeface="黑体" panose="02010609060101010101" pitchFamily="49" charset="-122"/>
                    <a:sym typeface="+mn-ea"/>
                  </a:rPr>
                  <a:t>,</a:t>
                </a:r>
                <a14:m>
                  <m:oMath xmlns:m="http://schemas.openxmlformats.org/officeDocument/2006/math">
                    <m:r>
                      <a:rPr lang="en-US" altLang="zh-CN" sz="2000" b="0" i="1" dirty="0" smtClean="0">
                        <a:solidFill>
                          <a:schemeClr val="tx1"/>
                        </a:solidFill>
                        <a:latin typeface="Cambria Math" panose="02040503050406030204" pitchFamily="18" charset="0"/>
                        <a:ea typeface="黑体" panose="02010609060101010101" pitchFamily="49" charset="-122"/>
                        <a:sym typeface="+mn-ea"/>
                      </a:rPr>
                      <m:t>𝑡</m:t>
                    </m:r>
                    <m:r>
                      <a:rPr lang="en-US" altLang="zh-CN" sz="2000" b="0" i="1" dirty="0" smtClean="0">
                        <a:solidFill>
                          <a:schemeClr val="tx1"/>
                        </a:solidFill>
                        <a:latin typeface="Cambria Math" panose="02040503050406030204" pitchFamily="18" charset="0"/>
                        <a:ea typeface="Cambria Math" panose="02040503050406030204" pitchFamily="18" charset="0"/>
                        <a:sym typeface="+mn-ea"/>
                      </a:rPr>
                      <m:t>∈</m:t>
                    </m:r>
                    <m:sSub>
                      <m:sSubPr>
                        <m:ctrlPr>
                          <a:rPr lang="en-US" altLang="zh-CN" sz="2000" i="1" dirty="0" smtClean="0">
                            <a:solidFill>
                              <a:schemeClr val="tx1"/>
                            </a:solidFill>
                            <a:latin typeface="Cambria Math" panose="02040503050406030204" pitchFamily="18" charset="0"/>
                            <a:sym typeface="+mn-ea"/>
                          </a:rPr>
                        </m:ctrlPr>
                      </m:sSubPr>
                      <m:e>
                        <m:acc>
                          <m:accPr>
                            <m:chr m:val="̅"/>
                            <m:ctrlPr>
                              <a:rPr lang="en-US" altLang="zh-CN" sz="2000" i="1" dirty="0" smtClean="0">
                                <a:solidFill>
                                  <a:schemeClr val="tx1"/>
                                </a:solidFill>
                                <a:latin typeface="Cambria Math" panose="02040503050406030204" pitchFamily="18" charset="0"/>
                                <a:sym typeface="+mn-ea"/>
                              </a:rPr>
                            </m:ctrlPr>
                          </m:accPr>
                          <m:e>
                            <m:r>
                              <a:rPr lang="en-US" altLang="zh-CN" sz="2000" b="0" i="1" dirty="0" smtClean="0">
                                <a:solidFill>
                                  <a:schemeClr val="tx1"/>
                                </a:solidFill>
                                <a:latin typeface="Cambria Math" panose="02040503050406030204" pitchFamily="18" charset="0"/>
                                <a:sym typeface="+mn-ea"/>
                              </a:rPr>
                              <m:t>𝑉</m:t>
                            </m:r>
                          </m:e>
                        </m:acc>
                      </m:e>
                      <m:sub>
                        <m:r>
                          <a:rPr lang="en-US" altLang="zh-CN" sz="2000" b="0" i="1" dirty="0" smtClean="0">
                            <a:solidFill>
                              <a:schemeClr val="tx1"/>
                            </a:solidFill>
                            <a:latin typeface="Cambria Math" panose="02040503050406030204" pitchFamily="18" charset="0"/>
                            <a:sym typeface="+mn-ea"/>
                          </a:rPr>
                          <m:t>𝑠</m:t>
                        </m:r>
                      </m:sub>
                    </m:sSub>
                  </m:oMath>
                </a14:m>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rPr>
                  <a:t>把所有</a:t>
                </a:r>
                <a:r>
                  <a:rPr lang="zh-CN" altLang="en-US" sz="2000" dirty="0">
                    <a:solidFill>
                      <a:srgbClr val="FF0000"/>
                    </a:solidFill>
                    <a:latin typeface="黑体" panose="02010609060101010101" pitchFamily="49" charset="-122"/>
                    <a:ea typeface="黑体" panose="02010609060101010101" pitchFamily="49" charset="-122"/>
                  </a:rPr>
                  <a:t>尾节点在</a:t>
                </a:r>
                <a14:m>
                  <m:oMath xmlns:m="http://schemas.openxmlformats.org/officeDocument/2006/math">
                    <m:sSub>
                      <m:sSubPr>
                        <m:ctrlPr>
                          <a:rPr lang="en-US" altLang="zh-CN" sz="2000" i="1" dirty="0">
                            <a:solidFill>
                              <a:srgbClr val="FF0000"/>
                            </a:solidFill>
                            <a:latin typeface="Cambria Math" panose="02040503050406030204" pitchFamily="18" charset="0"/>
                            <a:sym typeface="+mn-ea"/>
                          </a:rPr>
                        </m:ctrlPr>
                      </m:sSubPr>
                      <m:e>
                        <m:r>
                          <a:rPr lang="en-US" altLang="zh-CN" sz="2000" b="0" i="1" dirty="0">
                            <a:solidFill>
                              <a:srgbClr val="FF0000"/>
                            </a:solidFill>
                            <a:latin typeface="Cambria Math" panose="02040503050406030204" pitchFamily="18" charset="0"/>
                            <a:sym typeface="+mn-ea"/>
                          </a:rPr>
                          <m:t>𝑉</m:t>
                        </m:r>
                      </m:e>
                      <m:sub>
                        <m:r>
                          <a:rPr lang="en-US" altLang="zh-CN" sz="2000" b="0" i="1" dirty="0">
                            <a:solidFill>
                              <a:srgbClr val="FF0000"/>
                            </a:solidFill>
                            <a:latin typeface="Cambria Math" panose="02040503050406030204" pitchFamily="18" charset="0"/>
                            <a:sym typeface="+mn-ea"/>
                          </a:rPr>
                          <m:t>𝑠</m:t>
                        </m:r>
                      </m:sub>
                    </m:sSub>
                  </m:oMath>
                </a14:m>
                <a:r>
                  <a:rPr lang="zh-CN" altLang="en-US" sz="2000" dirty="0">
                    <a:solidFill>
                      <a:srgbClr val="FF0000"/>
                    </a:solidFill>
                    <a:latin typeface="黑体" panose="02010609060101010101" pitchFamily="49" charset="-122"/>
                    <a:ea typeface="黑体" panose="02010609060101010101" pitchFamily="49" charset="-122"/>
                  </a:rPr>
                  <a:t>中</a:t>
                </a:r>
                <a:r>
                  <a:rPr lang="zh-CN" altLang="en-US" sz="2000" dirty="0">
                    <a:latin typeface="黑体" panose="02010609060101010101" pitchFamily="49" charset="-122"/>
                    <a:ea typeface="黑体" panose="02010609060101010101" pitchFamily="49" charset="-122"/>
                  </a:rPr>
                  <a:t>且</a:t>
                </a:r>
                <a:r>
                  <a:rPr lang="zh-CN" altLang="en-US" sz="2000" dirty="0">
                    <a:solidFill>
                      <a:srgbClr val="FF0000"/>
                    </a:solidFill>
                    <a:latin typeface="黑体" panose="02010609060101010101" pitchFamily="49" charset="-122"/>
                    <a:ea typeface="黑体" panose="02010609060101010101" pitchFamily="49" charset="-122"/>
                  </a:rPr>
                  <a:t>头节点在</a:t>
                </a:r>
                <a14:m>
                  <m:oMath xmlns:m="http://schemas.openxmlformats.org/officeDocument/2006/math">
                    <m:sSub>
                      <m:sSubPr>
                        <m:ctrlPr>
                          <a:rPr lang="en-US" altLang="zh-CN" sz="2000" i="1" dirty="0">
                            <a:solidFill>
                              <a:srgbClr val="FF0000"/>
                            </a:solidFill>
                            <a:latin typeface="Cambria Math" panose="02040503050406030204" pitchFamily="18" charset="0"/>
                            <a:sym typeface="+mn-ea"/>
                          </a:rPr>
                        </m:ctrlPr>
                      </m:sSubPr>
                      <m:e>
                        <m:acc>
                          <m:accPr>
                            <m:chr m:val="̅"/>
                            <m:ctrlPr>
                              <a:rPr lang="en-US" altLang="zh-CN" sz="2000" i="1" dirty="0">
                                <a:solidFill>
                                  <a:srgbClr val="FF0000"/>
                                </a:solidFill>
                                <a:latin typeface="Cambria Math" panose="02040503050406030204" pitchFamily="18" charset="0"/>
                                <a:sym typeface="+mn-ea"/>
                              </a:rPr>
                            </m:ctrlPr>
                          </m:accPr>
                          <m:e>
                            <m:r>
                              <a:rPr lang="en-US" altLang="zh-CN" sz="2000" b="0" i="1" dirty="0">
                                <a:solidFill>
                                  <a:srgbClr val="FF0000"/>
                                </a:solidFill>
                                <a:latin typeface="Cambria Math" panose="02040503050406030204" pitchFamily="18" charset="0"/>
                                <a:sym typeface="+mn-ea"/>
                              </a:rPr>
                              <m:t>𝑉</m:t>
                            </m:r>
                          </m:e>
                        </m:acc>
                      </m:e>
                      <m:sub>
                        <m:r>
                          <a:rPr lang="en-US" altLang="zh-CN" sz="2000" b="0" i="1" dirty="0">
                            <a:solidFill>
                              <a:srgbClr val="FF0000"/>
                            </a:solidFill>
                            <a:latin typeface="Cambria Math" panose="02040503050406030204" pitchFamily="18" charset="0"/>
                            <a:sym typeface="+mn-ea"/>
                          </a:rPr>
                          <m:t>𝑠</m:t>
                        </m:r>
                      </m:sub>
                    </m:sSub>
                  </m:oMath>
                </a14:m>
                <a:r>
                  <a:rPr lang="zh-CN" altLang="en-US" sz="2000" dirty="0">
                    <a:solidFill>
                      <a:srgbClr val="FF0000"/>
                    </a:solidFill>
                    <a:latin typeface="黑体" panose="02010609060101010101" pitchFamily="49" charset="-122"/>
                    <a:ea typeface="黑体" panose="02010609060101010101" pitchFamily="49" charset="-122"/>
                  </a:rPr>
                  <a:t>中</a:t>
                </a:r>
                <a:r>
                  <a:rPr lang="zh-CN" altLang="en-US" sz="2000" dirty="0">
                    <a:latin typeface="黑体" panose="02010609060101010101" pitchFamily="49" charset="-122"/>
                    <a:ea typeface="黑体" panose="02010609060101010101" pitchFamily="49" charset="-122"/>
                  </a:rPr>
                  <a:t>的边构成的集合称为分离</a:t>
                </a:r>
                <a:r>
                  <a:rPr lang="en-US" altLang="zh-CN" sz="2000" dirty="0">
                    <a:latin typeface="黑体" panose="02010609060101010101" pitchFamily="49" charset="-122"/>
                    <a:ea typeface="黑体" panose="02010609060101010101" pitchFamily="49" charset="-122"/>
                  </a:rPr>
                  <a:t>s</a:t>
                </a:r>
                <a:r>
                  <a:rPr lang="zh-CN" altLang="en-US" sz="2000" dirty="0">
                    <a:latin typeface="黑体" panose="02010609060101010101" pitchFamily="49" charset="-122"/>
                    <a:ea typeface="黑体" panose="02010609060101010101" pitchFamily="49" charset="-122"/>
                  </a:rPr>
                  <a:t>与</a:t>
                </a:r>
                <a:r>
                  <a:rPr lang="en-US" altLang="zh-CN" sz="2000" dirty="0">
                    <a:latin typeface="黑体" panose="02010609060101010101" pitchFamily="49" charset="-122"/>
                    <a:ea typeface="黑体" panose="02010609060101010101" pitchFamily="49" charset="-122"/>
                  </a:rPr>
                  <a:t>r</a:t>
                </a:r>
                <a:r>
                  <a:rPr lang="zh-CN" altLang="en-US" sz="2000" dirty="0">
                    <a:latin typeface="黑体" panose="02010609060101010101" pitchFamily="49" charset="-122"/>
                    <a:ea typeface="黑体" panose="02010609060101010101" pitchFamily="49" charset="-122"/>
                  </a:rPr>
                  <a:t>割集，并把割集中所有边的容量之和构成的集合称为这个割集的容量。在所有分离源点</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𝑠</m:t>
                    </m:r>
                  </m:oMath>
                </a14:m>
                <a:r>
                  <a:rPr lang="zh-CN" altLang="en-US" sz="2000" dirty="0">
                    <a:latin typeface="黑体" panose="02010609060101010101" pitchFamily="49" charset="-122"/>
                    <a:ea typeface="黑体" panose="02010609060101010101" pitchFamily="49" charset="-122"/>
                  </a:rPr>
                  <a:t>和宿点</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𝑡</m:t>
                    </m:r>
                  </m:oMath>
                </a14:m>
                <a:r>
                  <a:rPr lang="zh-CN" altLang="en-US" sz="2000" dirty="0">
                    <a:latin typeface="黑体" panose="02010609060101010101" pitchFamily="49" charset="-122"/>
                    <a:ea typeface="黑体" panose="02010609060101010101" pitchFamily="49" charset="-122"/>
                  </a:rPr>
                  <a:t>的割集中，取割值最小的割集为</a:t>
                </a:r>
                <a:r>
                  <a:rPr lang="zh-CN" altLang="en-US" sz="2000" dirty="0">
                    <a:solidFill>
                      <a:srgbClr val="FF0000"/>
                    </a:solidFill>
                    <a:latin typeface="黑体" panose="02010609060101010101" pitchFamily="49" charset="-122"/>
                    <a:ea typeface="黑体" panose="02010609060101010101" pitchFamily="49" charset="-122"/>
                  </a:rPr>
                  <a:t>最小割</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98908" y="1022704"/>
                <a:ext cx="7859190" cy="1631216"/>
              </a:xfrm>
              <a:prstGeom prst="rect">
                <a:avLst/>
              </a:prstGeom>
              <a:blipFill rotWithShape="1">
                <a:blip r:embed="rId3"/>
                <a:stretch>
                  <a:fillRect l="-1" t="-22" r="7" b="16"/>
                </a:stretch>
              </a:blipFill>
            </p:spPr>
            <p:txBody>
              <a:bodyPr/>
              <a:lstStyle/>
              <a:p>
                <a:r>
                  <a:rPr lang="zh-CN" altLang="en-US">
                    <a:noFill/>
                  </a:rPr>
                  <a:t> </a:t>
                </a:r>
              </a:p>
            </p:txBody>
          </p:sp>
        </mc:Fallback>
      </mc:AlternateContent>
      <p:sp>
        <p:nvSpPr>
          <p:cNvPr id="4" name="椭圆 3"/>
          <p:cNvSpPr/>
          <p:nvPr/>
        </p:nvSpPr>
        <p:spPr>
          <a:xfrm>
            <a:off x="1028793" y="4571970"/>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7" name="椭圆 6"/>
          <p:cNvSpPr/>
          <p:nvPr/>
        </p:nvSpPr>
        <p:spPr>
          <a:xfrm>
            <a:off x="3080625" y="3314705"/>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p:cNvSpPr/>
          <p:nvPr/>
        </p:nvSpPr>
        <p:spPr>
          <a:xfrm>
            <a:off x="3080625" y="5739770"/>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p:cNvSpPr/>
          <p:nvPr/>
        </p:nvSpPr>
        <p:spPr>
          <a:xfrm>
            <a:off x="5682387" y="3314705"/>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p:cNvSpPr/>
          <p:nvPr/>
        </p:nvSpPr>
        <p:spPr>
          <a:xfrm>
            <a:off x="5682387" y="5738646"/>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p:cNvSpPr/>
          <p:nvPr/>
        </p:nvSpPr>
        <p:spPr>
          <a:xfrm>
            <a:off x="7543722" y="4571970"/>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cxnSp>
        <p:nvCxnSpPr>
          <p:cNvPr id="6" name="直接箭头连接符 5"/>
          <p:cNvCxnSpPr>
            <a:stCxn id="4" idx="7"/>
            <a:endCxn id="7" idx="2"/>
          </p:cNvCxnSpPr>
          <p:nvPr/>
        </p:nvCxnSpPr>
        <p:spPr bwMode="auto">
          <a:xfrm flipV="1">
            <a:off x="1353988" y="3505200"/>
            <a:ext cx="1726637" cy="1122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p:cNvCxnSpPr>
            <a:stCxn id="4" idx="5"/>
            <a:endCxn id="8" idx="2"/>
          </p:cNvCxnSpPr>
          <p:nvPr/>
        </p:nvCxnSpPr>
        <p:spPr bwMode="auto">
          <a:xfrm>
            <a:off x="1353988" y="4897165"/>
            <a:ext cx="1726637" cy="1033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7" idx="4"/>
            <a:endCxn id="8" idx="0"/>
          </p:cNvCxnSpPr>
          <p:nvPr/>
        </p:nvCxnSpPr>
        <p:spPr bwMode="auto">
          <a:xfrm>
            <a:off x="3271120" y="3695695"/>
            <a:ext cx="0" cy="20440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7" idx="6"/>
            <a:endCxn id="9" idx="2"/>
          </p:cNvCxnSpPr>
          <p:nvPr/>
        </p:nvCxnSpPr>
        <p:spPr bwMode="auto">
          <a:xfrm>
            <a:off x="3461615" y="3505200"/>
            <a:ext cx="22207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p:cNvCxnSpPr>
            <a:stCxn id="8" idx="6"/>
            <a:endCxn id="12" idx="2"/>
          </p:cNvCxnSpPr>
          <p:nvPr/>
        </p:nvCxnSpPr>
        <p:spPr bwMode="auto">
          <a:xfrm flipV="1">
            <a:off x="3461615" y="5929141"/>
            <a:ext cx="2220772" cy="11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p:cNvCxnSpPr>
            <a:stCxn id="7" idx="5"/>
            <a:endCxn id="12" idx="1"/>
          </p:cNvCxnSpPr>
          <p:nvPr/>
        </p:nvCxnSpPr>
        <p:spPr bwMode="auto">
          <a:xfrm>
            <a:off x="3405820" y="3639900"/>
            <a:ext cx="2332362" cy="21545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p:cNvCxnSpPr>
            <a:stCxn id="12" idx="0"/>
            <a:endCxn id="9" idx="4"/>
          </p:cNvCxnSpPr>
          <p:nvPr/>
        </p:nvCxnSpPr>
        <p:spPr bwMode="auto">
          <a:xfrm flipV="1">
            <a:off x="5872882" y="3695695"/>
            <a:ext cx="0" cy="20429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接箭头连接符 33"/>
          <p:cNvCxnSpPr>
            <a:stCxn id="12" idx="6"/>
            <a:endCxn id="13" idx="3"/>
          </p:cNvCxnSpPr>
          <p:nvPr/>
        </p:nvCxnSpPr>
        <p:spPr bwMode="auto">
          <a:xfrm flipV="1">
            <a:off x="6063377" y="4897165"/>
            <a:ext cx="1536140" cy="10319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p:cNvCxnSpPr>
            <a:stCxn id="9" idx="6"/>
            <a:endCxn id="13" idx="1"/>
          </p:cNvCxnSpPr>
          <p:nvPr/>
        </p:nvCxnSpPr>
        <p:spPr bwMode="auto">
          <a:xfrm>
            <a:off x="6063377" y="3505200"/>
            <a:ext cx="1536140" cy="1122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文本框 39"/>
          <p:cNvSpPr txBox="1"/>
          <p:nvPr/>
        </p:nvSpPr>
        <p:spPr>
          <a:xfrm>
            <a:off x="1859355" y="3715277"/>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3</a:t>
            </a:r>
            <a:endParaRPr lang="zh-CN" altLang="en-US" sz="2000" b="1" dirty="0">
              <a:latin typeface="黑体" panose="02010609060101010101" pitchFamily="49" charset="-122"/>
              <a:ea typeface="黑体" panose="02010609060101010101" pitchFamily="49" charset="-122"/>
              <a:sym typeface="+mn-ea"/>
            </a:endParaRPr>
          </a:p>
        </p:txBody>
      </p:sp>
      <p:sp>
        <p:nvSpPr>
          <p:cNvPr id="41" name="文本框 40"/>
          <p:cNvSpPr txBox="1"/>
          <p:nvPr/>
        </p:nvSpPr>
        <p:spPr>
          <a:xfrm>
            <a:off x="1864786" y="5375535"/>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3</a:t>
            </a:r>
            <a:endParaRPr lang="zh-CN" altLang="en-US" sz="2000" b="1" dirty="0">
              <a:latin typeface="黑体" panose="02010609060101010101" pitchFamily="49" charset="-122"/>
              <a:ea typeface="黑体" panose="02010609060101010101" pitchFamily="49" charset="-122"/>
              <a:sym typeface="+mn-ea"/>
            </a:endParaRPr>
          </a:p>
        </p:txBody>
      </p:sp>
      <p:sp>
        <p:nvSpPr>
          <p:cNvPr id="42" name="文本框 41"/>
          <p:cNvSpPr txBox="1"/>
          <p:nvPr/>
        </p:nvSpPr>
        <p:spPr>
          <a:xfrm>
            <a:off x="6975566" y="3715277"/>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3</a:t>
            </a:r>
            <a:endParaRPr lang="zh-CN" altLang="en-US" sz="2000" b="1" dirty="0">
              <a:latin typeface="黑体" panose="02010609060101010101" pitchFamily="49" charset="-122"/>
              <a:ea typeface="黑体" panose="02010609060101010101" pitchFamily="49" charset="-122"/>
              <a:sym typeface="+mn-ea"/>
            </a:endParaRPr>
          </a:p>
        </p:txBody>
      </p:sp>
      <p:sp>
        <p:nvSpPr>
          <p:cNvPr id="43" name="文本框 42"/>
          <p:cNvSpPr txBox="1"/>
          <p:nvPr/>
        </p:nvSpPr>
        <p:spPr>
          <a:xfrm>
            <a:off x="4349340" y="3077193"/>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2</a:t>
            </a:r>
            <a:endParaRPr lang="zh-CN" altLang="en-US" sz="2000" b="1" dirty="0">
              <a:latin typeface="黑体" panose="02010609060101010101" pitchFamily="49" charset="-122"/>
              <a:ea typeface="黑体" panose="02010609060101010101" pitchFamily="49" charset="-122"/>
              <a:sym typeface="+mn-ea"/>
            </a:endParaRPr>
          </a:p>
        </p:txBody>
      </p:sp>
      <p:sp>
        <p:nvSpPr>
          <p:cNvPr id="44" name="文本框 43"/>
          <p:cNvSpPr txBox="1"/>
          <p:nvPr/>
        </p:nvSpPr>
        <p:spPr>
          <a:xfrm>
            <a:off x="4349340" y="4661151"/>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1</a:t>
            </a:r>
            <a:endParaRPr lang="zh-CN" altLang="en-US" sz="2000" b="1" dirty="0">
              <a:latin typeface="黑体" panose="02010609060101010101" pitchFamily="49" charset="-122"/>
              <a:ea typeface="黑体" panose="02010609060101010101" pitchFamily="49" charset="-122"/>
              <a:sym typeface="+mn-ea"/>
            </a:endParaRPr>
          </a:p>
        </p:txBody>
      </p:sp>
      <p:sp>
        <p:nvSpPr>
          <p:cNvPr id="45" name="文本框 44"/>
          <p:cNvSpPr txBox="1"/>
          <p:nvPr/>
        </p:nvSpPr>
        <p:spPr>
          <a:xfrm>
            <a:off x="2978195" y="4517115"/>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1</a:t>
            </a:r>
            <a:endParaRPr lang="zh-CN" altLang="en-US" sz="2000" b="1" dirty="0">
              <a:latin typeface="黑体" panose="02010609060101010101" pitchFamily="49" charset="-122"/>
              <a:ea typeface="黑体" panose="02010609060101010101" pitchFamily="49" charset="-122"/>
              <a:sym typeface="+mn-ea"/>
            </a:endParaRPr>
          </a:p>
        </p:txBody>
      </p:sp>
      <p:sp>
        <p:nvSpPr>
          <p:cNvPr id="46" name="文本框 45"/>
          <p:cNvSpPr txBox="1"/>
          <p:nvPr/>
        </p:nvSpPr>
        <p:spPr>
          <a:xfrm>
            <a:off x="4349340" y="5960976"/>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4</a:t>
            </a:r>
            <a:endParaRPr lang="zh-CN" altLang="en-US" sz="2000" b="1" dirty="0">
              <a:latin typeface="黑体" panose="02010609060101010101" pitchFamily="49" charset="-122"/>
              <a:ea typeface="黑体" panose="02010609060101010101" pitchFamily="49" charset="-122"/>
              <a:sym typeface="+mn-ea"/>
            </a:endParaRPr>
          </a:p>
        </p:txBody>
      </p:sp>
      <p:sp>
        <p:nvSpPr>
          <p:cNvPr id="47" name="文本框 46"/>
          <p:cNvSpPr txBox="1"/>
          <p:nvPr/>
        </p:nvSpPr>
        <p:spPr>
          <a:xfrm>
            <a:off x="6980330" y="5343173"/>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2</a:t>
            </a:r>
            <a:endParaRPr lang="zh-CN" altLang="en-US" sz="2000" b="1" dirty="0">
              <a:latin typeface="黑体" panose="02010609060101010101" pitchFamily="49" charset="-122"/>
              <a:ea typeface="黑体" panose="02010609060101010101" pitchFamily="49" charset="-122"/>
              <a:sym typeface="+mn-ea"/>
            </a:endParaRPr>
          </a:p>
        </p:txBody>
      </p:sp>
      <p:sp>
        <p:nvSpPr>
          <p:cNvPr id="48" name="文本框 47"/>
          <p:cNvSpPr txBox="1"/>
          <p:nvPr/>
        </p:nvSpPr>
        <p:spPr>
          <a:xfrm>
            <a:off x="5906122" y="4517115"/>
            <a:ext cx="314510" cy="400110"/>
          </a:xfrm>
          <a:prstGeom prst="rect">
            <a:avLst/>
          </a:prstGeom>
          <a:noFill/>
        </p:spPr>
        <p:txBody>
          <a:bodyPr wrap="none" rtlCol="0" anchor="t">
            <a:spAutoFit/>
          </a:bodyPr>
          <a:lstStyle/>
          <a:p>
            <a:r>
              <a:rPr lang="en-US" altLang="zh-CN" sz="2000" b="1" dirty="0">
                <a:latin typeface="黑体" panose="02010609060101010101" pitchFamily="49" charset="-122"/>
                <a:ea typeface="黑体" panose="02010609060101010101" pitchFamily="49" charset="-122"/>
                <a:sym typeface="+mn-ea"/>
              </a:rPr>
              <a:t>2</a:t>
            </a:r>
            <a:endParaRPr lang="zh-CN" altLang="en-US" sz="2000" b="1" dirty="0">
              <a:latin typeface="黑体" panose="02010609060101010101" pitchFamily="49" charset="-122"/>
              <a:ea typeface="黑体" panose="02010609060101010101" pitchFamily="49" charset="-122"/>
              <a:sym typeface="+mn-ea"/>
            </a:endParaRPr>
          </a:p>
        </p:txBody>
      </p:sp>
      <p:cxnSp>
        <p:nvCxnSpPr>
          <p:cNvPr id="51" name="直接连接符 50"/>
          <p:cNvCxnSpPr/>
          <p:nvPr/>
        </p:nvCxnSpPr>
        <p:spPr bwMode="auto">
          <a:xfrm flipV="1">
            <a:off x="4267208" y="2819416"/>
            <a:ext cx="1142970" cy="15239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直接连接符 51"/>
          <p:cNvCxnSpPr/>
          <p:nvPr/>
        </p:nvCxnSpPr>
        <p:spPr bwMode="auto">
          <a:xfrm flipH="1">
            <a:off x="3810020" y="2971812"/>
            <a:ext cx="457188" cy="365750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直接连接符 54"/>
          <p:cNvCxnSpPr/>
          <p:nvPr/>
        </p:nvCxnSpPr>
        <p:spPr bwMode="auto">
          <a:xfrm flipV="1">
            <a:off x="4977885" y="2819416"/>
            <a:ext cx="432293" cy="365750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直接连接符 57"/>
          <p:cNvCxnSpPr/>
          <p:nvPr/>
        </p:nvCxnSpPr>
        <p:spPr bwMode="auto">
          <a:xfrm flipV="1">
            <a:off x="3825383" y="6476920"/>
            <a:ext cx="1142970" cy="15239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文本框 59"/>
          <p:cNvSpPr txBox="1"/>
          <p:nvPr/>
        </p:nvSpPr>
        <p:spPr>
          <a:xfrm>
            <a:off x="598908" y="5003327"/>
            <a:ext cx="649537" cy="369332"/>
          </a:xfrm>
          <a:prstGeom prst="rect">
            <a:avLst/>
          </a:prstGeom>
          <a:noFill/>
        </p:spPr>
        <p:txBody>
          <a:bodyPr wrap="none" rtlCol="0" anchor="t">
            <a:spAutoFit/>
          </a:bodyPr>
          <a:lstStyle/>
          <a:p>
            <a:r>
              <a:rPr lang="zh-CN" altLang="en-US" b="1" dirty="0">
                <a:latin typeface="黑体" panose="02010609060101010101" pitchFamily="49" charset="-122"/>
                <a:ea typeface="黑体" panose="02010609060101010101" pitchFamily="49" charset="-122"/>
                <a:sym typeface="+mn-ea"/>
              </a:rPr>
              <a:t>源点</a:t>
            </a:r>
          </a:p>
        </p:txBody>
      </p:sp>
      <p:sp>
        <p:nvSpPr>
          <p:cNvPr id="61" name="文本框 60"/>
          <p:cNvSpPr txBox="1"/>
          <p:nvPr/>
        </p:nvSpPr>
        <p:spPr>
          <a:xfrm>
            <a:off x="7655738" y="5003327"/>
            <a:ext cx="651140" cy="369332"/>
          </a:xfrm>
          <a:prstGeom prst="rect">
            <a:avLst/>
          </a:prstGeom>
          <a:noFill/>
        </p:spPr>
        <p:txBody>
          <a:bodyPr wrap="none" rtlCol="0" anchor="t">
            <a:spAutoFit/>
          </a:bodyPr>
          <a:lstStyle/>
          <a:p>
            <a:r>
              <a:rPr lang="zh-CN" altLang="en-US" b="1" dirty="0">
                <a:latin typeface="黑体" panose="02010609060101010101" pitchFamily="49" charset="-122"/>
                <a:ea typeface="黑体" panose="02010609060101010101" pitchFamily="49" charset="-122"/>
                <a:sym typeface="+mn-ea"/>
              </a:rPr>
              <a:t>宿点</a:t>
            </a:r>
          </a:p>
        </p:txBody>
      </p:sp>
      <mc:AlternateContent xmlns:mc="http://schemas.openxmlformats.org/markup-compatibility/2006" xmlns:a14="http://schemas.microsoft.com/office/drawing/2010/main">
        <mc:Choice Requires="a14">
          <p:sp>
            <p:nvSpPr>
              <p:cNvPr id="62" name="文本框 61"/>
              <p:cNvSpPr txBox="1"/>
              <p:nvPr/>
            </p:nvSpPr>
            <p:spPr>
              <a:xfrm>
                <a:off x="265518" y="2907916"/>
                <a:ext cx="2895473" cy="646331"/>
              </a:xfrm>
              <a:prstGeom prst="rect">
                <a:avLst/>
              </a:prstGeom>
              <a:noFill/>
            </p:spPr>
            <p:txBody>
              <a:bodyPr wrap="none" rtlCol="0" anchor="t">
                <a:spAutoFit/>
              </a:bodyPr>
              <a:lstStyle/>
              <a:p>
                <a:r>
                  <a:rPr lang="zh-CN" altLang="en-US" b="1" dirty="0">
                    <a:latin typeface="黑体" panose="02010609060101010101" pitchFamily="49" charset="-122"/>
                    <a:ea typeface="黑体" panose="02010609060101010101" pitchFamily="49" charset="-122"/>
                    <a:sym typeface="+mn-ea"/>
                  </a:rPr>
                  <a:t>割集：</a:t>
                </a:r>
                <a14:m>
                  <m:oMath xmlns:m="http://schemas.openxmlformats.org/officeDocument/2006/math">
                    <m:d>
                      <m:dPr>
                        <m:begChr m:val="{"/>
                        <m:endChr m:val="}"/>
                        <m:ctrlPr>
                          <a:rPr lang="en-US" altLang="zh-CN" b="1" i="1" smtClean="0">
                            <a:latin typeface="Cambria Math" panose="02040503050406030204" pitchFamily="18" charset="0"/>
                            <a:ea typeface="黑体" panose="02010609060101010101" pitchFamily="49" charset="-122"/>
                            <a:sym typeface="+mn-ea"/>
                          </a:rPr>
                        </m:ctrlPr>
                      </m:dPr>
                      <m:e>
                        <m:d>
                          <m:dPr>
                            <m:ctrlPr>
                              <a:rPr lang="en-US" altLang="zh-CN" b="1" i="1" smtClean="0">
                                <a:latin typeface="Cambria Math" panose="02040503050406030204" pitchFamily="18" charset="0"/>
                                <a:ea typeface="黑体" panose="02010609060101010101" pitchFamily="49" charset="-122"/>
                                <a:sym typeface="+mn-ea"/>
                              </a:rPr>
                            </m:ctrlPr>
                          </m:dPr>
                          <m:e>
                            <m:r>
                              <a:rPr lang="en-US" altLang="zh-CN" b="1" i="1" smtClean="0">
                                <a:latin typeface="Cambria Math" panose="02040503050406030204" pitchFamily="18" charset="0"/>
                                <a:ea typeface="黑体" panose="02010609060101010101" pitchFamily="49" charset="-122"/>
                                <a:sym typeface="+mn-ea"/>
                              </a:rPr>
                              <m:t>𝟏</m:t>
                            </m:r>
                            <m:r>
                              <a:rPr lang="en-US" altLang="zh-CN" b="1" i="1" smtClean="0">
                                <a:latin typeface="Cambria Math" panose="02040503050406030204" pitchFamily="18" charset="0"/>
                                <a:ea typeface="黑体" panose="02010609060101010101" pitchFamily="49" charset="-122"/>
                                <a:sym typeface="+mn-ea"/>
                              </a:rPr>
                              <m:t>,</m:t>
                            </m:r>
                            <m:r>
                              <a:rPr lang="en-US" altLang="zh-CN" b="1" i="1" smtClean="0">
                                <a:latin typeface="Cambria Math" panose="02040503050406030204" pitchFamily="18" charset="0"/>
                                <a:ea typeface="黑体" panose="02010609060101010101" pitchFamily="49" charset="-122"/>
                                <a:sym typeface="+mn-ea"/>
                              </a:rPr>
                              <m:t>𝟑</m:t>
                            </m:r>
                          </m:e>
                        </m:d>
                        <m:r>
                          <a:rPr lang="en-US" altLang="zh-CN" b="1" i="1" smtClean="0">
                            <a:latin typeface="Cambria Math" panose="02040503050406030204" pitchFamily="18" charset="0"/>
                            <a:ea typeface="黑体" panose="02010609060101010101" pitchFamily="49" charset="-122"/>
                            <a:sym typeface="+mn-ea"/>
                          </a:rPr>
                          <m:t>,</m:t>
                        </m:r>
                        <m:d>
                          <m:dPr>
                            <m:ctrlPr>
                              <a:rPr lang="en-US" altLang="zh-CN" b="1" i="1" smtClean="0">
                                <a:latin typeface="Cambria Math" panose="02040503050406030204" pitchFamily="18" charset="0"/>
                                <a:ea typeface="黑体" panose="02010609060101010101" pitchFamily="49" charset="-122"/>
                                <a:sym typeface="+mn-ea"/>
                              </a:rPr>
                            </m:ctrlPr>
                          </m:dPr>
                          <m:e>
                            <m:r>
                              <a:rPr lang="en-US" altLang="zh-CN" b="1" i="1" smtClean="0">
                                <a:latin typeface="Cambria Math" panose="02040503050406030204" pitchFamily="18" charset="0"/>
                                <a:ea typeface="黑体" panose="02010609060101010101" pitchFamily="49" charset="-122"/>
                                <a:sym typeface="+mn-ea"/>
                              </a:rPr>
                              <m:t>𝟏</m:t>
                            </m:r>
                            <m:r>
                              <a:rPr lang="en-US" altLang="zh-CN" b="1" i="1" smtClean="0">
                                <a:latin typeface="Cambria Math" panose="02040503050406030204" pitchFamily="18" charset="0"/>
                                <a:ea typeface="黑体" panose="02010609060101010101" pitchFamily="49" charset="-122"/>
                                <a:sym typeface="+mn-ea"/>
                              </a:rPr>
                              <m:t>,</m:t>
                            </m:r>
                            <m:r>
                              <a:rPr lang="en-US" altLang="zh-CN" b="1" i="1" smtClean="0">
                                <a:latin typeface="Cambria Math" panose="02040503050406030204" pitchFamily="18" charset="0"/>
                                <a:ea typeface="黑体" panose="02010609060101010101" pitchFamily="49" charset="-122"/>
                                <a:sym typeface="+mn-ea"/>
                              </a:rPr>
                              <m:t>𝟒</m:t>
                            </m:r>
                          </m:e>
                        </m:d>
                        <m:r>
                          <a:rPr lang="en-US" altLang="zh-CN" b="1" i="1" smtClean="0">
                            <a:latin typeface="Cambria Math" panose="02040503050406030204" pitchFamily="18" charset="0"/>
                            <a:ea typeface="黑体" panose="02010609060101010101" pitchFamily="49" charset="-122"/>
                            <a:sym typeface="+mn-ea"/>
                          </a:rPr>
                          <m:t>,</m:t>
                        </m:r>
                        <m:d>
                          <m:dPr>
                            <m:ctrlPr>
                              <a:rPr lang="en-US" altLang="zh-CN" b="1" i="1" smtClean="0">
                                <a:latin typeface="Cambria Math" panose="02040503050406030204" pitchFamily="18" charset="0"/>
                                <a:ea typeface="黑体" panose="02010609060101010101" pitchFamily="49" charset="-122"/>
                                <a:sym typeface="+mn-ea"/>
                              </a:rPr>
                            </m:ctrlPr>
                          </m:dPr>
                          <m:e>
                            <m:r>
                              <a:rPr lang="en-US" altLang="zh-CN" b="1" i="1" smtClean="0">
                                <a:latin typeface="Cambria Math" panose="02040503050406030204" pitchFamily="18" charset="0"/>
                                <a:ea typeface="黑体" panose="02010609060101010101" pitchFamily="49" charset="-122"/>
                                <a:sym typeface="+mn-ea"/>
                              </a:rPr>
                              <m:t>𝟐</m:t>
                            </m:r>
                            <m:r>
                              <a:rPr lang="en-US" altLang="zh-CN" b="1" i="1" smtClean="0">
                                <a:latin typeface="Cambria Math" panose="02040503050406030204" pitchFamily="18" charset="0"/>
                                <a:ea typeface="黑体" panose="02010609060101010101" pitchFamily="49" charset="-122"/>
                                <a:sym typeface="+mn-ea"/>
                              </a:rPr>
                              <m:t>,</m:t>
                            </m:r>
                            <m:r>
                              <a:rPr lang="en-US" altLang="zh-CN" b="1" i="1" smtClean="0">
                                <a:latin typeface="Cambria Math" panose="02040503050406030204" pitchFamily="18" charset="0"/>
                                <a:ea typeface="黑体" panose="02010609060101010101" pitchFamily="49" charset="-122"/>
                                <a:sym typeface="+mn-ea"/>
                              </a:rPr>
                              <m:t>𝟒</m:t>
                            </m:r>
                          </m:e>
                        </m:d>
                      </m:e>
                    </m:d>
                  </m:oMath>
                </a14:m>
                <a:endParaRPr lang="en-US" altLang="zh-CN" b="1" dirty="0">
                  <a:latin typeface="黑体" panose="02010609060101010101" pitchFamily="49" charset="-122"/>
                  <a:ea typeface="黑体" panose="02010609060101010101" pitchFamily="49" charset="-122"/>
                  <a:sym typeface="+mn-ea"/>
                </a:endParaRPr>
              </a:p>
              <a:p>
                <a:r>
                  <a:rPr lang="zh-CN" altLang="en-US" b="1" dirty="0">
                    <a:latin typeface="黑体" panose="02010609060101010101" pitchFamily="49" charset="-122"/>
                    <a:ea typeface="黑体" panose="02010609060101010101" pitchFamily="49" charset="-122"/>
                    <a:sym typeface="+mn-ea"/>
                  </a:rPr>
                  <a:t>割值：</a:t>
                </a:r>
                <a14:m>
                  <m:oMath xmlns:m="http://schemas.openxmlformats.org/officeDocument/2006/math">
                    <m:r>
                      <a:rPr lang="en-US" altLang="zh-CN" b="1" i="1" dirty="0" smtClean="0">
                        <a:latin typeface="Cambria Math" panose="02040503050406030204" pitchFamily="18" charset="0"/>
                        <a:ea typeface="黑体" panose="02010609060101010101" pitchFamily="49" charset="-122"/>
                        <a:sym typeface="+mn-ea"/>
                      </a:rPr>
                      <m:t>𝟕</m:t>
                    </m:r>
                  </m:oMath>
                </a14:m>
                <a:endParaRPr lang="zh-CN" altLang="en-US" b="1" dirty="0">
                  <a:latin typeface="黑体" panose="02010609060101010101" pitchFamily="49" charset="-122"/>
                  <a:ea typeface="黑体" panose="02010609060101010101" pitchFamily="49" charset="-122"/>
                  <a:sym typeface="+mn-ea"/>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265518" y="2907916"/>
                <a:ext cx="2895473" cy="646331"/>
              </a:xfrm>
              <a:prstGeom prst="rect">
                <a:avLst/>
              </a:prstGeom>
              <a:blipFill rotWithShape="1">
                <a:blip r:embed="rId4"/>
                <a:stretch>
                  <a:fillRect l="-3" t="-39" r="21" b="24"/>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41960" y="927735"/>
            <a:ext cx="8129270" cy="5168195"/>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dirty="0">
                <a:sym typeface="+mn-ea"/>
              </a:rPr>
              <a:t>最大流最小割定理</a:t>
            </a:r>
          </a:p>
        </p:txBody>
      </p:sp>
      <p:sp>
        <p:nvSpPr>
          <p:cNvPr id="10" name="文本框 9"/>
          <p:cNvSpPr txBox="1"/>
          <p:nvPr/>
        </p:nvSpPr>
        <p:spPr>
          <a:xfrm>
            <a:off x="607060" y="1078865"/>
            <a:ext cx="7833360" cy="4281237"/>
          </a:xfrm>
          <a:prstGeom prst="rect">
            <a:avLst/>
          </a:prstGeom>
          <a:noFill/>
        </p:spPr>
        <p:txBody>
          <a:bodyPr wrap="square" rtlCol="0" anchor="t">
            <a:spAutoFit/>
          </a:bodyPr>
          <a:lstStyle/>
          <a:p>
            <a:pPr algn="l">
              <a:lnSpc>
                <a:spcPct val="150000"/>
              </a:lnSpc>
              <a:buFont typeface="Arial" panose="020B0604020202020204" pitchFamily="34" charset="0"/>
            </a:pPr>
            <a:r>
              <a:rPr lang="zh-CN" altLang="en-US" sz="2400" b="1" dirty="0">
                <a:uFillTx/>
                <a:latin typeface="Times New Roman" panose="02020603050405020304" pitchFamily="18" charset="0"/>
                <a:ea typeface="黑体" panose="02010609060101010101" pitchFamily="49" charset="-122"/>
                <a:sym typeface="+mn-ea"/>
              </a:rPr>
              <a:t>最大流最小割定理：</a:t>
            </a:r>
            <a:endParaRPr lang="en-US" sz="2400" b="1" dirty="0">
              <a:solidFill>
                <a:srgbClr val="FF0000"/>
              </a:solidFill>
              <a:latin typeface="Times New Roman" panose="02020603050405020304" pitchFamily="18" charset="0"/>
              <a:ea typeface="黑体" panose="02010609060101010101" pitchFamily="49" charset="-122"/>
              <a:sym typeface="+mn-ea"/>
            </a:endParaRPr>
          </a:p>
          <a:p>
            <a:pPr algn="ctr">
              <a:lnSpc>
                <a:spcPct val="150000"/>
              </a:lnSpc>
              <a:buFont typeface="Arial" panose="020B0604020202020204" pitchFamily="34" charset="0"/>
            </a:pPr>
            <a:r>
              <a:rPr lang="en-US" altLang="zh-CN" sz="2400" b="1" dirty="0">
                <a:solidFill>
                  <a:srgbClr val="FF0000"/>
                </a:solidFill>
                <a:uFillTx/>
                <a:latin typeface="Times New Roman" panose="02020603050405020304" pitchFamily="18" charset="0"/>
                <a:ea typeface="黑体" panose="02010609060101010101" pitchFamily="49" charset="-122"/>
                <a:sym typeface="+mn-ea"/>
              </a:rPr>
              <a:t>Amount of max-flow=capacity of min-cut</a:t>
            </a:r>
          </a:p>
          <a:p>
            <a:pPr>
              <a:lnSpc>
                <a:spcPct val="150000"/>
              </a:lnSpc>
              <a:buFont typeface="Arial" panose="020B0604020202020204" pitchFamily="34" charset="0"/>
            </a:pPr>
            <a:r>
              <a:rPr lang="zh-CN" altLang="en-US" sz="2400" b="1" dirty="0">
                <a:latin typeface="Times New Roman" panose="02020603050405020304" pitchFamily="18" charset="0"/>
                <a:ea typeface="黑体" panose="02010609060101010101" pitchFamily="49" charset="-122"/>
                <a:sym typeface="+mn-ea"/>
              </a:rPr>
              <a:t>即，</a:t>
            </a:r>
            <a:endParaRPr lang="en-US" sz="2400" b="1" dirty="0">
              <a:latin typeface="Times New Roman" panose="02020603050405020304" pitchFamily="18" charset="0"/>
              <a:ea typeface="黑体" panose="02010609060101010101" pitchFamily="49" charset="-122"/>
              <a:sym typeface="+mn-ea"/>
            </a:endParaRPr>
          </a:p>
          <a:p>
            <a:pPr algn="ctr">
              <a:lnSpc>
                <a:spcPct val="150000"/>
              </a:lnSpc>
              <a:buFont typeface="Arial" panose="020B0604020202020204" pitchFamily="34" charset="0"/>
            </a:pPr>
            <a:r>
              <a:rPr lang="zh-CN" altLang="en-US" sz="2400" b="1" dirty="0">
                <a:solidFill>
                  <a:srgbClr val="FF0000"/>
                </a:solidFill>
                <a:uFillTx/>
                <a:latin typeface="Times New Roman" panose="02020603050405020304" pitchFamily="18" charset="0"/>
                <a:ea typeface="黑体" panose="02010609060101010101" pitchFamily="49" charset="-122"/>
                <a:sym typeface="+mn-ea"/>
              </a:rPr>
              <a:t>最大流的流量</a:t>
            </a:r>
            <a:r>
              <a:rPr lang="en-US" altLang="zh-CN" sz="2400" b="1" dirty="0">
                <a:solidFill>
                  <a:srgbClr val="FF0000"/>
                </a:solidFill>
                <a:uFillTx/>
                <a:latin typeface="Times New Roman" panose="02020603050405020304" pitchFamily="18" charset="0"/>
                <a:ea typeface="黑体" panose="02010609060101010101" pitchFamily="49" charset="-122"/>
                <a:sym typeface="+mn-ea"/>
              </a:rPr>
              <a:t>=</a:t>
            </a:r>
            <a:r>
              <a:rPr lang="zh-CN" altLang="en-US" sz="2400" b="1" dirty="0">
                <a:solidFill>
                  <a:srgbClr val="FF0000"/>
                </a:solidFill>
                <a:uFillTx/>
                <a:latin typeface="Times New Roman" panose="02020603050405020304" pitchFamily="18" charset="0"/>
                <a:ea typeface="黑体" panose="02010609060101010101" pitchFamily="49" charset="-122"/>
                <a:sym typeface="+mn-ea"/>
              </a:rPr>
              <a:t>最小割</a:t>
            </a:r>
            <a:r>
              <a:rPr lang="zh-CN" altLang="en-US" sz="2400" b="1" dirty="0">
                <a:solidFill>
                  <a:srgbClr val="FF0000"/>
                </a:solidFill>
                <a:latin typeface="Times New Roman" panose="02020603050405020304" pitchFamily="18" charset="0"/>
                <a:ea typeface="黑体" panose="02010609060101010101" pitchFamily="49" charset="-122"/>
                <a:sym typeface="+mn-ea"/>
              </a:rPr>
              <a:t>的容量</a:t>
            </a:r>
            <a:endParaRPr lang="en-US" altLang="zh-CN" sz="2400" b="1" dirty="0">
              <a:solidFill>
                <a:srgbClr val="FF0000"/>
              </a:solidFill>
              <a:latin typeface="Times New Roman" panose="02020603050405020304" pitchFamily="18" charset="0"/>
              <a:ea typeface="黑体" panose="02010609060101010101" pitchFamily="49" charset="-122"/>
              <a:sym typeface="+mn-ea"/>
            </a:endParaRPr>
          </a:p>
          <a:p>
            <a:pPr algn="ctr">
              <a:lnSpc>
                <a:spcPct val="150000"/>
              </a:lnSpc>
              <a:buFont typeface="Arial" panose="020B0604020202020204" pitchFamily="34" charset="0"/>
            </a:pPr>
            <a:endParaRPr lang="en-US" sz="2400" b="1" dirty="0">
              <a:solidFill>
                <a:srgbClr val="FF0000"/>
              </a:solidFill>
              <a:uFillTx/>
              <a:latin typeface="Times New Roman" panose="02020603050405020304" pitchFamily="18" charset="0"/>
              <a:ea typeface="黑体" panose="02010609060101010101" pitchFamily="49" charset="-122"/>
              <a:sym typeface="+mn-ea"/>
            </a:endParaRPr>
          </a:p>
          <a:p>
            <a:pPr>
              <a:lnSpc>
                <a:spcPct val="150000"/>
              </a:lnSpc>
              <a:buFont typeface="Arial" panose="020B0604020202020204" pitchFamily="34" charset="0"/>
            </a:pPr>
            <a:r>
              <a:rPr lang="zh-CN" altLang="en-US" sz="2400" b="0" i="0" dirty="0">
                <a:solidFill>
                  <a:srgbClr val="333333"/>
                </a:solidFill>
                <a:effectLst/>
                <a:latin typeface="Arial" panose="020B0604020202020204" pitchFamily="34" charset="0"/>
              </a:rPr>
              <a:t>        </a:t>
            </a:r>
            <a:r>
              <a:rPr lang="zh-CN" altLang="en-US" sz="2000" dirty="0">
                <a:latin typeface="Times New Roman" panose="02020603050405020304" pitchFamily="18" charset="0"/>
                <a:ea typeface="黑体" panose="02010609060101010101" pitchFamily="49" charset="-122"/>
              </a:rPr>
              <a:t>在一个网络流中，能够从源点到达汇点的最大流量等于如果从网络中移除就能够导致网络流中断的边的集合的最小容量和。即在任何网络中，最大流的值等于最小割的容量。</a:t>
            </a:r>
            <a:endParaRPr sz="2000" dirty="0">
              <a:latin typeface="Times New Roman" panose="02020603050405020304" pitchFamily="18" charset="0"/>
              <a:ea typeface="黑体" panose="02010609060101010101" pitchFamily="49"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1834074" y="530907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dirty="0">
                <a:solidFill>
                  <a:schemeClr val="bg1">
                    <a:lumMod val="65000"/>
                  </a:schemeClr>
                </a:solidFill>
                <a:cs typeface="+mn-cs"/>
                <a:sym typeface="+mn-ea"/>
              </a:rPr>
              <a:t>网络编码应用与发展</a:t>
            </a:r>
            <a:endParaRPr lang="zh-CN" altLang="en-US" sz="2800" b="1" kern="0" noProof="0" dirty="0">
              <a:ln>
                <a:noFill/>
              </a:ln>
              <a:solidFill>
                <a:schemeClr val="bg1">
                  <a:lumMod val="65000"/>
                </a:schemeClr>
              </a:solidFill>
              <a:effectLst/>
              <a:uLnTx/>
              <a:uFillTx/>
              <a:cs typeface="+mn-cs"/>
              <a:sym typeface="+mn-ea"/>
            </a:endParaRPr>
          </a:p>
        </p:txBody>
      </p:sp>
      <p:sp>
        <p:nvSpPr>
          <p:cNvPr id="10" name="AutoShape 51"/>
          <p:cNvSpPr>
            <a:spLocks noChangeArrowheads="1"/>
          </p:cNvSpPr>
          <p:nvPr/>
        </p:nvSpPr>
        <p:spPr bwMode="gray">
          <a:xfrm>
            <a:off x="2486421" y="2988952"/>
            <a:ext cx="5486400" cy="6985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solidFill>
                  <a:schemeClr val="bg1">
                    <a:lumMod val="65000"/>
                  </a:schemeClr>
                </a:solidFill>
                <a:cs typeface="+mn-cs"/>
              </a:rPr>
              <a:t>网络编码相关基础知识</a:t>
            </a:r>
            <a:endPar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endParaRPr>
          </a:p>
        </p:txBody>
      </p:sp>
      <p:sp>
        <p:nvSpPr>
          <p:cNvPr id="11" name="AutoShape 52"/>
          <p:cNvSpPr>
            <a:spLocks noChangeArrowheads="1"/>
          </p:cNvSpPr>
          <p:nvPr/>
        </p:nvSpPr>
        <p:spPr bwMode="gray">
          <a:xfrm>
            <a:off x="1797874" y="1740499"/>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lang="zh-CN" altLang="en-US" sz="2800" b="1" kern="0" dirty="0">
                <a:solidFill>
                  <a:srgbClr val="000000"/>
                </a:solidFill>
                <a:cs typeface="+mn-cs"/>
              </a:rPr>
              <a:t>网络编码概述</a:t>
            </a:r>
            <a:endPar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1433976" y="1891034"/>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95752" y="3147702"/>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08512" y="4267220"/>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40" name="AutoShape 49"/>
          <p:cNvSpPr/>
          <p:nvPr/>
        </p:nvSpPr>
        <p:spPr>
          <a:xfrm>
            <a:off x="2500647" y="4134187"/>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solidFill>
                  <a:schemeClr val="bg1">
                    <a:lumMod val="65000"/>
                  </a:schemeClr>
                </a:solidFill>
                <a:cs typeface="+mn-cs"/>
                <a:sym typeface="+mn-ea"/>
              </a:rPr>
              <a:t>网络编码的构造方法</a:t>
            </a:r>
            <a:endParaRPr lang="zh-CN" altLang="en-US" sz="2800" b="1" kern="0" noProof="0" dirty="0">
              <a:ln>
                <a:noFill/>
              </a:ln>
              <a:solidFill>
                <a:schemeClr val="bg1">
                  <a:lumMod val="65000"/>
                </a:schemeClr>
              </a:solidFill>
              <a:effectLst/>
              <a:uLnTx/>
              <a:uFillTx/>
              <a:cs typeface="+mn-cs"/>
              <a:sym typeface="+mn-ea"/>
            </a:endParaRPr>
          </a:p>
        </p:txBody>
      </p:sp>
      <p:grpSp>
        <p:nvGrpSpPr>
          <p:cNvPr id="41" name="Group 74"/>
          <p:cNvGrpSpPr/>
          <p:nvPr/>
        </p:nvGrpSpPr>
        <p:grpSpPr>
          <a:xfrm>
            <a:off x="1456152" y="5442108"/>
            <a:ext cx="381000" cy="381000"/>
            <a:chOff x="2078" y="1680"/>
            <a:chExt cx="1615" cy="1615"/>
          </a:xfrm>
        </p:grpSpPr>
        <p:sp>
          <p:nvSpPr>
            <p:cNvPr id="42"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7"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1834074" y="530907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dirty="0">
                <a:solidFill>
                  <a:schemeClr val="bg1">
                    <a:lumMod val="65000"/>
                  </a:schemeClr>
                </a:solidFill>
                <a:cs typeface="+mn-cs"/>
                <a:sym typeface="+mn-ea"/>
              </a:rPr>
              <a:t>网络编码应用与发展</a:t>
            </a:r>
            <a:endParaRPr lang="zh-CN" altLang="en-US" sz="2800" b="1" kern="0" noProof="0" dirty="0">
              <a:ln>
                <a:noFill/>
              </a:ln>
              <a:solidFill>
                <a:schemeClr val="bg1">
                  <a:lumMod val="65000"/>
                </a:schemeClr>
              </a:solidFill>
              <a:effectLst/>
              <a:uLnTx/>
              <a:uFillTx/>
              <a:cs typeface="+mn-cs"/>
              <a:sym typeface="+mn-ea"/>
            </a:endParaRPr>
          </a:p>
        </p:txBody>
      </p:sp>
      <p:sp>
        <p:nvSpPr>
          <p:cNvPr id="10" name="AutoShape 51"/>
          <p:cNvSpPr>
            <a:spLocks noChangeArrowheads="1"/>
          </p:cNvSpPr>
          <p:nvPr/>
        </p:nvSpPr>
        <p:spPr bwMode="gray">
          <a:xfrm>
            <a:off x="2486421" y="2988952"/>
            <a:ext cx="5486400" cy="6985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solidFill>
                  <a:schemeClr val="bg1">
                    <a:lumMod val="65000"/>
                  </a:schemeClr>
                </a:solidFill>
                <a:cs typeface="+mn-cs"/>
              </a:rPr>
              <a:t>网络编码相关基础知识</a:t>
            </a:r>
            <a:endPar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endParaRPr>
          </a:p>
        </p:txBody>
      </p:sp>
      <p:sp>
        <p:nvSpPr>
          <p:cNvPr id="11" name="AutoShape 52"/>
          <p:cNvSpPr>
            <a:spLocks noChangeArrowheads="1"/>
          </p:cNvSpPr>
          <p:nvPr/>
        </p:nvSpPr>
        <p:spPr bwMode="gray">
          <a:xfrm>
            <a:off x="1797874" y="1740499"/>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 </a:t>
            </a:r>
            <a:r>
              <a:rPr lang="zh-CN" altLang="en-US" sz="2800" b="1" kern="0" dirty="0">
                <a:solidFill>
                  <a:schemeClr val="bg1">
                    <a:lumMod val="65000"/>
                  </a:schemeClr>
                </a:solidFill>
                <a:cs typeface="+mn-cs"/>
              </a:rPr>
              <a:t>网络编码概述</a:t>
            </a:r>
            <a:endPar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1433976" y="1891034"/>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95752" y="3147702"/>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08512" y="4267220"/>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40" name="AutoShape 49"/>
          <p:cNvSpPr/>
          <p:nvPr/>
        </p:nvSpPr>
        <p:spPr>
          <a:xfrm>
            <a:off x="2500647" y="4134187"/>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cs typeface="+mn-cs"/>
                <a:sym typeface="+mn-ea"/>
              </a:rPr>
              <a:t>网络编码的构造方法</a:t>
            </a:r>
            <a:endParaRPr lang="zh-CN" altLang="en-US" sz="2800" b="1" kern="0" noProof="0" dirty="0">
              <a:ln>
                <a:noFill/>
              </a:ln>
              <a:effectLst/>
              <a:uLnTx/>
              <a:uFillTx/>
              <a:cs typeface="+mn-cs"/>
              <a:sym typeface="+mn-ea"/>
            </a:endParaRPr>
          </a:p>
        </p:txBody>
      </p:sp>
      <p:grpSp>
        <p:nvGrpSpPr>
          <p:cNvPr id="41" name="Group 74"/>
          <p:cNvGrpSpPr/>
          <p:nvPr/>
        </p:nvGrpSpPr>
        <p:grpSpPr>
          <a:xfrm>
            <a:off x="1456152" y="5442108"/>
            <a:ext cx="381000" cy="381000"/>
            <a:chOff x="2078" y="1680"/>
            <a:chExt cx="1615" cy="1615"/>
          </a:xfrm>
        </p:grpSpPr>
        <p:sp>
          <p:nvSpPr>
            <p:cNvPr id="42"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7"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线性网络编码与非线性网络编码</a:t>
            </a:r>
          </a:p>
        </p:txBody>
      </p:sp>
      <p:sp>
        <p:nvSpPr>
          <p:cNvPr id="10" name="文本框 9"/>
          <p:cNvSpPr txBox="1"/>
          <p:nvPr/>
        </p:nvSpPr>
        <p:spPr>
          <a:xfrm>
            <a:off x="460385" y="1156753"/>
            <a:ext cx="8205470" cy="830997"/>
          </a:xfrm>
          <a:prstGeom prst="rect">
            <a:avLst/>
          </a:prstGeom>
          <a:noFill/>
        </p:spPr>
        <p:txBody>
          <a:bodyPr wrap="square" rtlCol="0" anchor="t">
            <a:spAutoFit/>
          </a:bodyPr>
          <a:lstStyle/>
          <a:p>
            <a:r>
              <a:rPr lang="zh-CN" altLang="en-US" sz="2400" b="0" i="0" dirty="0">
                <a:solidFill>
                  <a:srgbClr val="292929"/>
                </a:solidFill>
                <a:effectLst/>
                <a:latin typeface="+mn-ea"/>
                <a:ea typeface="+mn-ea"/>
              </a:rPr>
              <a:t>    如果网络节点对传输的信息进行线性操作，则称为</a:t>
            </a:r>
            <a:r>
              <a:rPr lang="zh-CN" altLang="en-US" sz="2400" b="0" i="0" dirty="0">
                <a:solidFill>
                  <a:srgbClr val="FF0000"/>
                </a:solidFill>
                <a:effectLst/>
                <a:latin typeface="+mn-ea"/>
                <a:ea typeface="+mn-ea"/>
              </a:rPr>
              <a:t>线性网络编码</a:t>
            </a:r>
            <a:r>
              <a:rPr lang="zh-CN" altLang="en-US" sz="2400" b="0" i="0" dirty="0">
                <a:solidFill>
                  <a:srgbClr val="292929"/>
                </a:solidFill>
                <a:effectLst/>
                <a:latin typeface="+mn-ea"/>
                <a:ea typeface="+mn-ea"/>
              </a:rPr>
              <a:t>；否则称为</a:t>
            </a:r>
            <a:r>
              <a:rPr lang="zh-CN" altLang="en-US" sz="2400" b="0" i="0" dirty="0">
                <a:solidFill>
                  <a:srgbClr val="FF0000"/>
                </a:solidFill>
                <a:effectLst/>
                <a:latin typeface="+mn-ea"/>
                <a:ea typeface="+mn-ea"/>
              </a:rPr>
              <a:t>非线性网络编码</a:t>
            </a:r>
            <a:r>
              <a:rPr lang="zh-CN" altLang="en-US" sz="2400" b="0" i="0" dirty="0">
                <a:solidFill>
                  <a:srgbClr val="292929"/>
                </a:solidFill>
                <a:effectLst/>
                <a:latin typeface="+mn-ea"/>
                <a:ea typeface="+mn-ea"/>
              </a:rPr>
              <a:t>。</a:t>
            </a:r>
            <a:endParaRPr sz="2400" dirty="0">
              <a:uFillTx/>
              <a:latin typeface="+mn-ea"/>
              <a:ea typeface="+mn-ea"/>
              <a:sym typeface="+mn-ea"/>
            </a:endParaRPr>
          </a:p>
        </p:txBody>
      </p:sp>
      <p:sp>
        <p:nvSpPr>
          <p:cNvPr id="6" name="文本框 5"/>
          <p:cNvSpPr txBox="1"/>
          <p:nvPr/>
        </p:nvSpPr>
        <p:spPr>
          <a:xfrm>
            <a:off x="478145" y="5199182"/>
            <a:ext cx="8205470" cy="830997"/>
          </a:xfrm>
          <a:prstGeom prst="rect">
            <a:avLst/>
          </a:prstGeom>
          <a:noFill/>
        </p:spPr>
        <p:txBody>
          <a:bodyPr wrap="square" rtlCol="0" anchor="t">
            <a:spAutoFit/>
          </a:bodyPr>
          <a:lstStyle/>
          <a:p>
            <a:r>
              <a:rPr lang="zh-CN" altLang="en-US" sz="2400" b="0" i="0" dirty="0">
                <a:solidFill>
                  <a:srgbClr val="292929"/>
                </a:solidFill>
                <a:effectLst/>
                <a:latin typeface="+mn-ea"/>
                <a:ea typeface="+mn-ea"/>
              </a:rPr>
              <a:t>    </a:t>
            </a:r>
            <a:r>
              <a:rPr lang="zh-CN" altLang="en-US" sz="2400" dirty="0">
                <a:solidFill>
                  <a:srgbClr val="292929"/>
                </a:solidFill>
                <a:latin typeface="+mn-ea"/>
                <a:ea typeface="+mn-ea"/>
              </a:rPr>
              <a:t>在有限域中，只要域足够大，就能通过合适的线性网络编码，使多播传输达到最大的传输容量。</a:t>
            </a:r>
            <a:endParaRPr sz="2400" dirty="0">
              <a:uFillTx/>
              <a:latin typeface="+mn-ea"/>
              <a:ea typeface="+mn-ea"/>
              <a:sym typeface="+mn-ea"/>
            </a:endParaRPr>
          </a:p>
        </p:txBody>
      </p:sp>
      <p:sp>
        <p:nvSpPr>
          <p:cNvPr id="5" name="内容占位符 2"/>
          <p:cNvSpPr txBox="1"/>
          <p:nvPr/>
        </p:nvSpPr>
        <p:spPr>
          <a:xfrm>
            <a:off x="459105" y="910533"/>
            <a:ext cx="8224510" cy="1323439"/>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7" name="内容占位符 2"/>
          <p:cNvSpPr txBox="1"/>
          <p:nvPr/>
        </p:nvSpPr>
        <p:spPr>
          <a:xfrm>
            <a:off x="450211" y="4952960"/>
            <a:ext cx="8243578" cy="1323439"/>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grpSp>
        <p:nvGrpSpPr>
          <p:cNvPr id="4" name="组合 3"/>
          <p:cNvGrpSpPr/>
          <p:nvPr/>
        </p:nvGrpSpPr>
        <p:grpSpPr>
          <a:xfrm>
            <a:off x="2792254" y="2441654"/>
            <a:ext cx="3293111" cy="2303623"/>
            <a:chOff x="2792254" y="2441654"/>
            <a:chExt cx="3293111" cy="2303623"/>
          </a:xfrm>
        </p:grpSpPr>
        <p:pic>
          <p:nvPicPr>
            <p:cNvPr id="1026" name="Picture 2" descr="蓝色, 矩阵, 背景"/>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4475" y="2441654"/>
              <a:ext cx="3290890" cy="2303623"/>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p:cNvSpPr/>
            <p:nvPr/>
          </p:nvSpPr>
          <p:spPr>
            <a:xfrm>
              <a:off x="2819446" y="2479218"/>
              <a:ext cx="2895524" cy="2245146"/>
            </a:xfrm>
            <a:custGeom>
              <a:avLst/>
              <a:gdLst>
                <a:gd name="connsiteX0" fmla="*/ 0 w 2831920"/>
                <a:gd name="connsiteY0" fmla="*/ 2060690 h 2060690"/>
                <a:gd name="connsiteX1" fmla="*/ 347729 w 2831920"/>
                <a:gd name="connsiteY1" fmla="*/ 1584172 h 2060690"/>
                <a:gd name="connsiteX2" fmla="*/ 1345842 w 2831920"/>
                <a:gd name="connsiteY2" fmla="*/ 1429625 h 2060690"/>
                <a:gd name="connsiteX3" fmla="*/ 2157211 w 2831920"/>
                <a:gd name="connsiteY3" fmla="*/ 644014 h 2060690"/>
                <a:gd name="connsiteX4" fmla="*/ 2756079 w 2831920"/>
                <a:gd name="connsiteY4" fmla="*/ 334921 h 2060690"/>
                <a:gd name="connsiteX5" fmla="*/ 2826912 w 2831920"/>
                <a:gd name="connsiteY5" fmla="*/ 25828 h 2060690"/>
                <a:gd name="connsiteX6" fmla="*/ 2820473 w 2831920"/>
                <a:gd name="connsiteY6" fmla="*/ 38707 h 20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1920" h="2060690">
                  <a:moveTo>
                    <a:pt x="0" y="2060690"/>
                  </a:moveTo>
                  <a:cubicBezTo>
                    <a:pt x="61711" y="1875019"/>
                    <a:pt x="123422" y="1689349"/>
                    <a:pt x="347729" y="1584172"/>
                  </a:cubicBezTo>
                  <a:cubicBezTo>
                    <a:pt x="572036" y="1478995"/>
                    <a:pt x="1044262" y="1586318"/>
                    <a:pt x="1345842" y="1429625"/>
                  </a:cubicBezTo>
                  <a:cubicBezTo>
                    <a:pt x="1647422" y="1272932"/>
                    <a:pt x="1922172" y="826465"/>
                    <a:pt x="2157211" y="644014"/>
                  </a:cubicBezTo>
                  <a:cubicBezTo>
                    <a:pt x="2392250" y="461563"/>
                    <a:pt x="2644462" y="437952"/>
                    <a:pt x="2756079" y="334921"/>
                  </a:cubicBezTo>
                  <a:cubicBezTo>
                    <a:pt x="2867696" y="231890"/>
                    <a:pt x="2816180" y="75197"/>
                    <a:pt x="2826912" y="25828"/>
                  </a:cubicBezTo>
                  <a:cubicBezTo>
                    <a:pt x="2837644" y="-23541"/>
                    <a:pt x="2829058" y="7583"/>
                    <a:pt x="2820473" y="38707"/>
                  </a:cubicBezTo>
                </a:path>
              </a:pathLst>
            </a:custGeom>
            <a:noFill/>
            <a:ln>
              <a:solidFill>
                <a:srgbClr val="006DBB"/>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dirty="0">
                <a:ln>
                  <a:noFill/>
                </a:ln>
                <a:solidFill>
                  <a:srgbClr val="336699"/>
                </a:solidFill>
                <a:effectLst/>
                <a:latin typeface="黑体" panose="02010609060101010101" pitchFamily="49" charset="-122"/>
                <a:ea typeface="黑体" panose="02010609060101010101" pitchFamily="49" charset="-122"/>
              </a:endParaRPr>
            </a:p>
          </p:txBody>
        </p:sp>
        <p:cxnSp>
          <p:nvCxnSpPr>
            <p:cNvPr id="8" name="直接连接符 7"/>
            <p:cNvCxnSpPr/>
            <p:nvPr/>
          </p:nvCxnSpPr>
          <p:spPr bwMode="auto">
            <a:xfrm flipV="1">
              <a:off x="2895644" y="2441654"/>
              <a:ext cx="2743128" cy="2206514"/>
            </a:xfrm>
            <a:prstGeom prst="line">
              <a:avLst/>
            </a:prstGeom>
            <a:noFill/>
            <a:ln>
              <a:solidFill>
                <a:srgbClr val="0084A4"/>
              </a:solidFill>
            </a:ln>
          </p:spPr>
        </p:cxnSp>
        <p:cxnSp>
          <p:nvCxnSpPr>
            <p:cNvPr id="12" name="直接连接符 11"/>
            <p:cNvCxnSpPr/>
            <p:nvPr/>
          </p:nvCxnSpPr>
          <p:spPr bwMode="auto">
            <a:xfrm flipV="1">
              <a:off x="2792254" y="2669597"/>
              <a:ext cx="1828748" cy="1447766"/>
            </a:xfrm>
            <a:prstGeom prst="line">
              <a:avLst/>
            </a:prstGeom>
            <a:noFill/>
            <a:ln>
              <a:solidFill>
                <a:srgbClr val="0084A4"/>
              </a:solidFill>
            </a:ln>
          </p:spPr>
        </p:cxnSp>
        <p:cxnSp>
          <p:nvCxnSpPr>
            <p:cNvPr id="14" name="直接连接符 13"/>
            <p:cNvCxnSpPr/>
            <p:nvPr/>
          </p:nvCxnSpPr>
          <p:spPr bwMode="auto">
            <a:xfrm flipV="1">
              <a:off x="2819446" y="2479218"/>
              <a:ext cx="1873542" cy="1493596"/>
            </a:xfrm>
            <a:prstGeom prst="line">
              <a:avLst/>
            </a:prstGeom>
            <a:noFill/>
            <a:ln>
              <a:solidFill>
                <a:srgbClr val="0084A4"/>
              </a:solidFill>
            </a:ln>
          </p:spPr>
        </p:cxnSp>
        <p:sp>
          <p:nvSpPr>
            <p:cNvPr id="15" name="任意多边形: 形状 14"/>
            <p:cNvSpPr/>
            <p:nvPr/>
          </p:nvSpPr>
          <p:spPr>
            <a:xfrm>
              <a:off x="2792254" y="2459801"/>
              <a:ext cx="2506773" cy="2283979"/>
            </a:xfrm>
            <a:custGeom>
              <a:avLst/>
              <a:gdLst>
                <a:gd name="connsiteX0" fmla="*/ 79106 w 2506773"/>
                <a:gd name="connsiteY0" fmla="*/ 2247364 h 2283979"/>
                <a:gd name="connsiteX1" fmla="*/ 214334 w 2506773"/>
                <a:gd name="connsiteY1" fmla="*/ 2240924 h 2283979"/>
                <a:gd name="connsiteX2" fmla="*/ 1907906 w 2506773"/>
                <a:gd name="connsiteY2" fmla="*/ 1815921 h 2283979"/>
                <a:gd name="connsiteX3" fmla="*/ 2506773 w 2506773"/>
                <a:gd name="connsiteY3" fmla="*/ 0 h 2283979"/>
                <a:gd name="connsiteX4" fmla="*/ 2506773 w 2506773"/>
                <a:gd name="connsiteY4" fmla="*/ 0 h 2283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773" h="2283979">
                  <a:moveTo>
                    <a:pt x="79106" y="2247364"/>
                  </a:moveTo>
                  <a:cubicBezTo>
                    <a:pt x="-5680" y="2280097"/>
                    <a:pt x="-90466" y="2312831"/>
                    <a:pt x="214334" y="2240924"/>
                  </a:cubicBezTo>
                  <a:cubicBezTo>
                    <a:pt x="519134" y="2169017"/>
                    <a:pt x="1525833" y="2189408"/>
                    <a:pt x="1907906" y="1815921"/>
                  </a:cubicBezTo>
                  <a:cubicBezTo>
                    <a:pt x="2289979" y="1442434"/>
                    <a:pt x="2506773" y="0"/>
                    <a:pt x="2506773" y="0"/>
                  </a:cubicBezTo>
                  <a:lnTo>
                    <a:pt x="2506773"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相关名词的定义</a:t>
            </a:r>
          </a:p>
        </p:txBody>
      </p:sp>
      <mc:AlternateContent xmlns:mc="http://schemas.openxmlformats.org/markup-compatibility/2006" xmlns:a14="http://schemas.microsoft.com/office/drawing/2010/main">
        <mc:Choice Requires="a14">
          <p:sp>
            <p:nvSpPr>
              <p:cNvPr id="6" name="文本框 5"/>
              <p:cNvSpPr txBox="1"/>
              <p:nvPr/>
            </p:nvSpPr>
            <p:spPr>
              <a:xfrm>
                <a:off x="2286060" y="1151453"/>
                <a:ext cx="6553028" cy="5355312"/>
              </a:xfrm>
              <a:prstGeom prst="rect">
                <a:avLst/>
              </a:prstGeom>
              <a:noFill/>
            </p:spPr>
            <p:txBody>
              <a:bodyPr wrap="square" rtlCol="0" anchor="t">
                <a:spAutoFit/>
              </a:bodyPr>
              <a:lstStyle/>
              <a:p>
                <a:pPr>
                  <a:lnSpc>
                    <a:spcPct val="150000"/>
                  </a:lnSpc>
                </a:pPr>
                <a:r>
                  <a:rPr lang="zh-CN" altLang="en-US" dirty="0">
                    <a:solidFill>
                      <a:srgbClr val="7030A0"/>
                    </a:solidFill>
                    <a:uFillTx/>
                    <a:latin typeface="Times New Roman" panose="02020603050405020304" pitchFamily="18" charset="0"/>
                    <a:ea typeface="黑体" panose="02010609060101010101" pitchFamily="49" charset="-122"/>
                    <a:sym typeface="+mn-ea"/>
                  </a:rPr>
                  <a:t>（</a:t>
                </a:r>
                <a:r>
                  <a:rPr lang="en-US" altLang="zh-CN" dirty="0">
                    <a:solidFill>
                      <a:srgbClr val="7030A0"/>
                    </a:solidFill>
                    <a:uFillTx/>
                    <a:latin typeface="Times New Roman" panose="02020603050405020304" pitchFamily="18" charset="0"/>
                    <a:ea typeface="黑体" panose="02010609060101010101" pitchFamily="49" charset="-122"/>
                    <a:sym typeface="+mn-ea"/>
                  </a:rPr>
                  <a:t>1</a:t>
                </a:r>
                <a:r>
                  <a:rPr lang="zh-CN" altLang="en-US" dirty="0">
                    <a:solidFill>
                      <a:srgbClr val="7030A0"/>
                    </a:solidFill>
                    <a:uFillTx/>
                    <a:latin typeface="Times New Roman" panose="02020603050405020304" pitchFamily="18" charset="0"/>
                    <a:ea typeface="黑体" panose="02010609060101010101" pitchFamily="49" charset="-122"/>
                    <a:sym typeface="+mn-ea"/>
                  </a:rPr>
                  <a:t>）同步方式</a:t>
                </a:r>
                <a:r>
                  <a:rPr lang="zh-CN" altLang="en-US" dirty="0">
                    <a:uFillTx/>
                    <a:latin typeface="Times New Roman" panose="02020603050405020304" pitchFamily="18" charset="0"/>
                    <a:ea typeface="黑体" panose="02010609060101010101" pitchFamily="49" charset="-122"/>
                    <a:sym typeface="+mn-ea"/>
                  </a:rPr>
                  <a:t>：网络编码数据传输采用同步方式。同步方式是指网络数据传输时，任一节点只有</a:t>
                </a:r>
                <a:r>
                  <a:rPr lang="zh-CN" altLang="en-US" dirty="0">
                    <a:solidFill>
                      <a:srgbClr val="FF0000"/>
                    </a:solidFill>
                    <a:uFillTx/>
                    <a:latin typeface="Times New Roman" panose="02020603050405020304" pitchFamily="18" charset="0"/>
                    <a:ea typeface="黑体" panose="02010609060101010101" pitchFamily="49" charset="-122"/>
                    <a:sym typeface="+mn-ea"/>
                  </a:rPr>
                  <a:t>当所有信道的信息到达后</a:t>
                </a:r>
                <a:r>
                  <a:rPr lang="zh-CN" altLang="en-US" dirty="0">
                    <a:uFillTx/>
                    <a:latin typeface="Times New Roman" panose="02020603050405020304" pitchFamily="18" charset="0"/>
                    <a:ea typeface="黑体" panose="02010609060101010101" pitchFamily="49" charset="-122"/>
                    <a:sym typeface="+mn-ea"/>
                  </a:rPr>
                  <a:t>才进行编码运算并转发，且编码运算的时间相对于信道上数据传输的时间小得多，节点也没有排队时延，只有传输时延和计算时延。</a:t>
                </a:r>
                <a:endParaRPr lang="en-US" altLang="zh-CN" dirty="0">
                  <a:uFillTx/>
                  <a:latin typeface="Times New Roman" panose="02020603050405020304" pitchFamily="18" charset="0"/>
                  <a:ea typeface="黑体" panose="02010609060101010101" pitchFamily="49" charset="-122"/>
                  <a:sym typeface="+mn-ea"/>
                </a:endParaRPr>
              </a:p>
              <a:p>
                <a:pPr>
                  <a:lnSpc>
                    <a:spcPct val="150000"/>
                  </a:lnSpc>
                </a:pPr>
                <a:r>
                  <a:rPr lang="zh-CN" altLang="en-US" dirty="0">
                    <a:solidFill>
                      <a:srgbClr val="7030A0"/>
                    </a:solidFill>
                    <a:latin typeface="Times New Roman" panose="02020603050405020304" pitchFamily="18" charset="0"/>
                    <a:ea typeface="黑体" panose="02010609060101010101" pitchFamily="49" charset="-122"/>
                    <a:sym typeface="+mn-ea"/>
                  </a:rPr>
                  <a:t>（</a:t>
                </a:r>
                <a:r>
                  <a:rPr lang="en-US" altLang="zh-CN" dirty="0">
                    <a:solidFill>
                      <a:srgbClr val="7030A0"/>
                    </a:solidFill>
                    <a:latin typeface="Times New Roman" panose="02020603050405020304" pitchFamily="18" charset="0"/>
                    <a:ea typeface="黑体" panose="02010609060101010101" pitchFamily="49" charset="-122"/>
                    <a:sym typeface="+mn-ea"/>
                  </a:rPr>
                  <a:t>2</a:t>
                </a:r>
                <a:r>
                  <a:rPr lang="zh-CN" altLang="en-US" dirty="0">
                    <a:solidFill>
                      <a:srgbClr val="7030A0"/>
                    </a:solidFill>
                    <a:latin typeface="Times New Roman" panose="02020603050405020304" pitchFamily="18" charset="0"/>
                    <a:ea typeface="黑体" panose="02010609060101010101" pitchFamily="49" charset="-122"/>
                    <a:sym typeface="+mn-ea"/>
                  </a:rPr>
                  <a:t>）多播容量</a:t>
                </a:r>
                <a:r>
                  <a:rPr lang="zh-CN" altLang="en-US" dirty="0">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多播容量是指当采用同步方式时，若各宿点能同时完整、正确地接收到播出源点信息的前提下，源点允许的最大发送速度，根据香农理论，多播容量等于</a:t>
                </a:r>
                <a:r>
                  <a:rPr lang="zh-CN" altLang="en-US" dirty="0">
                    <a:solidFill>
                      <a:srgbClr val="FF0000"/>
                    </a:solidFill>
                    <a:latin typeface="Times New Roman" panose="02020603050405020304" pitchFamily="18" charset="0"/>
                    <a:ea typeface="黑体" panose="02010609060101010101" pitchFamily="49" charset="-122"/>
                  </a:rPr>
                  <a:t>分离源点与所有宿点的最小割的最小值</a:t>
                </a:r>
                <a:r>
                  <a:rPr lang="zh-CN" altLang="en-US" dirty="0">
                    <a:latin typeface="Times New Roman" panose="02020603050405020304" pitchFamily="18" charset="0"/>
                    <a:ea typeface="黑体" panose="02010609060101010101" pitchFamily="49" charset="-122"/>
                  </a:rPr>
                  <a:t>。</a:t>
                </a:r>
                <a:endParaRPr lang="en-US" altLang="zh-CN" dirty="0">
                  <a:latin typeface="Times New Roman" panose="02020603050405020304" pitchFamily="18" charset="0"/>
                  <a:ea typeface="黑体" panose="02010609060101010101" pitchFamily="49" charset="-122"/>
                  <a:sym typeface="+mn-ea"/>
                </a:endParaRPr>
              </a:p>
              <a:p>
                <a:pPr>
                  <a:lnSpc>
                    <a:spcPct val="150000"/>
                  </a:lnSpc>
                </a:pPr>
                <a:r>
                  <a:rPr lang="zh-CN" altLang="en-US" dirty="0">
                    <a:solidFill>
                      <a:srgbClr val="7030A0"/>
                    </a:solidFill>
                    <a:uFillTx/>
                    <a:latin typeface="Times New Roman" panose="02020603050405020304" pitchFamily="18" charset="0"/>
                    <a:ea typeface="黑体" panose="02010609060101010101" pitchFamily="49" charset="-122"/>
                    <a:sym typeface="+mn-ea"/>
                  </a:rPr>
                  <a:t>（</a:t>
                </a:r>
                <a:r>
                  <a:rPr lang="en-US" altLang="zh-CN" dirty="0">
                    <a:solidFill>
                      <a:srgbClr val="7030A0"/>
                    </a:solidFill>
                    <a:uFillTx/>
                    <a:latin typeface="Times New Roman" panose="02020603050405020304" pitchFamily="18" charset="0"/>
                    <a:ea typeface="黑体" panose="02010609060101010101" pitchFamily="49" charset="-122"/>
                    <a:sym typeface="+mn-ea"/>
                  </a:rPr>
                  <a:t>3</a:t>
                </a:r>
                <a:r>
                  <a:rPr lang="zh-CN" altLang="en-US" dirty="0">
                    <a:solidFill>
                      <a:srgbClr val="7030A0"/>
                    </a:solidFill>
                    <a:uFillTx/>
                    <a:latin typeface="Times New Roman" panose="02020603050405020304" pitchFamily="18" charset="0"/>
                    <a:ea typeface="黑体" panose="02010609060101010101" pitchFamily="49" charset="-122"/>
                    <a:sym typeface="+mn-ea"/>
                  </a:rPr>
                  <a:t>）多播率</a:t>
                </a:r>
                <a:r>
                  <a:rPr lang="zh-CN" altLang="en-US" dirty="0">
                    <a:uFillTx/>
                    <a:latin typeface="Times New Roman" panose="02020603050405020304" pitchFamily="18" charset="0"/>
                    <a:ea typeface="黑体" panose="02010609060101010101" pitchFamily="49" charset="-122"/>
                    <a:sym typeface="+mn-ea"/>
                  </a:rPr>
                  <a:t>：</a:t>
                </a:r>
                <a:r>
                  <a:rPr lang="zh-CN" altLang="en-US" dirty="0">
                    <a:latin typeface="Times New Roman" panose="02020603050405020304" pitchFamily="18" charset="0"/>
                    <a:ea typeface="黑体" panose="02010609060101010101" pitchFamily="49" charset="-122"/>
                  </a:rPr>
                  <a:t>指实际传输数据时，</a:t>
                </a:r>
                <a:r>
                  <a:rPr lang="zh-CN" altLang="en-US" dirty="0">
                    <a:solidFill>
                      <a:srgbClr val="FF0000"/>
                    </a:solidFill>
                    <a:latin typeface="Times New Roman" panose="02020603050405020304" pitchFamily="18" charset="0"/>
                    <a:ea typeface="黑体" panose="02010609060101010101" pitchFamily="49" charset="-122"/>
                  </a:rPr>
                  <a:t>源点选定的数据发送速度</a:t>
                </a:r>
                <a:r>
                  <a:rPr lang="zh-CN" altLang="en-US" dirty="0">
                    <a:latin typeface="Times New Roman" panose="02020603050405020304" pitchFamily="18" charset="0"/>
                    <a:ea typeface="黑体" panose="02010609060101010101" pitchFamily="49" charset="-122"/>
                  </a:rPr>
                  <a:t>，记为</a:t>
                </a:r>
                <a:r>
                  <a:rPr lang="en-US" altLang="zh-CN" dirty="0">
                    <a:latin typeface="Times New Roman" panose="02020603050405020304" pitchFamily="18" charset="0"/>
                    <a:ea typeface="黑体" panose="02010609060101010101" pitchFamily="49" charset="-122"/>
                  </a:rPr>
                  <a:t>h</a:t>
                </a:r>
                <a:r>
                  <a:rPr lang="zh-CN" altLang="en-US" dirty="0">
                    <a:latin typeface="Times New Roman" panose="02020603050405020304" pitchFamily="18" charset="0"/>
                    <a:ea typeface="黑体" panose="02010609060101010101" pitchFamily="49" charset="-122"/>
                  </a:rPr>
                  <a:t>，若要求宿点能正确地接收源点的信息，则必须满足条件：</a:t>
                </a:r>
                <a:r>
                  <a:rPr lang="zh-CN" altLang="en-US" dirty="0">
                    <a:solidFill>
                      <a:srgbClr val="2D8ED0"/>
                    </a:solidFill>
                    <a:latin typeface="Times New Roman" panose="02020603050405020304" pitchFamily="18" charset="0"/>
                    <a:ea typeface="黑体" panose="02010609060101010101" pitchFamily="49" charset="-122"/>
                  </a:rPr>
                  <a:t>多播率</a:t>
                </a:r>
                <a14:m>
                  <m:oMath xmlns:m="http://schemas.openxmlformats.org/officeDocument/2006/math">
                    <m:r>
                      <a:rPr lang="zh-CN" altLang="en-US" i="1" smtClean="0">
                        <a:solidFill>
                          <a:srgbClr val="2D8ED0"/>
                        </a:solidFill>
                        <a:latin typeface="Cambria Math" panose="02040503050406030204" pitchFamily="18" charset="0"/>
                        <a:ea typeface="黑体" panose="02010609060101010101" pitchFamily="49" charset="-122"/>
                      </a:rPr>
                      <m:t>≤</m:t>
                    </m:r>
                    <m:r>
                      <a:rPr lang="zh-CN" altLang="en-US" i="1">
                        <a:solidFill>
                          <a:srgbClr val="2D8ED0"/>
                        </a:solidFill>
                        <a:latin typeface="Cambria Math" panose="02040503050406030204" pitchFamily="18" charset="0"/>
                        <a:ea typeface="黑体" panose="02010609060101010101" pitchFamily="49" charset="-122"/>
                      </a:rPr>
                      <m:t>多播</m:t>
                    </m:r>
                  </m:oMath>
                </a14:m>
                <a:r>
                  <a:rPr lang="zh-CN" altLang="en-US" dirty="0">
                    <a:solidFill>
                      <a:srgbClr val="2D8ED0"/>
                    </a:solidFill>
                    <a:latin typeface="Times New Roman" panose="02020603050405020304" pitchFamily="18" charset="0"/>
                    <a:ea typeface="黑体" panose="02010609060101010101" pitchFamily="49" charset="-122"/>
                  </a:rPr>
                  <a:t>容量</a:t>
                </a:r>
                <a:r>
                  <a:rPr lang="zh-CN" altLang="en-US" dirty="0">
                    <a:latin typeface="Times New Roman" panose="02020603050405020304" pitchFamily="18" charset="0"/>
                    <a:ea typeface="黑体" panose="02010609060101010101" pitchFamily="49" charset="-122"/>
                  </a:rPr>
                  <a:t>。</a:t>
                </a:r>
                <a:endParaRPr lang="en-US" altLang="zh-CN" dirty="0">
                  <a:latin typeface="Times New Roman" panose="02020603050405020304" pitchFamily="18" charset="0"/>
                  <a:ea typeface="黑体" panose="02010609060101010101" pitchFamily="49" charset="-122"/>
                  <a:sym typeface="+mn-ea"/>
                </a:endParaRPr>
              </a:p>
              <a:p>
                <a:pPr marL="342900" indent="-342900" algn="l">
                  <a:buFont typeface="Arial" panose="020B0604020202020204" pitchFamily="34" charset="0"/>
                  <a:buChar char="•"/>
                </a:pPr>
                <a:endParaRPr lang="zh-CN" altLang="en-US" dirty="0">
                  <a:uFillTx/>
                  <a:latin typeface="Times New Roman" panose="02020603050405020304" pitchFamily="18" charset="0"/>
                  <a:ea typeface="黑体" panose="02010609060101010101" pitchFamily="49" charset="-122"/>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286060" y="1151453"/>
                <a:ext cx="6553028" cy="5355312"/>
              </a:xfrm>
              <a:prstGeom prst="rect">
                <a:avLst/>
              </a:prstGeom>
              <a:blipFill rotWithShape="1">
                <a:blip r:embed="rId2"/>
                <a:stretch>
                  <a:fillRect l="-1" t="-4" r="8" b="10"/>
                </a:stretch>
              </a:blipFill>
            </p:spPr>
            <p:txBody>
              <a:bodyPr/>
              <a:lstStyle/>
              <a:p>
                <a:r>
                  <a:rPr lang="zh-CN" altLang="en-US">
                    <a:noFill/>
                  </a:rPr>
                  <a:t> </a:t>
                </a:r>
              </a:p>
            </p:txBody>
          </p:sp>
        </mc:Fallback>
      </mc:AlternateContent>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16" y="990664"/>
            <a:ext cx="1905000" cy="1905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dirty="0">
                <a:sym typeface="+mn-ea"/>
              </a:rPr>
              <a:t>局部编码向量</a:t>
            </a:r>
            <a:endParaRPr sz="2400" dirty="0">
              <a:sym typeface="+mn-ea"/>
            </a:endParaRPr>
          </a:p>
        </p:txBody>
      </p:sp>
      <mc:AlternateContent xmlns:mc="http://schemas.openxmlformats.org/markup-compatibility/2006" xmlns:a14="http://schemas.microsoft.com/office/drawing/2010/main">
        <mc:Choice Requires="a14">
          <p:sp>
            <p:nvSpPr>
              <p:cNvPr id="10" name="文本框 9"/>
              <p:cNvSpPr txBox="1"/>
              <p:nvPr/>
            </p:nvSpPr>
            <p:spPr>
              <a:xfrm>
                <a:off x="366395" y="1066862"/>
                <a:ext cx="4620297" cy="4800738"/>
              </a:xfrm>
              <a:prstGeom prst="rect">
                <a:avLst/>
              </a:prstGeom>
              <a:noFill/>
            </p:spPr>
            <p:txBody>
              <a:bodyPr wrap="square" rtlCol="0" anchor="t">
                <a:spAutoFit/>
              </a:bodyPr>
              <a:lstStyle/>
              <a:p>
                <a:pPr algn="l">
                  <a:lnSpc>
                    <a:spcPct val="150000"/>
                  </a:lnSpc>
                </a:pPr>
                <a:r>
                  <a:rPr lang="en-US" altLang="zh-CN" sz="2000" dirty="0">
                    <a:latin typeface="Times New Roman" panose="02020603050405020304" pitchFamily="18" charset="0"/>
                    <a:ea typeface="黑体" panose="02010609060101010101" pitchFamily="49" charset="-122"/>
                    <a:sym typeface="+mn-ea"/>
                  </a:rPr>
                  <a:t>        </a:t>
                </a:r>
                <a:r>
                  <a:rPr lang="zh-CN" altLang="en-US" sz="2000" dirty="0">
                    <a:latin typeface="+mn-lt"/>
                    <a:ea typeface="+mn-ea"/>
                    <a:sym typeface="+mn-ea"/>
                  </a:rPr>
                  <a:t>对于节点</a:t>
                </a:r>
                <a:r>
                  <a:rPr lang="en-US" altLang="zh-CN" sz="2000" dirty="0">
                    <a:latin typeface="+mn-lt"/>
                    <a:ea typeface="+mn-ea"/>
                    <a:sym typeface="+mn-ea"/>
                  </a:rPr>
                  <a:t>v</a:t>
                </a:r>
                <a:r>
                  <a:rPr lang="zh-CN" altLang="en-US" sz="2000" dirty="0">
                    <a:latin typeface="+mn-lt"/>
                    <a:ea typeface="+mn-ea"/>
                    <a:sym typeface="+mn-ea"/>
                  </a:rPr>
                  <a:t>的一</a:t>
                </a:r>
                <a:r>
                  <a:rPr lang="zh-CN" altLang="en-US" sz="2000" dirty="0">
                    <a:solidFill>
                      <a:srgbClr val="FF0000"/>
                    </a:solidFill>
                    <a:latin typeface="+mn-lt"/>
                    <a:ea typeface="+mn-ea"/>
                    <a:sym typeface="+mn-ea"/>
                  </a:rPr>
                  <a:t>条输出信道</a:t>
                </a:r>
                <a14:m>
                  <m:oMath xmlns:m="http://schemas.openxmlformats.org/officeDocument/2006/math">
                    <m:sSubSup>
                      <m:sSubSupPr>
                        <m:ctrlPr>
                          <a:rPr lang="en-US" altLang="zh-CN" sz="2000" b="0" i="1" dirty="0" smtClean="0">
                            <a:solidFill>
                              <a:srgbClr val="FF0000"/>
                            </a:solidFill>
                            <a:effectLst/>
                            <a:latin typeface="Cambria Math" panose="02040503050406030204" pitchFamily="18" charset="0"/>
                            <a:ea typeface="+mn-ea"/>
                          </a:rPr>
                        </m:ctrlPr>
                      </m:sSubSupPr>
                      <m:e>
                        <m:r>
                          <a:rPr lang="en-US" altLang="zh-CN" sz="2000" b="0" i="1" dirty="0" smtClean="0">
                            <a:solidFill>
                              <a:srgbClr val="FF0000"/>
                            </a:solidFill>
                            <a:effectLst/>
                            <a:latin typeface="Cambria Math" panose="02040503050406030204" pitchFamily="18" charset="0"/>
                            <a:ea typeface="+mn-ea"/>
                          </a:rPr>
                          <m:t>𝑒</m:t>
                        </m:r>
                      </m:e>
                      <m:sub>
                        <m:r>
                          <a:rPr lang="en-US" altLang="zh-CN" sz="2000" b="0" i="1" dirty="0" smtClean="0">
                            <a:solidFill>
                              <a:srgbClr val="FF0000"/>
                            </a:solidFill>
                            <a:effectLst/>
                            <a:latin typeface="Cambria Math" panose="02040503050406030204" pitchFamily="18" charset="0"/>
                            <a:ea typeface="+mn-ea"/>
                          </a:rPr>
                          <m:t>𝑣</m:t>
                        </m:r>
                        <m:r>
                          <a:rPr lang="en-US" altLang="zh-CN" sz="2000" b="0" i="1" dirty="0" smtClean="0">
                            <a:solidFill>
                              <a:srgbClr val="FF0000"/>
                            </a:solidFill>
                            <a:effectLst/>
                            <a:latin typeface="Cambria Math" panose="02040503050406030204" pitchFamily="18" charset="0"/>
                            <a:ea typeface="+mn-ea"/>
                          </a:rPr>
                          <m:t>,</m:t>
                        </m:r>
                        <m:r>
                          <a:rPr lang="en-US" altLang="zh-CN" sz="2000" b="0" i="1" dirty="0" smtClean="0">
                            <a:solidFill>
                              <a:srgbClr val="FF0000"/>
                            </a:solidFill>
                            <a:effectLst/>
                            <a:latin typeface="Cambria Math" panose="02040503050406030204" pitchFamily="18" charset="0"/>
                            <a:ea typeface="+mn-ea"/>
                          </a:rPr>
                          <m:t>𝑖</m:t>
                        </m:r>
                      </m:sub>
                      <m:sup>
                        <m:r>
                          <a:rPr lang="en-US" altLang="zh-CN" sz="2000" b="0" i="1" dirty="0" smtClean="0">
                            <a:solidFill>
                              <a:srgbClr val="FF0000"/>
                            </a:solidFill>
                            <a:effectLst/>
                            <a:latin typeface="Cambria Math" panose="02040503050406030204" pitchFamily="18" charset="0"/>
                            <a:ea typeface="+mn-ea"/>
                          </a:rPr>
                          <m:t>′</m:t>
                        </m:r>
                      </m:sup>
                    </m:sSubSup>
                    <m:r>
                      <a:rPr lang="en-US" altLang="zh-CN" sz="2000" b="0" i="1" dirty="0" smtClean="0">
                        <a:solidFill>
                          <a:srgbClr val="FF0000"/>
                        </a:solidFill>
                        <a:effectLst/>
                        <a:latin typeface="Cambria Math" panose="02040503050406030204" pitchFamily="18" charset="0"/>
                        <a:ea typeface="+mn-ea"/>
                      </a:rPr>
                      <m:t> </m:t>
                    </m:r>
                  </m:oMath>
                </a14:m>
                <a:r>
                  <a:rPr lang="en-US" altLang="zh-CN" sz="2000" b="0" i="0" dirty="0">
                    <a:solidFill>
                      <a:srgbClr val="292929"/>
                    </a:solidFill>
                    <a:effectLst/>
                    <a:latin typeface="+mn-lt"/>
                    <a:ea typeface="+mn-ea"/>
                  </a:rPr>
                  <a:t>(</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1</m:t>
                    </m:r>
                    <m:r>
                      <a:rPr lang="en-US" altLang="zh-CN" sz="2000" b="0" i="1" dirty="0" smtClean="0">
                        <a:solidFill>
                          <a:srgbClr val="292929"/>
                        </a:solidFill>
                        <a:effectLst/>
                        <a:latin typeface="Cambria Math" panose="02040503050406030204" pitchFamily="18" charset="0"/>
                        <a:ea typeface="Cambria Math" panose="02040503050406030204" pitchFamily="18" charset="0"/>
                      </a:rPr>
                      <m:t>≤</m:t>
                    </m:r>
                    <m:r>
                      <a:rPr lang="en-US" altLang="zh-CN" sz="2000" b="0" i="1" dirty="0" smtClean="0">
                        <a:solidFill>
                          <a:srgbClr val="292929"/>
                        </a:solidFill>
                        <a:effectLst/>
                        <a:latin typeface="Cambria Math" panose="02040503050406030204" pitchFamily="18" charset="0"/>
                        <a:ea typeface="Cambria Math" panose="02040503050406030204" pitchFamily="18" charset="0"/>
                      </a:rPr>
                      <m:t>𝑖</m:t>
                    </m:r>
                    <m:r>
                      <a:rPr lang="en-US" altLang="zh-CN" sz="2000" b="0" i="1" dirty="0" smtClean="0">
                        <a:solidFill>
                          <a:srgbClr val="292929"/>
                        </a:solidFill>
                        <a:effectLst/>
                        <a:latin typeface="Cambria Math" panose="02040503050406030204" pitchFamily="18" charset="0"/>
                        <a:ea typeface="Cambria Math" panose="02040503050406030204" pitchFamily="18" charset="0"/>
                      </a:rPr>
                      <m:t>≤|</m:t>
                    </m:r>
                    <m:r>
                      <a:rPr lang="en-US" altLang="zh-CN" sz="2000" b="0" i="1" dirty="0" smtClean="0">
                        <a:solidFill>
                          <a:srgbClr val="292929"/>
                        </a:solidFill>
                        <a:effectLst/>
                        <a:latin typeface="Cambria Math" panose="02040503050406030204" pitchFamily="18" charset="0"/>
                        <a:ea typeface="Cambria Math" panose="02040503050406030204" pitchFamily="18" charset="0"/>
                      </a:rPr>
                      <m:t>𝑂𝑢𝑡</m:t>
                    </m:r>
                    <m:r>
                      <a:rPr lang="en-US" altLang="zh-CN" sz="2000" b="0" i="1" dirty="0" smtClean="0">
                        <a:solidFill>
                          <a:srgbClr val="292929"/>
                        </a:solidFill>
                        <a:effectLst/>
                        <a:latin typeface="Cambria Math" panose="02040503050406030204" pitchFamily="18" charset="0"/>
                        <a:ea typeface="Cambria Math" panose="02040503050406030204" pitchFamily="18" charset="0"/>
                      </a:rPr>
                      <m:t>(</m:t>
                    </m:r>
                    <m:r>
                      <a:rPr lang="en-US" altLang="zh-CN" sz="2000" b="0" i="1" dirty="0" smtClean="0">
                        <a:solidFill>
                          <a:srgbClr val="292929"/>
                        </a:solidFill>
                        <a:effectLst/>
                        <a:latin typeface="Cambria Math" panose="02040503050406030204" pitchFamily="18" charset="0"/>
                        <a:ea typeface="Cambria Math" panose="02040503050406030204" pitchFamily="18" charset="0"/>
                      </a:rPr>
                      <m:t>𝑣</m:t>
                    </m:r>
                    <m:r>
                      <a:rPr lang="en-US" altLang="zh-CN" sz="2000" b="0" i="1" dirty="0" smtClean="0">
                        <a:solidFill>
                          <a:srgbClr val="292929"/>
                        </a:solidFill>
                        <a:effectLst/>
                        <a:latin typeface="Cambria Math" panose="02040503050406030204" pitchFamily="18" charset="0"/>
                        <a:ea typeface="Cambria Math" panose="02040503050406030204" pitchFamily="18" charset="0"/>
                      </a:rPr>
                      <m:t>)|</m:t>
                    </m:r>
                  </m:oMath>
                </a14:m>
                <a:r>
                  <a:rPr lang="en-US" altLang="zh-CN" sz="2000" b="0" i="0" dirty="0">
                    <a:solidFill>
                      <a:srgbClr val="292929"/>
                    </a:solidFill>
                    <a:effectLst/>
                    <a:latin typeface="+mn-lt"/>
                    <a:ea typeface="+mn-ea"/>
                  </a:rPr>
                  <a:t>)</a:t>
                </a:r>
                <a:r>
                  <a:rPr lang="zh-CN" altLang="en-US" sz="2000" b="0" i="0" dirty="0">
                    <a:solidFill>
                      <a:srgbClr val="292929"/>
                    </a:solidFill>
                    <a:effectLst/>
                    <a:latin typeface="+mn-lt"/>
                    <a:ea typeface="+mn-ea"/>
                  </a:rPr>
                  <a:t>，其转发的信息字符是节点</a:t>
                </a:r>
                <a:r>
                  <a:rPr lang="en-US" altLang="zh-CN" sz="2000" b="0" i="0" dirty="0">
                    <a:solidFill>
                      <a:srgbClr val="292929"/>
                    </a:solidFill>
                    <a:effectLst/>
                    <a:latin typeface="+mn-lt"/>
                    <a:ea typeface="+mn-ea"/>
                  </a:rPr>
                  <a:t>v</a:t>
                </a:r>
                <a:r>
                  <a:rPr lang="zh-CN" altLang="en-US" sz="2000" b="0" i="0" dirty="0">
                    <a:solidFill>
                      <a:srgbClr val="292929"/>
                    </a:solidFill>
                    <a:effectLst/>
                    <a:latin typeface="+mn-lt"/>
                    <a:ea typeface="+mn-ea"/>
                  </a:rPr>
                  <a:t>接收到的所有信息字符的线性组合，该线性组合的系数构成了一个</a:t>
                </a:r>
                <a14:m>
                  <m:oMath xmlns:m="http://schemas.openxmlformats.org/officeDocument/2006/math">
                    <m:r>
                      <a:rPr lang="en-US" altLang="zh-CN" sz="2000" i="1" dirty="0" smtClean="0">
                        <a:solidFill>
                          <a:srgbClr val="292929"/>
                        </a:solidFill>
                        <a:latin typeface="Cambria Math" panose="02040503050406030204" pitchFamily="18" charset="0"/>
                        <a:ea typeface="+mn-ea"/>
                      </a:rPr>
                      <m:t>|</m:t>
                    </m:r>
                    <m:r>
                      <a:rPr lang="en-US" altLang="zh-CN" sz="2000" i="1" dirty="0" smtClean="0">
                        <a:solidFill>
                          <a:srgbClr val="292929"/>
                        </a:solidFill>
                        <a:latin typeface="Cambria Math" panose="02040503050406030204" pitchFamily="18" charset="0"/>
                        <a:ea typeface="+mn-ea"/>
                      </a:rPr>
                      <m:t>𝐼𝑛</m:t>
                    </m:r>
                    <m:r>
                      <a:rPr lang="en-US" altLang="zh-CN" sz="2000" i="1" dirty="0" smtClean="0">
                        <a:solidFill>
                          <a:srgbClr val="292929"/>
                        </a:solidFill>
                        <a:latin typeface="Cambria Math" panose="02040503050406030204" pitchFamily="18" charset="0"/>
                        <a:ea typeface="+mn-ea"/>
                      </a:rPr>
                      <m:t>(</m:t>
                    </m:r>
                    <m:r>
                      <a:rPr lang="en-US" altLang="zh-CN" sz="2000" i="1" dirty="0" smtClean="0">
                        <a:solidFill>
                          <a:srgbClr val="292929"/>
                        </a:solidFill>
                        <a:latin typeface="Cambria Math" panose="02040503050406030204" pitchFamily="18" charset="0"/>
                        <a:ea typeface="+mn-ea"/>
                      </a:rPr>
                      <m:t>𝑣</m:t>
                    </m:r>
                    <m:r>
                      <a:rPr lang="en-US" altLang="zh-CN" sz="2000" i="1" dirty="0" smtClean="0">
                        <a:solidFill>
                          <a:srgbClr val="292929"/>
                        </a:solidFill>
                        <a:latin typeface="Cambria Math" panose="02040503050406030204" pitchFamily="18" charset="0"/>
                        <a:ea typeface="+mn-ea"/>
                      </a:rPr>
                      <m:t>)|</m:t>
                    </m:r>
                  </m:oMath>
                </a14:m>
                <a:r>
                  <a:rPr lang="zh-CN" altLang="en-US" sz="2000" dirty="0">
                    <a:solidFill>
                      <a:srgbClr val="292929"/>
                    </a:solidFill>
                    <a:latin typeface="+mn-lt"/>
                    <a:ea typeface="+mn-ea"/>
                  </a:rPr>
                  <a:t>维的向量，称为</a:t>
                </a:r>
                <a:r>
                  <a:rPr lang="zh-CN" altLang="en-US" sz="2000" b="1" dirty="0">
                    <a:solidFill>
                      <a:srgbClr val="FF0000"/>
                    </a:solidFill>
                    <a:latin typeface="+mn-lt"/>
                    <a:ea typeface="+mn-ea"/>
                  </a:rPr>
                  <a:t>局部编码向量</a:t>
                </a:r>
                <a:r>
                  <a:rPr lang="zh-CN" altLang="en-US" sz="2000" dirty="0">
                    <a:solidFill>
                      <a:srgbClr val="292929"/>
                    </a:solidFill>
                    <a:latin typeface="+mn-lt"/>
                    <a:ea typeface="+mn-ea"/>
                  </a:rPr>
                  <a:t>，记为</a:t>
                </a:r>
                <a:endParaRPr lang="en-US" altLang="zh-CN" sz="2000" dirty="0">
                  <a:solidFill>
                    <a:srgbClr val="292929"/>
                  </a:solidFill>
                  <a:latin typeface="+mn-lt"/>
                  <a:ea typeface="+mn-ea"/>
                </a:endParaRPr>
              </a:p>
              <a:p>
                <a:pPr algn="l">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292929"/>
                          </a:solidFill>
                          <a:latin typeface="Cambria Math" panose="02040503050406030204" pitchFamily="18" charset="0"/>
                          <a:ea typeface="+mn-ea"/>
                        </a:rPr>
                        <m:t>𝑚</m:t>
                      </m:r>
                      <m:d>
                        <m:dPr>
                          <m:ctrlPr>
                            <a:rPr lang="en-US" altLang="zh-CN" sz="2000" b="0" i="1" smtClean="0">
                              <a:solidFill>
                                <a:srgbClr val="292929"/>
                              </a:solidFill>
                              <a:latin typeface="Cambria Math" panose="02040503050406030204" pitchFamily="18" charset="0"/>
                              <a:ea typeface="+mn-ea"/>
                            </a:rPr>
                          </m:ctrlPr>
                        </m:dPr>
                        <m:e>
                          <m:sSubSup>
                            <m:sSubSupPr>
                              <m:ctrlPr>
                                <a:rPr lang="en-US" altLang="zh-CN" sz="2000" b="0" i="1" smtClean="0">
                                  <a:solidFill>
                                    <a:srgbClr val="292929"/>
                                  </a:solidFill>
                                  <a:latin typeface="Cambria Math" panose="02040503050406030204" pitchFamily="18" charset="0"/>
                                  <a:ea typeface="+mn-ea"/>
                                </a:rPr>
                              </m:ctrlPr>
                            </m:sSubSupPr>
                            <m:e>
                              <m:r>
                                <a:rPr lang="en-US" altLang="zh-CN" sz="2000" b="0" i="1" smtClean="0">
                                  <a:solidFill>
                                    <a:srgbClr val="292929"/>
                                  </a:solidFill>
                                  <a:latin typeface="Cambria Math" panose="02040503050406030204" pitchFamily="18" charset="0"/>
                                  <a:ea typeface="+mn-ea"/>
                                </a:rPr>
                                <m:t>𝑒</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sub>
                            <m:sup>
                              <m:r>
                                <a:rPr lang="en-US" altLang="zh-CN" sz="2000" b="0" i="1" smtClean="0">
                                  <a:solidFill>
                                    <a:srgbClr val="292929"/>
                                  </a:solidFill>
                                  <a:latin typeface="Cambria Math" panose="02040503050406030204" pitchFamily="18" charset="0"/>
                                  <a:ea typeface="+mn-ea"/>
                                </a:rPr>
                                <m:t>′</m:t>
                              </m:r>
                            </m:sup>
                          </m:sSubSup>
                        </m:e>
                      </m:d>
                      <m:r>
                        <a:rPr lang="en-US" altLang="zh-CN" sz="2000" b="0" i="1" smtClean="0">
                          <a:solidFill>
                            <a:srgbClr val="292929"/>
                          </a:solidFill>
                          <a:latin typeface="Cambria Math" panose="02040503050406030204" pitchFamily="18" charset="0"/>
                          <a:ea typeface="+mn-ea"/>
                        </a:rPr>
                        <m:t>=(</m:t>
                      </m:r>
                      <m:sSub>
                        <m:sSubPr>
                          <m:ctrlPr>
                            <a:rPr lang="en-US" altLang="zh-CN" sz="2000" b="0" i="1" smtClean="0">
                              <a:solidFill>
                                <a:srgbClr val="292929"/>
                              </a:solidFill>
                              <a:latin typeface="Cambria Math" panose="02040503050406030204" pitchFamily="18" charset="0"/>
                              <a:ea typeface="+mn-ea"/>
                            </a:rPr>
                          </m:ctrlPr>
                        </m:sSubPr>
                        <m:e>
                          <m:r>
                            <a:rPr lang="en-US" altLang="zh-CN" sz="2000" b="0" i="1" smtClean="0">
                              <a:solidFill>
                                <a:srgbClr val="292929"/>
                              </a:solidFill>
                              <a:latin typeface="Cambria Math" panose="02040503050406030204" pitchFamily="18" charset="0"/>
                              <a:ea typeface="+mn-ea"/>
                            </a:rPr>
                            <m:t>𝑚</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r>
                            <a:rPr lang="en-US" altLang="zh-CN" sz="2000" b="0" i="1" smtClean="0">
                              <a:solidFill>
                                <a:srgbClr val="292929"/>
                              </a:solidFill>
                              <a:latin typeface="Cambria Math" panose="02040503050406030204" pitchFamily="18" charset="0"/>
                              <a:ea typeface="+mn-ea"/>
                            </a:rPr>
                            <m:t>,1</m:t>
                          </m:r>
                        </m:sub>
                      </m:sSub>
                      <m:r>
                        <a:rPr lang="en-US" altLang="zh-CN" sz="2000" b="0" i="1" smtClean="0">
                          <a:solidFill>
                            <a:srgbClr val="292929"/>
                          </a:solidFill>
                          <a:latin typeface="Cambria Math" panose="02040503050406030204" pitchFamily="18" charset="0"/>
                          <a:ea typeface="+mn-ea"/>
                        </a:rPr>
                        <m:t>,</m:t>
                      </m:r>
                      <m:sSub>
                        <m:sSubPr>
                          <m:ctrlPr>
                            <a:rPr lang="en-US" altLang="zh-CN" sz="2000" b="0" i="1" smtClean="0">
                              <a:solidFill>
                                <a:srgbClr val="292929"/>
                              </a:solidFill>
                              <a:latin typeface="Cambria Math" panose="02040503050406030204" pitchFamily="18" charset="0"/>
                              <a:ea typeface="+mn-ea"/>
                            </a:rPr>
                          </m:ctrlPr>
                        </m:sSubPr>
                        <m:e>
                          <m:r>
                            <a:rPr lang="en-US" altLang="zh-CN" sz="2000" b="0" i="1" smtClean="0">
                              <a:solidFill>
                                <a:srgbClr val="292929"/>
                              </a:solidFill>
                              <a:latin typeface="Cambria Math" panose="02040503050406030204" pitchFamily="18" charset="0"/>
                              <a:ea typeface="+mn-ea"/>
                            </a:rPr>
                            <m:t>𝑚</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r>
                            <a:rPr lang="en-US" altLang="zh-CN" sz="2000" b="0" i="1" smtClean="0">
                              <a:solidFill>
                                <a:srgbClr val="292929"/>
                              </a:solidFill>
                              <a:latin typeface="Cambria Math" panose="02040503050406030204" pitchFamily="18" charset="0"/>
                              <a:ea typeface="+mn-ea"/>
                            </a:rPr>
                            <m:t>,2</m:t>
                          </m:r>
                        </m:sub>
                      </m:sSub>
                      <m:r>
                        <a:rPr lang="en-US" altLang="zh-CN" sz="2000" b="0" i="1" smtClean="0">
                          <a:solidFill>
                            <a:srgbClr val="292929"/>
                          </a:solidFill>
                          <a:latin typeface="Cambria Math" panose="02040503050406030204" pitchFamily="18" charset="0"/>
                          <a:ea typeface="+mn-ea"/>
                        </a:rPr>
                        <m:t>,…</m:t>
                      </m:r>
                      <m:sSub>
                        <m:sSubPr>
                          <m:ctrlPr>
                            <a:rPr lang="en-US" altLang="zh-CN" sz="2000" b="0" i="1" smtClean="0">
                              <a:solidFill>
                                <a:srgbClr val="292929"/>
                              </a:solidFill>
                              <a:latin typeface="Cambria Math" panose="02040503050406030204" pitchFamily="18" charset="0"/>
                              <a:ea typeface="+mn-ea"/>
                            </a:rPr>
                          </m:ctrlPr>
                        </m:sSubPr>
                        <m:e>
                          <m:r>
                            <a:rPr lang="en-US" altLang="zh-CN" sz="2000" b="0" i="1" smtClean="0">
                              <a:solidFill>
                                <a:srgbClr val="292929"/>
                              </a:solidFill>
                              <a:latin typeface="Cambria Math" panose="02040503050406030204" pitchFamily="18" charset="0"/>
                              <a:ea typeface="+mn-ea"/>
                            </a:rPr>
                            <m:t>𝑚</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𝐼𝑛</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sub>
                      </m:sSub>
                      <m:r>
                        <a:rPr lang="en-US" altLang="zh-CN" sz="2000" b="0" i="1" smtClean="0">
                          <a:solidFill>
                            <a:srgbClr val="292929"/>
                          </a:solidFill>
                          <a:latin typeface="Cambria Math" panose="02040503050406030204" pitchFamily="18" charset="0"/>
                          <a:ea typeface="+mn-ea"/>
                        </a:rPr>
                        <m:t>)</m:t>
                      </m:r>
                    </m:oMath>
                  </m:oMathPara>
                </a14:m>
                <a:endParaRPr lang="en-US" altLang="zh-CN" sz="2000" dirty="0">
                  <a:solidFill>
                    <a:srgbClr val="292929"/>
                  </a:solidFill>
                  <a:latin typeface="+mn-lt"/>
                  <a:ea typeface="+mn-ea"/>
                </a:endParaRPr>
              </a:p>
              <a:p>
                <a:pPr algn="l">
                  <a:lnSpc>
                    <a:spcPct val="150000"/>
                  </a:lnSpc>
                </a:pPr>
                <a:r>
                  <a:rPr lang="en-US" altLang="zh-CN" sz="2000" dirty="0">
                    <a:solidFill>
                      <a:srgbClr val="292929"/>
                    </a:solidFill>
                    <a:latin typeface="+mn-lt"/>
                    <a:ea typeface="+mn-ea"/>
                  </a:rPr>
                  <a:t>        </a:t>
                </a:r>
                <a:r>
                  <a:rPr lang="zh-CN" altLang="en-US" sz="2000" dirty="0">
                    <a:solidFill>
                      <a:srgbClr val="292929"/>
                    </a:solidFill>
                    <a:latin typeface="+mn-lt"/>
                    <a:ea typeface="+mn-ea"/>
                  </a:rPr>
                  <a:t>其中，</a:t>
                </a:r>
                <a14:m>
                  <m:oMath xmlns:m="http://schemas.openxmlformats.org/officeDocument/2006/math">
                    <m:sSub>
                      <m:sSubPr>
                        <m:ctrlPr>
                          <a:rPr lang="en-US" altLang="zh-CN" sz="2000" b="0" i="1" smtClean="0">
                            <a:solidFill>
                              <a:srgbClr val="292929"/>
                            </a:solidFill>
                            <a:effectLst/>
                            <a:latin typeface="Cambria Math" panose="02040503050406030204" pitchFamily="18" charset="0"/>
                          </a:rPr>
                        </m:ctrlPr>
                      </m:sSubPr>
                      <m:e>
                        <m:r>
                          <a:rPr lang="en-US" altLang="zh-CN" sz="2000" b="0" i="1" smtClean="0">
                            <a:solidFill>
                              <a:srgbClr val="292929"/>
                            </a:solidFill>
                            <a:effectLst/>
                            <a:latin typeface="Cambria Math" panose="02040503050406030204" pitchFamily="18" charset="0"/>
                          </a:rPr>
                          <m:t>𝑚</m:t>
                        </m:r>
                      </m:e>
                      <m:sub>
                        <m:r>
                          <a:rPr lang="en-US" altLang="zh-CN" sz="2000" b="0" i="1" smtClean="0">
                            <a:solidFill>
                              <a:srgbClr val="292929"/>
                            </a:solidFill>
                            <a:effectLst/>
                            <a:latin typeface="Cambria Math" panose="02040503050406030204" pitchFamily="18" charset="0"/>
                          </a:rPr>
                          <m:t>𝑣</m:t>
                        </m:r>
                        <m:r>
                          <a:rPr lang="en-US" altLang="zh-CN" sz="2000" b="0" i="1" smtClean="0">
                            <a:solidFill>
                              <a:srgbClr val="292929"/>
                            </a:solidFill>
                            <a:effectLst/>
                            <a:latin typeface="Cambria Math" panose="02040503050406030204" pitchFamily="18" charset="0"/>
                          </a:rPr>
                          <m:t>,</m:t>
                        </m:r>
                        <m:r>
                          <a:rPr lang="en-US" altLang="zh-CN" sz="2000" b="0" i="1" smtClean="0">
                            <a:solidFill>
                              <a:srgbClr val="292929"/>
                            </a:solidFill>
                            <a:effectLst/>
                            <a:latin typeface="Cambria Math" panose="02040503050406030204" pitchFamily="18" charset="0"/>
                          </a:rPr>
                          <m:t>𝑖</m:t>
                        </m:r>
                        <m:r>
                          <a:rPr lang="en-US" altLang="zh-CN" sz="2000" b="0" i="1" smtClean="0">
                            <a:solidFill>
                              <a:srgbClr val="292929"/>
                            </a:solidFill>
                            <a:effectLst/>
                            <a:latin typeface="Cambria Math" panose="02040503050406030204" pitchFamily="18" charset="0"/>
                          </a:rPr>
                          <m:t>,</m:t>
                        </m:r>
                        <m:r>
                          <a:rPr lang="en-US" altLang="zh-CN" sz="2000" b="0" i="1" smtClean="0">
                            <a:solidFill>
                              <a:srgbClr val="292929"/>
                            </a:solidFill>
                            <a:effectLst/>
                            <a:latin typeface="Cambria Math" panose="02040503050406030204" pitchFamily="18" charset="0"/>
                          </a:rPr>
                          <m:t>𝑗</m:t>
                        </m:r>
                      </m:sub>
                    </m:sSub>
                    <m:r>
                      <a:rPr lang="en-US" altLang="zh-CN" sz="2000" b="0" i="1" smtClean="0">
                        <a:solidFill>
                          <a:srgbClr val="292929"/>
                        </a:solidFill>
                        <a:effectLst/>
                        <a:latin typeface="Cambria Math" panose="02040503050406030204" pitchFamily="18" charset="0"/>
                        <a:ea typeface="Cambria Math" panose="02040503050406030204" pitchFamily="18" charset="0"/>
                      </a:rPr>
                      <m:t>∈</m:t>
                    </m:r>
                    <m:r>
                      <a:rPr lang="en-US" altLang="zh-CN" sz="2000" b="0" i="1" smtClean="0">
                        <a:solidFill>
                          <a:srgbClr val="292929"/>
                        </a:solidFill>
                        <a:effectLst/>
                        <a:latin typeface="Cambria Math" panose="02040503050406030204" pitchFamily="18" charset="0"/>
                        <a:ea typeface="Cambria Math" panose="02040503050406030204" pitchFamily="18" charset="0"/>
                      </a:rPr>
                      <m:t>𝐺𝐹</m:t>
                    </m:r>
                    <m:r>
                      <a:rPr lang="en-US" altLang="zh-CN" sz="2000" b="0" i="1" smtClean="0">
                        <a:solidFill>
                          <a:srgbClr val="292929"/>
                        </a:solidFill>
                        <a:effectLst/>
                        <a:latin typeface="Cambria Math" panose="02040503050406030204" pitchFamily="18" charset="0"/>
                        <a:ea typeface="Cambria Math" panose="02040503050406030204" pitchFamily="18" charset="0"/>
                      </a:rPr>
                      <m:t>(</m:t>
                    </m:r>
                    <m:sSup>
                      <m:sSupPr>
                        <m:ctrlPr>
                          <a:rPr lang="en-US" altLang="zh-CN" sz="2000" b="0" i="1" smtClean="0">
                            <a:solidFill>
                              <a:srgbClr val="292929"/>
                            </a:solidFill>
                            <a:effectLst/>
                            <a:latin typeface="Cambria Math" panose="02040503050406030204" pitchFamily="18" charset="0"/>
                            <a:ea typeface="Cambria Math" panose="02040503050406030204" pitchFamily="18" charset="0"/>
                          </a:rPr>
                        </m:ctrlPr>
                      </m:sSupPr>
                      <m:e>
                        <m:r>
                          <a:rPr lang="en-US" altLang="zh-CN" sz="2000" b="0" i="1" smtClean="0">
                            <a:solidFill>
                              <a:srgbClr val="292929"/>
                            </a:solidFill>
                            <a:effectLst/>
                            <a:latin typeface="Cambria Math" panose="02040503050406030204" pitchFamily="18" charset="0"/>
                            <a:ea typeface="Cambria Math" panose="02040503050406030204" pitchFamily="18" charset="0"/>
                          </a:rPr>
                          <m:t>2</m:t>
                        </m:r>
                      </m:e>
                      <m:sup>
                        <m:r>
                          <a:rPr lang="en-US" altLang="zh-CN" sz="2000" b="0" i="1" smtClean="0">
                            <a:solidFill>
                              <a:srgbClr val="292929"/>
                            </a:solidFill>
                            <a:effectLst/>
                            <a:latin typeface="Cambria Math" panose="02040503050406030204" pitchFamily="18" charset="0"/>
                            <a:ea typeface="Cambria Math" panose="02040503050406030204" pitchFamily="18" charset="0"/>
                          </a:rPr>
                          <m:t>𝑚</m:t>
                        </m:r>
                      </m:sup>
                    </m:sSup>
                    <m:r>
                      <a:rPr lang="en-US" altLang="zh-CN" sz="2000" b="0" i="1" smtClean="0">
                        <a:solidFill>
                          <a:srgbClr val="292929"/>
                        </a:solidFill>
                        <a:effectLst/>
                        <a:latin typeface="Cambria Math" panose="02040503050406030204" pitchFamily="18" charset="0"/>
                        <a:ea typeface="Cambria Math" panose="02040503050406030204" pitchFamily="18" charset="0"/>
                      </a:rPr>
                      <m:t>)(1≤</m:t>
                    </m:r>
                    <m:r>
                      <a:rPr lang="en-US" altLang="zh-CN" sz="2000" b="0" i="1" smtClean="0">
                        <a:solidFill>
                          <a:srgbClr val="292929"/>
                        </a:solidFill>
                        <a:effectLst/>
                        <a:latin typeface="Cambria Math" panose="02040503050406030204" pitchFamily="18" charset="0"/>
                        <a:ea typeface="Cambria Math" panose="02040503050406030204" pitchFamily="18" charset="0"/>
                      </a:rPr>
                      <m:t>𝑗</m:t>
                    </m:r>
                    <m:r>
                      <a:rPr lang="en-US" altLang="zh-CN" sz="2000" b="0" i="1" smtClean="0">
                        <a:solidFill>
                          <a:srgbClr val="292929"/>
                        </a:solidFill>
                        <a:effectLst/>
                        <a:latin typeface="Cambria Math" panose="02040503050406030204" pitchFamily="18" charset="0"/>
                        <a:ea typeface="Cambria Math" panose="02040503050406030204" pitchFamily="18" charset="0"/>
                      </a:rPr>
                      <m:t>≤|</m:t>
                    </m:r>
                    <m:r>
                      <a:rPr lang="en-US" altLang="zh-CN" sz="2000" b="0" i="1" smtClean="0">
                        <a:solidFill>
                          <a:srgbClr val="292929"/>
                        </a:solidFill>
                        <a:effectLst/>
                        <a:latin typeface="Cambria Math" panose="02040503050406030204" pitchFamily="18" charset="0"/>
                        <a:ea typeface="Cambria Math" panose="02040503050406030204" pitchFamily="18" charset="0"/>
                      </a:rPr>
                      <m:t>𝐼𝑛</m:t>
                    </m:r>
                    <m:r>
                      <a:rPr lang="en-US" altLang="zh-CN" sz="2000" b="0" i="1" smtClean="0">
                        <a:solidFill>
                          <a:srgbClr val="292929"/>
                        </a:solidFill>
                        <a:effectLst/>
                        <a:latin typeface="Cambria Math" panose="02040503050406030204" pitchFamily="18" charset="0"/>
                        <a:ea typeface="Cambria Math" panose="02040503050406030204" pitchFamily="18" charset="0"/>
                      </a:rPr>
                      <m:t>(</m:t>
                    </m:r>
                    <m:r>
                      <a:rPr lang="en-US" altLang="zh-CN" sz="2000" b="0" i="1" smtClean="0">
                        <a:solidFill>
                          <a:srgbClr val="292929"/>
                        </a:solidFill>
                        <a:effectLst/>
                        <a:latin typeface="Cambria Math" panose="02040503050406030204" pitchFamily="18" charset="0"/>
                        <a:ea typeface="Cambria Math" panose="02040503050406030204" pitchFamily="18" charset="0"/>
                      </a:rPr>
                      <m:t>𝑣</m:t>
                    </m:r>
                    <m:r>
                      <a:rPr lang="en-US" altLang="zh-CN" sz="2000" b="0" i="1" smtClean="0">
                        <a:solidFill>
                          <a:srgbClr val="292929"/>
                        </a:solidFill>
                        <a:effectLst/>
                        <a:latin typeface="Cambria Math" panose="02040503050406030204" pitchFamily="18" charset="0"/>
                        <a:ea typeface="Cambria Math" panose="02040503050406030204" pitchFamily="18" charset="0"/>
                      </a:rPr>
                      <m:t>)|)</m:t>
                    </m:r>
                  </m:oMath>
                </a14:m>
                <a:r>
                  <a:rPr lang="en-US" altLang="zh-CN" sz="2000" b="0" i="0" dirty="0">
                    <a:solidFill>
                      <a:srgbClr val="292929"/>
                    </a:solidFill>
                    <a:effectLst/>
                    <a:latin typeface="songti"/>
                  </a:rPr>
                  <a:t>.</a:t>
                </a:r>
              </a:p>
              <a:p>
                <a:pPr algn="l">
                  <a:lnSpc>
                    <a:spcPct val="150000"/>
                  </a:lnSpc>
                </a:pPr>
                <a:r>
                  <a:rPr lang="zh-CN" altLang="en-US" sz="2000" dirty="0">
                    <a:solidFill>
                      <a:srgbClr val="348ECA"/>
                    </a:solidFill>
                    <a:latin typeface="songti"/>
                    <a:ea typeface="+mn-ea"/>
                  </a:rPr>
                  <a:t>        作用</a:t>
                </a:r>
                <a:r>
                  <a:rPr lang="zh-CN" altLang="en-US" sz="2000" dirty="0">
                    <a:solidFill>
                      <a:srgbClr val="292929"/>
                    </a:solidFill>
                    <a:latin typeface="songti"/>
                    <a:ea typeface="+mn-ea"/>
                  </a:rPr>
                  <a:t>：局部编码向量建立当前节点输入链路信息和输出链路信息的关系。</a:t>
                </a:r>
                <a:endParaRPr lang="en-US" altLang="zh-CN" sz="2000" dirty="0">
                  <a:solidFill>
                    <a:srgbClr val="292929"/>
                  </a:solidFill>
                  <a:latin typeface="+mn-lt"/>
                  <a:ea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66395" y="1066862"/>
                <a:ext cx="4620297" cy="4800738"/>
              </a:xfrm>
              <a:prstGeom prst="rect">
                <a:avLst/>
              </a:prstGeom>
              <a:blipFill rotWithShape="1">
                <a:blip r:embed="rId2"/>
                <a:stretch>
                  <a:fillRect t="-1" r="1" b="-8964"/>
                </a:stretch>
              </a:blipFill>
            </p:spPr>
            <p:txBody>
              <a:bodyPr/>
              <a:lstStyle/>
              <a:p>
                <a:r>
                  <a:rPr lang="zh-CN" altLang="en-US">
                    <a:noFill/>
                  </a:rPr>
                  <a:t> </a:t>
                </a:r>
              </a:p>
            </p:txBody>
          </p:sp>
        </mc:Fallback>
      </mc:AlternateContent>
      <p:sp>
        <p:nvSpPr>
          <p:cNvPr id="4" name="Rectangle 4"/>
          <p:cNvSpPr>
            <a:spLocks noChangeArrowheads="1"/>
          </p:cNvSpPr>
          <p:nvPr/>
        </p:nvSpPr>
        <p:spPr bwMode="auto">
          <a:xfrm>
            <a:off x="5867754" y="1956275"/>
            <a:ext cx="476250" cy="381000"/>
          </a:xfrm>
          <a:prstGeom prst="rect">
            <a:avLst/>
          </a:prstGeom>
          <a:noFill/>
          <a:ln w="9525">
            <a:solidFill>
              <a:srgbClr val="FFFFFF"/>
            </a:solidFill>
            <a:prstDash val="sysDashDotDot"/>
            <a:miter lim="800000"/>
          </a:ln>
          <a:extLst>
            <a:ext uri="{909E8E84-426E-40DD-AFC4-6F175D3DCCD1}">
              <a14:hiddenFill xmlns:a14="http://schemas.microsoft.com/office/drawing/2010/main">
                <a:solidFill>
                  <a:srgbClr val="FFFFFF"/>
                </a:solidFill>
              </a14:hiddenFill>
            </a:ext>
          </a:extLst>
        </p:spPr>
        <p:txBody>
          <a:bodyPr lIns="12700" tIns="12700" rIns="12700" bIns="12700"/>
          <a:lstStyle/>
          <a:p>
            <a:r>
              <a:rPr kumimoji="0" lang="en-US" altLang="zh-CN" sz="1800" dirty="0">
                <a:solidFill>
                  <a:srgbClr val="CC3300"/>
                </a:solidFill>
                <a:ea typeface="宋体" panose="02010600030101010101" pitchFamily="2" charset="-122"/>
              </a:rPr>
              <a:t> a</a:t>
            </a:r>
            <a:endParaRPr kumimoji="0" lang="en-US" altLang="zh-TW" sz="4000" dirty="0">
              <a:solidFill>
                <a:srgbClr val="CC3300"/>
              </a:solidFill>
              <a:latin typeface="Arial" panose="020B0604020202020204" pitchFamily="34" charset="0"/>
            </a:endParaRPr>
          </a:p>
        </p:txBody>
      </p:sp>
      <p:sp>
        <p:nvSpPr>
          <p:cNvPr id="5" name="Rectangle 5"/>
          <p:cNvSpPr>
            <a:spLocks noChangeArrowheads="1"/>
          </p:cNvSpPr>
          <p:nvPr/>
        </p:nvSpPr>
        <p:spPr bwMode="auto">
          <a:xfrm>
            <a:off x="7648929" y="1921350"/>
            <a:ext cx="352425" cy="381000"/>
          </a:xfrm>
          <a:prstGeom prst="rect">
            <a:avLst/>
          </a:prstGeom>
          <a:noFill/>
          <a:ln w="9525">
            <a:solidFill>
              <a:srgbClr val="FFFFFF"/>
            </a:solidFill>
            <a:prstDash val="sysDashDotDot"/>
            <a:miter lim="800000"/>
          </a:ln>
          <a:extLst>
            <a:ext uri="{909E8E84-426E-40DD-AFC4-6F175D3DCCD1}">
              <a14:hiddenFill xmlns:a14="http://schemas.microsoft.com/office/drawing/2010/main">
                <a:solidFill>
                  <a:srgbClr val="FFFFFF"/>
                </a:solidFill>
              </a14:hiddenFill>
            </a:ext>
          </a:extLst>
        </p:spPr>
        <p:txBody>
          <a:bodyPr lIns="12700" tIns="12700" rIns="12700" bIns="12700"/>
          <a:lstStyle/>
          <a:p>
            <a:r>
              <a:rPr kumimoji="0" lang="en-US" altLang="zh-CN" sz="1800">
                <a:solidFill>
                  <a:srgbClr val="CC3300"/>
                </a:solidFill>
                <a:ea typeface="宋体" panose="02010600030101010101" pitchFamily="2" charset="-122"/>
              </a:rPr>
              <a:t> b</a:t>
            </a:r>
            <a:endParaRPr kumimoji="0" lang="en-US" altLang="zh-TW" sz="4000">
              <a:solidFill>
                <a:srgbClr val="CC3300"/>
              </a:solidFill>
              <a:latin typeface="Arial" panose="020B0604020202020204" pitchFamily="34" charset="0"/>
            </a:endParaRPr>
          </a:p>
        </p:txBody>
      </p:sp>
      <p:sp>
        <p:nvSpPr>
          <p:cNvPr id="6" name="Line 10"/>
          <p:cNvSpPr>
            <a:spLocks noChangeShapeType="1"/>
          </p:cNvSpPr>
          <p:nvPr/>
        </p:nvSpPr>
        <p:spPr bwMode="auto">
          <a:xfrm flipH="1">
            <a:off x="5626454" y="2086450"/>
            <a:ext cx="863600" cy="360362"/>
          </a:xfrm>
          <a:prstGeom prst="line">
            <a:avLst/>
          </a:prstGeom>
          <a:noFill/>
          <a:ln w="19050">
            <a:solidFill>
              <a:srgbClr val="CC9900"/>
            </a:solidFill>
            <a:prstDash val="dash"/>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Line 11"/>
          <p:cNvSpPr>
            <a:spLocks noChangeShapeType="1"/>
          </p:cNvSpPr>
          <p:nvPr/>
        </p:nvSpPr>
        <p:spPr bwMode="auto">
          <a:xfrm>
            <a:off x="7426679" y="2086450"/>
            <a:ext cx="863600" cy="360362"/>
          </a:xfrm>
          <a:prstGeom prst="line">
            <a:avLst/>
          </a:prstGeom>
          <a:noFill/>
          <a:ln w="19050">
            <a:solidFill>
              <a:srgbClr val="CC9900"/>
            </a:solidFill>
            <a:prstDash val="dash"/>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41"/>
          <p:cNvSpPr>
            <a:spLocks noChangeShapeType="1"/>
          </p:cNvSpPr>
          <p:nvPr/>
        </p:nvSpPr>
        <p:spPr bwMode="auto">
          <a:xfrm flipH="1">
            <a:off x="5415316" y="3264375"/>
            <a:ext cx="0" cy="228600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Line 42"/>
          <p:cNvSpPr>
            <a:spLocks noChangeShapeType="1"/>
          </p:cNvSpPr>
          <p:nvPr/>
        </p:nvSpPr>
        <p:spPr bwMode="auto">
          <a:xfrm flipH="1">
            <a:off x="7396516" y="3188175"/>
            <a:ext cx="636588" cy="45720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43"/>
          <p:cNvSpPr>
            <a:spLocks noChangeShapeType="1"/>
          </p:cNvSpPr>
          <p:nvPr/>
        </p:nvSpPr>
        <p:spPr bwMode="auto">
          <a:xfrm flipH="1">
            <a:off x="8539516" y="3188175"/>
            <a:ext cx="0" cy="236220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44"/>
          <p:cNvSpPr>
            <a:spLocks noChangeShapeType="1"/>
          </p:cNvSpPr>
          <p:nvPr/>
        </p:nvSpPr>
        <p:spPr bwMode="auto">
          <a:xfrm>
            <a:off x="7055204" y="4331175"/>
            <a:ext cx="0" cy="53340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Oval 45"/>
          <p:cNvSpPr>
            <a:spLocks noChangeArrowheads="1"/>
          </p:cNvSpPr>
          <p:nvPr/>
        </p:nvSpPr>
        <p:spPr bwMode="auto">
          <a:xfrm>
            <a:off x="6598004" y="4864575"/>
            <a:ext cx="914400" cy="838200"/>
          </a:xfrm>
          <a:prstGeom prst="ellipse">
            <a:avLst/>
          </a:pr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ltLang="zh-TW"/>
          </a:p>
        </p:txBody>
      </p:sp>
      <p:sp>
        <p:nvSpPr>
          <p:cNvPr id="14" name="Line 46"/>
          <p:cNvSpPr>
            <a:spLocks noChangeShapeType="1"/>
          </p:cNvSpPr>
          <p:nvPr/>
        </p:nvSpPr>
        <p:spPr bwMode="auto">
          <a:xfrm flipH="1">
            <a:off x="5796316" y="5550375"/>
            <a:ext cx="838200" cy="22860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Oval 47"/>
          <p:cNvSpPr>
            <a:spLocks noChangeArrowheads="1"/>
          </p:cNvSpPr>
          <p:nvPr/>
        </p:nvSpPr>
        <p:spPr bwMode="auto">
          <a:xfrm>
            <a:off x="5186716" y="5550375"/>
            <a:ext cx="531813" cy="506412"/>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ltLang="zh-TW"/>
          </a:p>
        </p:txBody>
      </p:sp>
      <p:sp>
        <p:nvSpPr>
          <p:cNvPr id="16" name="Oval 48"/>
          <p:cNvSpPr>
            <a:spLocks noChangeArrowheads="1"/>
          </p:cNvSpPr>
          <p:nvPr/>
        </p:nvSpPr>
        <p:spPr bwMode="auto">
          <a:xfrm>
            <a:off x="8310916" y="5550375"/>
            <a:ext cx="531813" cy="506412"/>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ltLang="zh-TW"/>
          </a:p>
        </p:txBody>
      </p:sp>
      <p:sp>
        <p:nvSpPr>
          <p:cNvPr id="17" name="Oval 49"/>
          <p:cNvSpPr>
            <a:spLocks noChangeArrowheads="1"/>
          </p:cNvSpPr>
          <p:nvPr/>
        </p:nvSpPr>
        <p:spPr bwMode="auto">
          <a:xfrm>
            <a:off x="5186716" y="2472212"/>
            <a:ext cx="914400" cy="838200"/>
          </a:xfrm>
          <a:prstGeom prst="ellipse">
            <a:avLst/>
          </a:pr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ltLang="zh-TW"/>
          </a:p>
        </p:txBody>
      </p:sp>
      <p:sp>
        <p:nvSpPr>
          <p:cNvPr id="18" name="Oval 50"/>
          <p:cNvSpPr>
            <a:spLocks noChangeArrowheads="1"/>
          </p:cNvSpPr>
          <p:nvPr/>
        </p:nvSpPr>
        <p:spPr bwMode="auto">
          <a:xfrm>
            <a:off x="7821966" y="2472212"/>
            <a:ext cx="914400" cy="838200"/>
          </a:xfrm>
          <a:prstGeom prst="ellipse">
            <a:avLst/>
          </a:pr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ltLang="zh-TW"/>
          </a:p>
        </p:txBody>
      </p:sp>
      <p:sp>
        <p:nvSpPr>
          <p:cNvPr id="19" name="Line 51"/>
          <p:cNvSpPr>
            <a:spLocks noChangeShapeType="1"/>
          </p:cNvSpPr>
          <p:nvPr/>
        </p:nvSpPr>
        <p:spPr bwMode="auto">
          <a:xfrm flipH="1">
            <a:off x="5415316" y="2548412"/>
            <a:ext cx="228600" cy="6096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0" name="Oval 52"/>
          <p:cNvSpPr>
            <a:spLocks noChangeArrowheads="1"/>
          </p:cNvSpPr>
          <p:nvPr/>
        </p:nvSpPr>
        <p:spPr bwMode="auto">
          <a:xfrm>
            <a:off x="6558316" y="3527900"/>
            <a:ext cx="914400" cy="838200"/>
          </a:xfrm>
          <a:prstGeom prst="ellipse">
            <a:avLst/>
          </a:pr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ltLang="zh-TW"/>
          </a:p>
        </p:txBody>
      </p:sp>
      <p:sp>
        <p:nvSpPr>
          <p:cNvPr id="21" name="Line 53"/>
          <p:cNvSpPr>
            <a:spLocks noChangeShapeType="1"/>
          </p:cNvSpPr>
          <p:nvPr/>
        </p:nvSpPr>
        <p:spPr bwMode="auto">
          <a:xfrm>
            <a:off x="5975704" y="3188175"/>
            <a:ext cx="735012" cy="38100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54"/>
          <p:cNvSpPr>
            <a:spLocks noChangeShapeType="1"/>
          </p:cNvSpPr>
          <p:nvPr/>
        </p:nvSpPr>
        <p:spPr bwMode="auto">
          <a:xfrm>
            <a:off x="7472716" y="5550375"/>
            <a:ext cx="811213" cy="228600"/>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56"/>
          <p:cNvSpPr>
            <a:spLocks noChangeShapeType="1"/>
          </p:cNvSpPr>
          <p:nvPr/>
        </p:nvSpPr>
        <p:spPr bwMode="auto">
          <a:xfrm flipH="1">
            <a:off x="6826604" y="4940775"/>
            <a:ext cx="228600" cy="6096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5" name="Line 57"/>
          <p:cNvSpPr>
            <a:spLocks noChangeShapeType="1"/>
          </p:cNvSpPr>
          <p:nvPr/>
        </p:nvSpPr>
        <p:spPr bwMode="auto">
          <a:xfrm>
            <a:off x="7055204" y="4940775"/>
            <a:ext cx="228600" cy="6096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6" name="Line 58"/>
          <p:cNvSpPr>
            <a:spLocks noChangeShapeType="1"/>
          </p:cNvSpPr>
          <p:nvPr/>
        </p:nvSpPr>
        <p:spPr bwMode="auto">
          <a:xfrm flipH="1" flipV="1">
            <a:off x="6786916" y="3680300"/>
            <a:ext cx="228600" cy="609600"/>
          </a:xfrm>
          <a:prstGeom prst="line">
            <a:avLst/>
          </a:prstGeom>
          <a:noFill/>
          <a:ln w="9525">
            <a:solidFill>
              <a:srgbClr val="FF0000"/>
            </a:solidFill>
            <a:round/>
            <a:head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7" name="Line 59"/>
          <p:cNvSpPr>
            <a:spLocks noChangeShapeType="1"/>
          </p:cNvSpPr>
          <p:nvPr/>
        </p:nvSpPr>
        <p:spPr bwMode="auto">
          <a:xfrm flipV="1">
            <a:off x="7091716" y="3680300"/>
            <a:ext cx="228600" cy="609600"/>
          </a:xfrm>
          <a:prstGeom prst="line">
            <a:avLst/>
          </a:prstGeom>
          <a:noFill/>
          <a:ln w="9525">
            <a:solidFill>
              <a:srgbClr val="FF0000"/>
            </a:solidFill>
            <a:round/>
            <a:head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8" name="Line 60"/>
          <p:cNvSpPr>
            <a:spLocks noChangeShapeType="1"/>
          </p:cNvSpPr>
          <p:nvPr/>
        </p:nvSpPr>
        <p:spPr bwMode="auto">
          <a:xfrm flipH="1">
            <a:off x="8082316" y="2548412"/>
            <a:ext cx="228600" cy="6096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9" name="Line 61"/>
          <p:cNvSpPr>
            <a:spLocks noChangeShapeType="1"/>
          </p:cNvSpPr>
          <p:nvPr/>
        </p:nvSpPr>
        <p:spPr bwMode="auto">
          <a:xfrm>
            <a:off x="8310916" y="2548412"/>
            <a:ext cx="228600" cy="6096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0" name="Line 62"/>
          <p:cNvSpPr>
            <a:spLocks noChangeShapeType="1"/>
          </p:cNvSpPr>
          <p:nvPr/>
        </p:nvSpPr>
        <p:spPr bwMode="auto">
          <a:xfrm>
            <a:off x="5697891" y="2553175"/>
            <a:ext cx="228600" cy="6096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1" name="Rectangle 23"/>
          <p:cNvSpPr>
            <a:spLocks noChangeArrowheads="1"/>
          </p:cNvSpPr>
          <p:nvPr/>
        </p:nvSpPr>
        <p:spPr bwMode="auto">
          <a:xfrm>
            <a:off x="6705544" y="1447852"/>
            <a:ext cx="542925" cy="646331"/>
          </a:xfrm>
          <a:prstGeom prst="rect">
            <a:avLst/>
          </a:pr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lgn="ctr"/>
            <a:r>
              <a:rPr lang="en-US" altLang="zh-TW" sz="3200" i="1" dirty="0"/>
              <a:t>s</a:t>
            </a:r>
          </a:p>
        </p:txBody>
      </p:sp>
      <p:sp>
        <p:nvSpPr>
          <p:cNvPr id="32" name="文本框 31"/>
          <p:cNvSpPr txBox="1"/>
          <p:nvPr/>
        </p:nvSpPr>
        <p:spPr>
          <a:xfrm>
            <a:off x="6836128" y="3569641"/>
            <a:ext cx="301686" cy="646331"/>
          </a:xfrm>
          <a:prstGeom prst="rect">
            <a:avLst/>
          </a:prstGeom>
          <a:noFill/>
        </p:spPr>
        <p:txBody>
          <a:bodyPr wrap="square" rtlCol="0" anchor="t">
            <a:spAutoFit/>
          </a:bodyPr>
          <a:lstStyle/>
          <a:p>
            <a:r>
              <a:rPr lang="en-US" altLang="zh-CN" sz="3600" b="1" dirty="0">
                <a:latin typeface="+mn-lt"/>
                <a:ea typeface="黑体" panose="02010609060101010101" pitchFamily="49" charset="-122"/>
                <a:sym typeface="+mn-ea"/>
              </a:rPr>
              <a:t>v</a:t>
            </a:r>
            <a:endParaRPr lang="zh-CN" altLang="en-US" sz="3600" b="1" dirty="0">
              <a:latin typeface="+mn-lt"/>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33" name="文本框 32"/>
              <p:cNvSpPr txBox="1"/>
              <p:nvPr/>
            </p:nvSpPr>
            <p:spPr>
              <a:xfrm>
                <a:off x="6559389" y="4407375"/>
                <a:ext cx="617541" cy="390748"/>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0" i="1" dirty="0" smtClean="0">
                              <a:solidFill>
                                <a:srgbClr val="FF0000"/>
                              </a:solidFill>
                              <a:effectLst/>
                              <a:latin typeface="Cambria Math" panose="02040503050406030204" pitchFamily="18" charset="0"/>
                              <a:ea typeface="+mn-ea"/>
                            </a:rPr>
                          </m:ctrlPr>
                        </m:sSubSupPr>
                        <m:e>
                          <m:r>
                            <a:rPr lang="en-US" altLang="zh-CN" sz="1800" b="0" i="1" dirty="0" smtClean="0">
                              <a:solidFill>
                                <a:srgbClr val="FF0000"/>
                              </a:solidFill>
                              <a:effectLst/>
                              <a:latin typeface="Cambria Math" panose="02040503050406030204" pitchFamily="18" charset="0"/>
                              <a:ea typeface="+mn-ea"/>
                            </a:rPr>
                            <m:t>𝑒</m:t>
                          </m:r>
                        </m:e>
                        <m:sub>
                          <m:r>
                            <a:rPr lang="en-US" altLang="zh-CN" sz="1800" b="0" i="1" dirty="0" smtClean="0">
                              <a:solidFill>
                                <a:srgbClr val="FF0000"/>
                              </a:solidFill>
                              <a:effectLst/>
                              <a:latin typeface="Cambria Math" panose="02040503050406030204" pitchFamily="18" charset="0"/>
                              <a:ea typeface="+mn-ea"/>
                            </a:rPr>
                            <m:t>𝑣</m:t>
                          </m:r>
                          <m:r>
                            <a:rPr lang="en-US" altLang="zh-CN" sz="1800" b="0" i="1" dirty="0" smtClean="0">
                              <a:solidFill>
                                <a:srgbClr val="FF0000"/>
                              </a:solidFill>
                              <a:effectLst/>
                              <a:latin typeface="Cambria Math" panose="02040503050406030204" pitchFamily="18" charset="0"/>
                              <a:ea typeface="+mn-ea"/>
                            </a:rPr>
                            <m:t>,</m:t>
                          </m:r>
                          <m:r>
                            <a:rPr lang="en-US" altLang="zh-CN" sz="1800" b="0" i="1" dirty="0" smtClean="0">
                              <a:solidFill>
                                <a:srgbClr val="FF0000"/>
                              </a:solidFill>
                              <a:effectLst/>
                              <a:latin typeface="Cambria Math" panose="02040503050406030204" pitchFamily="18" charset="0"/>
                              <a:ea typeface="+mn-ea"/>
                            </a:rPr>
                            <m:t>𝑖</m:t>
                          </m:r>
                        </m:sub>
                        <m:sup>
                          <m:r>
                            <a:rPr lang="en-US" altLang="zh-CN" sz="1800" b="0" i="1" dirty="0" smtClean="0">
                              <a:solidFill>
                                <a:srgbClr val="FF0000"/>
                              </a:solidFill>
                              <a:effectLst/>
                              <a:latin typeface="Cambria Math" panose="02040503050406030204" pitchFamily="18" charset="0"/>
                              <a:ea typeface="+mn-ea"/>
                            </a:rPr>
                            <m:t>′</m:t>
                          </m:r>
                        </m:sup>
                      </m:sSubSup>
                    </m:oMath>
                  </m:oMathPara>
                </a14:m>
                <a:endParaRPr lang="zh-CN" altLang="en-US" b="1" dirty="0">
                  <a:solidFill>
                    <a:schemeClr val="accent2"/>
                  </a:solidFill>
                  <a:latin typeface="黑体" panose="02010609060101010101" pitchFamily="49" charset="-122"/>
                  <a:ea typeface="黑体" panose="02010609060101010101" pitchFamily="49" charset="-122"/>
                  <a:sym typeface="+mn-ea"/>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6559389" y="4407375"/>
                <a:ext cx="617541" cy="390748"/>
              </a:xfrm>
              <a:prstGeom prst="rect">
                <a:avLst/>
              </a:prstGeom>
              <a:blipFill rotWithShape="1">
                <a:blip r:embed="rId3"/>
                <a:stretch>
                  <a:fillRect l="-77" t="-122" r="26" b="16"/>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dirty="0">
                <a:sym typeface="+mn-ea"/>
              </a:rPr>
              <a:t>局部编码矩阵</a:t>
            </a:r>
            <a:endParaRPr sz="2400" dirty="0">
              <a:sym typeface="+mn-ea"/>
            </a:endParaRPr>
          </a:p>
        </p:txBody>
      </p:sp>
      <mc:AlternateContent xmlns:mc="http://schemas.openxmlformats.org/markup-compatibility/2006" xmlns:a14="http://schemas.microsoft.com/office/drawing/2010/main">
        <mc:Choice Requires="a14">
          <p:sp>
            <p:nvSpPr>
              <p:cNvPr id="17" name="文本框 16"/>
              <p:cNvSpPr txBox="1"/>
              <p:nvPr/>
            </p:nvSpPr>
            <p:spPr>
              <a:xfrm>
                <a:off x="3352832" y="1747462"/>
                <a:ext cx="5355670" cy="2342244"/>
              </a:xfrm>
              <a:prstGeom prst="rect">
                <a:avLst/>
              </a:prstGeom>
              <a:noFill/>
            </p:spPr>
            <p:txBody>
              <a:bodyPr wrap="square" rtlCol="0" anchor="t">
                <a:spAutoFit/>
              </a:bodyPr>
              <a:lstStyle/>
              <a:p>
                <a:pPr>
                  <a:lnSpc>
                    <a:spcPct val="150000"/>
                  </a:lnSpc>
                </a:pPr>
                <a:r>
                  <a:rPr lang="zh-CN" altLang="en-US" sz="2000" b="0" i="0" dirty="0">
                    <a:solidFill>
                      <a:srgbClr val="292929"/>
                    </a:solidFill>
                    <a:effectLst/>
                    <a:latin typeface="+mn-lt"/>
                    <a:ea typeface="+mn-ea"/>
                  </a:rPr>
                  <a:t>        编码节点</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𝑣</m:t>
                    </m:r>
                  </m:oMath>
                </a14:m>
                <a:r>
                  <a:rPr lang="zh-CN" altLang="en-US" sz="2000" b="0" i="0" dirty="0">
                    <a:solidFill>
                      <a:srgbClr val="292929"/>
                    </a:solidFill>
                    <a:effectLst/>
                    <a:latin typeface="+mn-lt"/>
                    <a:ea typeface="+mn-ea"/>
                  </a:rPr>
                  <a:t>共有</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m:t>
                    </m:r>
                    <m:r>
                      <a:rPr lang="en-US" altLang="zh-CN" sz="2000" b="0" i="1" dirty="0" smtClean="0">
                        <a:solidFill>
                          <a:srgbClr val="292929"/>
                        </a:solidFill>
                        <a:effectLst/>
                        <a:latin typeface="Cambria Math" panose="02040503050406030204" pitchFamily="18" charset="0"/>
                        <a:ea typeface="+mn-ea"/>
                      </a:rPr>
                      <m:t>𝑂𝑢𝑡</m:t>
                    </m:r>
                    <m:r>
                      <a:rPr lang="en-US" altLang="zh-CN" sz="2000" i="1" dirty="0">
                        <a:solidFill>
                          <a:srgbClr val="292929"/>
                        </a:solidFill>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𝑣</m:t>
                    </m:r>
                    <m:r>
                      <a:rPr lang="en-US" altLang="zh-CN" sz="2000" b="0" i="1" dirty="0">
                        <a:solidFill>
                          <a:srgbClr val="292929"/>
                        </a:solidFill>
                        <a:effectLst/>
                        <a:latin typeface="Cambria Math" panose="02040503050406030204" pitchFamily="18" charset="0"/>
                        <a:ea typeface="+mn-ea"/>
                      </a:rPr>
                      <m:t>)|</m:t>
                    </m:r>
                  </m:oMath>
                </a14:m>
                <a:r>
                  <a:rPr lang="zh-CN" altLang="en-US" sz="2000" b="0" i="0" dirty="0">
                    <a:solidFill>
                      <a:srgbClr val="292929"/>
                    </a:solidFill>
                    <a:effectLst/>
                    <a:latin typeface="+mn-lt"/>
                    <a:ea typeface="+mn-ea"/>
                  </a:rPr>
                  <a:t>条输出信道，对应了</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m:t>
                    </m:r>
                    <m:r>
                      <a:rPr lang="en-US" altLang="zh-CN" sz="2000" b="0" i="1" dirty="0" smtClean="0">
                        <a:solidFill>
                          <a:srgbClr val="292929"/>
                        </a:solidFill>
                        <a:effectLst/>
                        <a:latin typeface="Cambria Math" panose="02040503050406030204" pitchFamily="18" charset="0"/>
                        <a:ea typeface="+mn-ea"/>
                      </a:rPr>
                      <m:t>𝑂𝑢𝑡</m:t>
                    </m:r>
                    <m:r>
                      <a:rPr lang="en-US" altLang="zh-CN" sz="2000" b="0" i="1" dirty="0" smtClean="0">
                        <a:solidFill>
                          <a:srgbClr val="292929"/>
                        </a:solidFill>
                        <a:effectLst/>
                        <a:latin typeface="Cambria Math" panose="02040503050406030204" pitchFamily="18" charset="0"/>
                        <a:ea typeface="+mn-ea"/>
                      </a:rPr>
                      <m:t>(</m:t>
                    </m:r>
                    <m:r>
                      <a:rPr lang="en-US" altLang="zh-CN" sz="2000" b="0" i="1" dirty="0" smtClean="0">
                        <a:solidFill>
                          <a:srgbClr val="292929"/>
                        </a:solidFill>
                        <a:effectLst/>
                        <a:latin typeface="Cambria Math" panose="02040503050406030204" pitchFamily="18" charset="0"/>
                        <a:ea typeface="+mn-ea"/>
                      </a:rPr>
                      <m:t>𝑣</m:t>
                    </m:r>
                    <m:r>
                      <a:rPr lang="en-US" altLang="zh-CN" sz="2000" i="1" dirty="0">
                        <a:solidFill>
                          <a:srgbClr val="292929"/>
                        </a:solidFill>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m:t>
                    </m:r>
                  </m:oMath>
                </a14:m>
                <a:r>
                  <a:rPr lang="zh-CN" altLang="en-US" sz="2000" b="0" i="0" dirty="0">
                    <a:solidFill>
                      <a:srgbClr val="292929"/>
                    </a:solidFill>
                    <a:effectLst/>
                    <a:latin typeface="+mn-lt"/>
                    <a:ea typeface="+mn-ea"/>
                  </a:rPr>
                  <a:t>个局部编码向量，而每一个局部编码向量有</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m:t>
                    </m:r>
                    <m:r>
                      <a:rPr lang="en-US" altLang="zh-CN" sz="2000" b="0" i="1" dirty="0" smtClean="0">
                        <a:solidFill>
                          <a:srgbClr val="292929"/>
                        </a:solidFill>
                        <a:effectLst/>
                        <a:latin typeface="Cambria Math" panose="02040503050406030204" pitchFamily="18" charset="0"/>
                        <a:ea typeface="+mn-ea"/>
                      </a:rPr>
                      <m:t>𝐼𝑛</m:t>
                    </m:r>
                    <m:r>
                      <a:rPr lang="en-US" altLang="zh-CN" sz="2000" i="1" dirty="0">
                        <a:solidFill>
                          <a:srgbClr val="292929"/>
                        </a:solidFill>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𝑣</m:t>
                    </m:r>
                    <m:r>
                      <a:rPr lang="en-US" altLang="zh-CN" sz="2000" i="1" dirty="0">
                        <a:solidFill>
                          <a:srgbClr val="292929"/>
                        </a:solidFill>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m:t>
                    </m:r>
                  </m:oMath>
                </a14:m>
                <a:r>
                  <a:rPr lang="zh-CN" altLang="en-US" sz="2000" b="0" i="0" dirty="0">
                    <a:solidFill>
                      <a:srgbClr val="292929"/>
                    </a:solidFill>
                    <a:effectLst/>
                    <a:latin typeface="+mn-lt"/>
                    <a:ea typeface="+mn-ea"/>
                  </a:rPr>
                  <a:t>个分量，因此它们可以组成一个</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m:t>
                    </m:r>
                    <m:r>
                      <a:rPr lang="en-US" altLang="zh-CN" sz="2000" b="0" i="1" dirty="0" smtClean="0">
                        <a:solidFill>
                          <a:srgbClr val="292929"/>
                        </a:solidFill>
                        <a:effectLst/>
                        <a:latin typeface="Cambria Math" panose="02040503050406030204" pitchFamily="18" charset="0"/>
                        <a:ea typeface="+mn-ea"/>
                      </a:rPr>
                      <m:t>𝑂𝑢𝑡</m:t>
                    </m:r>
                    <m:r>
                      <a:rPr lang="en-US" altLang="zh-CN" sz="2000" i="1" dirty="0">
                        <a:solidFill>
                          <a:srgbClr val="292929"/>
                        </a:solidFill>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𝑣</m:t>
                    </m:r>
                    <m:r>
                      <a:rPr lang="en-US" altLang="zh-CN" sz="2000" i="1" dirty="0">
                        <a:solidFill>
                          <a:srgbClr val="292929"/>
                        </a:solidFill>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m:t>
                    </m:r>
                  </m:oMath>
                </a14:m>
                <a:r>
                  <a:rPr lang="zh-CN" altLang="en-US" sz="2000" b="0" i="0" dirty="0">
                    <a:solidFill>
                      <a:srgbClr val="292929"/>
                    </a:solidFill>
                    <a:effectLst/>
                    <a:latin typeface="+mn-lt"/>
                    <a:ea typeface="+mn-ea"/>
                  </a:rPr>
                  <a:t>行，</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m:t>
                    </m:r>
                    <m:r>
                      <a:rPr lang="en-US" altLang="zh-CN" sz="2000" b="0" i="1" dirty="0" smtClean="0">
                        <a:solidFill>
                          <a:srgbClr val="292929"/>
                        </a:solidFill>
                        <a:effectLst/>
                        <a:latin typeface="Cambria Math" panose="02040503050406030204" pitchFamily="18" charset="0"/>
                        <a:ea typeface="+mn-ea"/>
                      </a:rPr>
                      <m:t>𝐼𝑛</m:t>
                    </m:r>
                    <m:r>
                      <a:rPr lang="en-US" altLang="zh-CN" sz="2000" i="1" dirty="0">
                        <a:solidFill>
                          <a:srgbClr val="292929"/>
                        </a:solidFill>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𝑣</m:t>
                    </m:r>
                    <m:r>
                      <a:rPr lang="en-US" altLang="zh-CN" sz="2000" i="1" dirty="0">
                        <a:solidFill>
                          <a:srgbClr val="292929"/>
                        </a:solidFill>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m:t>
                    </m:r>
                  </m:oMath>
                </a14:m>
                <a:r>
                  <a:rPr lang="zh-CN" altLang="en-US" sz="2000" b="0" i="0" dirty="0">
                    <a:solidFill>
                      <a:srgbClr val="292929"/>
                    </a:solidFill>
                    <a:effectLst/>
                    <a:latin typeface="+mn-lt"/>
                    <a:ea typeface="+mn-ea"/>
                  </a:rPr>
                  <a:t>列的矩阵，称之为节点</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𝑣</m:t>
                    </m:r>
                  </m:oMath>
                </a14:m>
                <a:r>
                  <a:rPr lang="zh-CN" altLang="en-US" sz="2000" b="0" i="0" dirty="0">
                    <a:solidFill>
                      <a:srgbClr val="292929"/>
                    </a:solidFill>
                    <a:effectLst/>
                    <a:latin typeface="+mn-lt"/>
                    <a:ea typeface="+mn-ea"/>
                  </a:rPr>
                  <a:t>的</a:t>
                </a:r>
                <a:r>
                  <a:rPr lang="zh-CN" altLang="en-US" sz="2000" b="0" i="0" dirty="0">
                    <a:solidFill>
                      <a:srgbClr val="FF0000"/>
                    </a:solidFill>
                    <a:effectLst/>
                    <a:latin typeface="+mn-lt"/>
                    <a:ea typeface="+mn-ea"/>
                  </a:rPr>
                  <a:t>局部编码矩阵</a:t>
                </a:r>
                <a:r>
                  <a:rPr lang="zh-CN" altLang="en-US" sz="2000" b="0" i="0" dirty="0">
                    <a:solidFill>
                      <a:srgbClr val="292929"/>
                    </a:solidFill>
                    <a:effectLst/>
                    <a:latin typeface="+mn-lt"/>
                    <a:ea typeface="+mn-ea"/>
                  </a:rPr>
                  <a:t>，可以表示为如下形式</a:t>
                </a:r>
                <a:r>
                  <a:rPr lang="zh-CN" altLang="en-US" sz="2000" dirty="0">
                    <a:solidFill>
                      <a:srgbClr val="292929"/>
                    </a:solidFill>
                    <a:latin typeface="+mn-lt"/>
                    <a:ea typeface="+mn-ea"/>
                  </a:rPr>
                  <a:t>：</a:t>
                </a:r>
                <a:endParaRPr lang="en-US" altLang="zh-CN" sz="2000" dirty="0">
                  <a:solidFill>
                    <a:srgbClr val="292929"/>
                  </a:solidFill>
                  <a:latin typeface="+mn-lt"/>
                  <a:ea typeface="+mn-ea"/>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352832" y="1747462"/>
                <a:ext cx="5355670" cy="2342244"/>
              </a:xfrm>
              <a:prstGeom prst="rect">
                <a:avLst/>
              </a:prstGeom>
              <a:blipFill rotWithShape="1">
                <a:blip r:embed="rId3"/>
                <a:stretch>
                  <a:fillRect l="-1" t="-25" r="2"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3657624" y="4800564"/>
                <a:ext cx="3581306" cy="1074205"/>
              </a:xfrm>
              <a:prstGeom prst="rect">
                <a:avLst/>
              </a:prstGeom>
              <a:noFill/>
            </p:spPr>
            <p:txBody>
              <a:bodyPr wrap="square" lIns="0" tIns="0" rIns="0" bIns="0" rtlCol="0" anchor="t">
                <a:spAutoFit/>
              </a:bodyPr>
              <a:lstStyle/>
              <a:p>
                <a:pPr/>
                <a14:m>
                  <m:oMathPara xmlns:m="http://schemas.openxmlformats.org/officeDocument/2006/math">
                    <m:oMathParaPr>
                      <m:jc m:val="centerGroup"/>
                    </m:oMathParaPr>
                    <m:oMath xmlns:m="http://schemas.openxmlformats.org/officeDocument/2006/math">
                      <m:d>
                        <m:dPr>
                          <m:ctrlPr>
                            <a:rPr lang="en-US" altLang="zh-CN" i="1" smtClean="0">
                              <a:solidFill>
                                <a:schemeClr val="tx1"/>
                              </a:solidFill>
                              <a:latin typeface="Cambria Math" panose="02040503050406030204" pitchFamily="18" charset="0"/>
                              <a:ea typeface="黑体" panose="02010609060101010101" pitchFamily="49" charset="-122"/>
                              <a:sym typeface="+mn-ea"/>
                            </a:rPr>
                          </m:ctrlPr>
                        </m:dPr>
                        <m:e>
                          <m:m>
                            <m:mPr>
                              <m:mcs>
                                <m:mc>
                                  <m:mcPr>
                                    <m:count m:val="4"/>
                                    <m:mcJc m:val="center"/>
                                  </m:mcPr>
                                </m:mc>
                              </m:mcs>
                              <m:ctrlPr>
                                <a:rPr lang="en-US" altLang="zh-CN"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,1,1</m:t>
                                    </m:r>
                                  </m:sub>
                                </m:sSub>
                              </m:e>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,1,2</m:t>
                                    </m:r>
                                  </m:sub>
                                </m:sSub>
                              </m:e>
                              <m:e>
                                <m:r>
                                  <a:rPr lang="en-US" altLang="zh-CN" b="0" i="1" smtClean="0">
                                    <a:solidFill>
                                      <a:schemeClr val="tx1"/>
                                    </a:solidFill>
                                    <a:latin typeface="Cambria Math" panose="02040503050406030204" pitchFamily="18" charset="0"/>
                                    <a:ea typeface="黑体" panose="02010609060101010101" pitchFamily="49" charset="-122"/>
                                    <a:sym typeface="+mn-ea"/>
                                  </a:rPr>
                                  <m:t>⋯</m:t>
                                </m:r>
                              </m:e>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,1,|</m:t>
                                    </m:r>
                                    <m:r>
                                      <a:rPr lang="en-US" altLang="zh-CN" b="0" i="1" smtClean="0">
                                        <a:solidFill>
                                          <a:schemeClr val="tx1"/>
                                        </a:solidFill>
                                        <a:latin typeface="Cambria Math" panose="02040503050406030204" pitchFamily="18" charset="0"/>
                                        <a:ea typeface="黑体" panose="02010609060101010101" pitchFamily="49" charset="-122"/>
                                        <a:sym typeface="+mn-ea"/>
                                      </a:rPr>
                                      <m:t>𝐼𝑛</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sub>
                                </m:sSub>
                              </m:e>
                            </m:mr>
                            <m:mr>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,2,1</m:t>
                                    </m:r>
                                  </m:sub>
                                </m:sSub>
                              </m:e>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,2,2</m:t>
                                    </m:r>
                                  </m:sub>
                                </m:sSub>
                              </m:e>
                              <m:e>
                                <m:r>
                                  <a:rPr lang="en-US" altLang="zh-CN" b="0" i="1" smtClean="0">
                                    <a:solidFill>
                                      <a:schemeClr val="tx1"/>
                                    </a:solidFill>
                                    <a:latin typeface="Cambria Math" panose="02040503050406030204" pitchFamily="18" charset="0"/>
                                    <a:ea typeface="黑体" panose="02010609060101010101" pitchFamily="49" charset="-122"/>
                                    <a:sym typeface="+mn-ea"/>
                                  </a:rPr>
                                  <m:t>…</m:t>
                                </m:r>
                              </m:e>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,2,|</m:t>
                                    </m:r>
                                    <m:r>
                                      <a:rPr lang="en-US" altLang="zh-CN" b="0" i="1" smtClean="0">
                                        <a:solidFill>
                                          <a:schemeClr val="tx1"/>
                                        </a:solidFill>
                                        <a:latin typeface="Cambria Math" panose="02040503050406030204" pitchFamily="18" charset="0"/>
                                        <a:ea typeface="黑体" panose="02010609060101010101" pitchFamily="49" charset="-122"/>
                                        <a:sym typeface="+mn-ea"/>
                                      </a:rPr>
                                      <m:t>𝐼𝑛</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sub>
                                </m:sSub>
                              </m:e>
                            </m:mr>
                            <m:mr>
                              <m:e>
                                <m:r>
                                  <a:rPr lang="en-US" altLang="zh-CN" b="0" i="1" smtClean="0">
                                    <a:solidFill>
                                      <a:schemeClr val="tx1"/>
                                    </a:solidFill>
                                    <a:latin typeface="Cambria Math" panose="02040503050406030204" pitchFamily="18" charset="0"/>
                                    <a:ea typeface="黑体" panose="02010609060101010101" pitchFamily="49" charset="-122"/>
                                    <a:sym typeface="+mn-ea"/>
                                  </a:rPr>
                                  <m:t>⋮</m:t>
                                </m:r>
                              </m:e>
                              <m:e>
                                <m:r>
                                  <a:rPr lang="en-US" altLang="zh-CN" i="1">
                                    <a:latin typeface="Cambria Math" panose="02040503050406030204" pitchFamily="18" charset="0"/>
                                    <a:ea typeface="黑体" panose="02010609060101010101" pitchFamily="49" charset="-122"/>
                                    <a:sym typeface="+mn-ea"/>
                                  </a:rPr>
                                  <m:t>⋮</m:t>
                                </m:r>
                              </m:e>
                              <m:e>
                                <m:r>
                                  <a:rPr lang="en-US" altLang="zh-CN" b="0" i="1" smtClean="0">
                                    <a:solidFill>
                                      <a:schemeClr val="tx1"/>
                                    </a:solidFill>
                                    <a:latin typeface="Cambria Math" panose="02040503050406030204" pitchFamily="18" charset="0"/>
                                    <a:ea typeface="黑体" panose="02010609060101010101" pitchFamily="49" charset="-122"/>
                                    <a:sym typeface="+mn-ea"/>
                                  </a:rPr>
                                  <m:t>⋱</m:t>
                                </m:r>
                              </m:e>
                              <m:e>
                                <m:r>
                                  <a:rPr lang="en-US" altLang="zh-CN" b="0" i="1" smtClean="0">
                                    <a:solidFill>
                                      <a:schemeClr val="tx1"/>
                                    </a:solidFill>
                                    <a:latin typeface="Cambria Math" panose="02040503050406030204" pitchFamily="18" charset="0"/>
                                    <a:ea typeface="黑体" panose="02010609060101010101" pitchFamily="49" charset="-122"/>
                                    <a:sym typeface="+mn-ea"/>
                                  </a:rPr>
                                  <m:t>⋮</m:t>
                                </m:r>
                              </m:e>
                            </m:mr>
                            <m:mr>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d>
                                      <m:dPr>
                                        <m:begChr m:val="|"/>
                                        <m:endChr m:val="|"/>
                                        <m:ctrlPr>
                                          <a:rPr lang="en-US" altLang="zh-CN" i="1" smtClean="0">
                                            <a:solidFill>
                                              <a:schemeClr val="tx1"/>
                                            </a:solidFill>
                                            <a:latin typeface="Cambria Math" panose="02040503050406030204" pitchFamily="18" charset="0"/>
                                            <a:ea typeface="黑体" panose="02010609060101010101" pitchFamily="49" charset="-122"/>
                                            <a:sym typeface="+mn-ea"/>
                                          </a:rPr>
                                        </m:ctrlPr>
                                      </m:dPr>
                                      <m:e>
                                        <m:r>
                                          <a:rPr lang="en-US" altLang="zh-CN" b="0" i="1" smtClean="0">
                                            <a:solidFill>
                                              <a:schemeClr val="tx1"/>
                                            </a:solidFill>
                                            <a:latin typeface="Cambria Math" panose="02040503050406030204" pitchFamily="18" charset="0"/>
                                            <a:ea typeface="黑体" panose="02010609060101010101" pitchFamily="49" charset="-122"/>
                                            <a:sym typeface="+mn-ea"/>
                                          </a:rPr>
                                          <m:t>𝑂𝑢𝑡</m:t>
                                        </m:r>
                                        <m:d>
                                          <m:dPr>
                                            <m:ctrlPr>
                                              <a:rPr lang="en-US" altLang="zh-CN" i="1" smtClean="0">
                                                <a:solidFill>
                                                  <a:schemeClr val="tx1"/>
                                                </a:solidFill>
                                                <a:latin typeface="Cambria Math" panose="02040503050406030204" pitchFamily="18" charset="0"/>
                                                <a:ea typeface="黑体" panose="02010609060101010101" pitchFamily="49" charset="-122"/>
                                                <a:sym typeface="+mn-ea"/>
                                              </a:rPr>
                                            </m:ctrlPr>
                                          </m:dPr>
                                          <m:e>
                                            <m:r>
                                              <a:rPr lang="en-US" altLang="zh-CN" b="0" i="1" smtClean="0">
                                                <a:solidFill>
                                                  <a:schemeClr val="tx1"/>
                                                </a:solidFill>
                                                <a:latin typeface="Cambria Math" panose="02040503050406030204" pitchFamily="18" charset="0"/>
                                                <a:ea typeface="黑体" panose="02010609060101010101" pitchFamily="49" charset="-122"/>
                                                <a:sym typeface="+mn-ea"/>
                                              </a:rPr>
                                              <m:t>𝑣</m:t>
                                            </m:r>
                                          </m:e>
                                        </m:d>
                                      </m:e>
                                    </m:d>
                                    <m:r>
                                      <a:rPr lang="en-US" altLang="zh-CN" b="0" i="1" smtClean="0">
                                        <a:solidFill>
                                          <a:schemeClr val="tx1"/>
                                        </a:solidFill>
                                        <a:latin typeface="Cambria Math" panose="02040503050406030204" pitchFamily="18" charset="0"/>
                                        <a:ea typeface="黑体" panose="02010609060101010101" pitchFamily="49" charset="-122"/>
                                        <a:sym typeface="+mn-ea"/>
                                      </a:rPr>
                                      <m:t>,1</m:t>
                                    </m:r>
                                  </m:sub>
                                </m:sSub>
                              </m:e>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𝑂𝑢𝑡</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)|,2</m:t>
                                    </m:r>
                                  </m:sub>
                                </m:sSub>
                              </m:e>
                              <m:e>
                                <m:r>
                                  <a:rPr lang="en-US" altLang="zh-CN" b="0" i="1" smtClean="0">
                                    <a:solidFill>
                                      <a:schemeClr val="tx1"/>
                                    </a:solidFill>
                                    <a:latin typeface="Cambria Math" panose="02040503050406030204" pitchFamily="18" charset="0"/>
                                    <a:ea typeface="黑体" panose="02010609060101010101" pitchFamily="49" charset="-122"/>
                                    <a:sym typeface="+mn-ea"/>
                                  </a:rPr>
                                  <m:t>⋯</m:t>
                                </m:r>
                              </m:e>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𝑂𝑢𝑡</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𝐼𝑛</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sub>
                                </m:sSub>
                              </m:e>
                            </m:mr>
                          </m:m>
                        </m:e>
                      </m:d>
                    </m:oMath>
                  </m:oMathPara>
                </a14:m>
                <a:endParaRPr lang="zh-CN" altLang="en-US"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657624" y="4800564"/>
                <a:ext cx="3581306" cy="1074205"/>
              </a:xfrm>
              <a:prstGeom prst="rect">
                <a:avLst/>
              </a:prstGeom>
              <a:blipFill rotWithShape="1">
                <a:blip r:embed="rId4"/>
                <a:stretch>
                  <a:fillRect l="-1" t="-56" r="-35694"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533506" y="926328"/>
                <a:ext cx="8305582" cy="537070"/>
              </a:xfrm>
              <a:prstGeom prst="rect">
                <a:avLst/>
              </a:prstGeom>
              <a:noFill/>
            </p:spPr>
            <p:txBody>
              <a:bodyPr wrap="square">
                <a:spAutoFit/>
              </a:bodyPr>
              <a:lstStyle/>
              <a:p>
                <a:pPr marL="285750" indent="-285750" algn="l">
                  <a:lnSpc>
                    <a:spcPct val="150000"/>
                  </a:lnSpc>
                  <a:buFont typeface="Wingdings" panose="05000000000000000000" pitchFamily="2" charset="2"/>
                  <a:buChar char="ü"/>
                </a:pPr>
                <a:r>
                  <a:rPr lang="zh-CN" altLang="en-US" sz="1800" b="1" dirty="0">
                    <a:solidFill>
                      <a:srgbClr val="FF0000"/>
                    </a:solidFill>
                    <a:latin typeface="+mn-lt"/>
                    <a:ea typeface="+mn-ea"/>
                  </a:rPr>
                  <a:t>局部编码向量</a:t>
                </a:r>
                <a:r>
                  <a:rPr lang="zh-CN" altLang="en-US" b="1" dirty="0">
                    <a:solidFill>
                      <a:srgbClr val="292929"/>
                    </a:solidFill>
                    <a:latin typeface="+mn-lt"/>
                    <a:ea typeface="+mn-ea"/>
                  </a:rPr>
                  <a:t>，</a:t>
                </a:r>
                <a:r>
                  <a:rPr lang="zh-CN" altLang="en-US" sz="1800" dirty="0">
                    <a:solidFill>
                      <a:srgbClr val="292929"/>
                    </a:solidFill>
                    <a:latin typeface="+mn-lt"/>
                    <a:ea typeface="+mn-ea"/>
                  </a:rPr>
                  <a:t>记为</a:t>
                </a:r>
                <a14:m>
                  <m:oMath xmlns:m="http://schemas.openxmlformats.org/officeDocument/2006/math">
                    <m:r>
                      <a:rPr lang="en-US" altLang="zh-CN" sz="1800" b="0" i="1" smtClean="0">
                        <a:solidFill>
                          <a:srgbClr val="292929"/>
                        </a:solidFill>
                        <a:latin typeface="Cambria Math" panose="02040503050406030204" pitchFamily="18" charset="0"/>
                        <a:ea typeface="+mn-ea"/>
                      </a:rPr>
                      <m:t>𝑚</m:t>
                    </m:r>
                    <m:d>
                      <m:dPr>
                        <m:ctrlPr>
                          <a:rPr lang="en-US" altLang="zh-CN" sz="1800" b="0" i="1" smtClean="0">
                            <a:solidFill>
                              <a:srgbClr val="292929"/>
                            </a:solidFill>
                            <a:latin typeface="Cambria Math" panose="02040503050406030204" pitchFamily="18" charset="0"/>
                            <a:ea typeface="+mn-ea"/>
                          </a:rPr>
                        </m:ctrlPr>
                      </m:dPr>
                      <m:e>
                        <m:sSubSup>
                          <m:sSubSupPr>
                            <m:ctrlPr>
                              <a:rPr lang="en-US" altLang="zh-CN" sz="1800" b="0" i="1" smtClean="0">
                                <a:solidFill>
                                  <a:srgbClr val="292929"/>
                                </a:solidFill>
                                <a:latin typeface="Cambria Math" panose="02040503050406030204" pitchFamily="18" charset="0"/>
                                <a:ea typeface="+mn-ea"/>
                              </a:rPr>
                            </m:ctrlPr>
                          </m:sSubSupPr>
                          <m:e>
                            <m:r>
                              <a:rPr lang="en-US" altLang="zh-CN" sz="1800" b="0" i="1" smtClean="0">
                                <a:solidFill>
                                  <a:srgbClr val="292929"/>
                                </a:solidFill>
                                <a:latin typeface="Cambria Math" panose="02040503050406030204" pitchFamily="18" charset="0"/>
                                <a:ea typeface="+mn-ea"/>
                              </a:rPr>
                              <m:t>𝑒</m:t>
                            </m:r>
                          </m:e>
                          <m:sub>
                            <m:r>
                              <a:rPr lang="en-US" altLang="zh-CN" sz="1800" b="0" i="1" smtClean="0">
                                <a:solidFill>
                                  <a:srgbClr val="292929"/>
                                </a:solidFill>
                                <a:latin typeface="Cambria Math" panose="02040503050406030204" pitchFamily="18" charset="0"/>
                                <a:ea typeface="+mn-ea"/>
                              </a:rPr>
                              <m:t>𝑣</m:t>
                            </m:r>
                            <m:r>
                              <a:rPr lang="en-US" altLang="zh-CN" sz="1800" b="0" i="1" smtClean="0">
                                <a:solidFill>
                                  <a:srgbClr val="292929"/>
                                </a:solidFill>
                                <a:latin typeface="Cambria Math" panose="02040503050406030204" pitchFamily="18" charset="0"/>
                                <a:ea typeface="+mn-ea"/>
                              </a:rPr>
                              <m:t>,</m:t>
                            </m:r>
                            <m:r>
                              <a:rPr lang="en-US" altLang="zh-CN" sz="1800" b="0" i="1" smtClean="0">
                                <a:solidFill>
                                  <a:srgbClr val="292929"/>
                                </a:solidFill>
                                <a:latin typeface="Cambria Math" panose="02040503050406030204" pitchFamily="18" charset="0"/>
                                <a:ea typeface="+mn-ea"/>
                              </a:rPr>
                              <m:t>𝑖</m:t>
                            </m:r>
                          </m:sub>
                          <m:sup>
                            <m:r>
                              <a:rPr lang="en-US" altLang="zh-CN" sz="1800" b="0" i="1" smtClean="0">
                                <a:solidFill>
                                  <a:srgbClr val="292929"/>
                                </a:solidFill>
                                <a:latin typeface="Cambria Math" panose="02040503050406030204" pitchFamily="18" charset="0"/>
                                <a:ea typeface="+mn-ea"/>
                              </a:rPr>
                              <m:t>′</m:t>
                            </m:r>
                          </m:sup>
                        </m:sSubSup>
                      </m:e>
                    </m:d>
                    <m:r>
                      <a:rPr lang="en-US" altLang="zh-CN" sz="1800" b="0" i="1" smtClean="0">
                        <a:solidFill>
                          <a:srgbClr val="292929"/>
                        </a:solidFill>
                        <a:latin typeface="Cambria Math" panose="02040503050406030204" pitchFamily="18" charset="0"/>
                        <a:ea typeface="+mn-ea"/>
                      </a:rPr>
                      <m:t>=(</m:t>
                    </m:r>
                    <m:sSub>
                      <m:sSubPr>
                        <m:ctrlPr>
                          <a:rPr lang="en-US" altLang="zh-CN" sz="1800" b="0" i="1" smtClean="0">
                            <a:solidFill>
                              <a:srgbClr val="292929"/>
                            </a:solidFill>
                            <a:latin typeface="Cambria Math" panose="02040503050406030204" pitchFamily="18" charset="0"/>
                            <a:ea typeface="+mn-ea"/>
                          </a:rPr>
                        </m:ctrlPr>
                      </m:sSubPr>
                      <m:e>
                        <m:r>
                          <a:rPr lang="en-US" altLang="zh-CN" sz="1800" b="0" i="1" smtClean="0">
                            <a:solidFill>
                              <a:srgbClr val="292929"/>
                            </a:solidFill>
                            <a:latin typeface="Cambria Math" panose="02040503050406030204" pitchFamily="18" charset="0"/>
                            <a:ea typeface="+mn-ea"/>
                          </a:rPr>
                          <m:t>𝑚</m:t>
                        </m:r>
                      </m:e>
                      <m:sub>
                        <m:r>
                          <a:rPr lang="en-US" altLang="zh-CN" sz="1800" b="0" i="1" smtClean="0">
                            <a:solidFill>
                              <a:srgbClr val="292929"/>
                            </a:solidFill>
                            <a:latin typeface="Cambria Math" panose="02040503050406030204" pitchFamily="18" charset="0"/>
                            <a:ea typeface="+mn-ea"/>
                          </a:rPr>
                          <m:t>𝑣</m:t>
                        </m:r>
                        <m:r>
                          <a:rPr lang="en-US" altLang="zh-CN" sz="1800" b="0" i="1" smtClean="0">
                            <a:solidFill>
                              <a:srgbClr val="292929"/>
                            </a:solidFill>
                            <a:latin typeface="Cambria Math" panose="02040503050406030204" pitchFamily="18" charset="0"/>
                            <a:ea typeface="+mn-ea"/>
                          </a:rPr>
                          <m:t>,</m:t>
                        </m:r>
                        <m:r>
                          <a:rPr lang="en-US" altLang="zh-CN" sz="1800" b="0" i="1" smtClean="0">
                            <a:solidFill>
                              <a:srgbClr val="292929"/>
                            </a:solidFill>
                            <a:latin typeface="Cambria Math" panose="02040503050406030204" pitchFamily="18" charset="0"/>
                            <a:ea typeface="+mn-ea"/>
                          </a:rPr>
                          <m:t>𝑖</m:t>
                        </m:r>
                        <m:r>
                          <a:rPr lang="en-US" altLang="zh-CN" sz="1800" b="0" i="1" smtClean="0">
                            <a:solidFill>
                              <a:srgbClr val="292929"/>
                            </a:solidFill>
                            <a:latin typeface="Cambria Math" panose="02040503050406030204" pitchFamily="18" charset="0"/>
                            <a:ea typeface="+mn-ea"/>
                          </a:rPr>
                          <m:t>,1</m:t>
                        </m:r>
                      </m:sub>
                    </m:sSub>
                    <m:r>
                      <a:rPr lang="en-US" altLang="zh-CN" sz="1800" b="0" i="1" smtClean="0">
                        <a:solidFill>
                          <a:srgbClr val="292929"/>
                        </a:solidFill>
                        <a:latin typeface="Cambria Math" panose="02040503050406030204" pitchFamily="18" charset="0"/>
                        <a:ea typeface="+mn-ea"/>
                      </a:rPr>
                      <m:t>,</m:t>
                    </m:r>
                    <m:sSub>
                      <m:sSubPr>
                        <m:ctrlPr>
                          <a:rPr lang="en-US" altLang="zh-CN" sz="1800" b="0" i="1" smtClean="0">
                            <a:solidFill>
                              <a:srgbClr val="292929"/>
                            </a:solidFill>
                            <a:latin typeface="Cambria Math" panose="02040503050406030204" pitchFamily="18" charset="0"/>
                            <a:ea typeface="+mn-ea"/>
                          </a:rPr>
                        </m:ctrlPr>
                      </m:sSubPr>
                      <m:e>
                        <m:r>
                          <a:rPr lang="en-US" altLang="zh-CN" sz="1800" b="0" i="1" smtClean="0">
                            <a:solidFill>
                              <a:srgbClr val="292929"/>
                            </a:solidFill>
                            <a:latin typeface="Cambria Math" panose="02040503050406030204" pitchFamily="18" charset="0"/>
                            <a:ea typeface="+mn-ea"/>
                          </a:rPr>
                          <m:t>𝑚</m:t>
                        </m:r>
                      </m:e>
                      <m:sub>
                        <m:r>
                          <a:rPr lang="en-US" altLang="zh-CN" sz="1800" b="0" i="1" smtClean="0">
                            <a:solidFill>
                              <a:srgbClr val="292929"/>
                            </a:solidFill>
                            <a:latin typeface="Cambria Math" panose="02040503050406030204" pitchFamily="18" charset="0"/>
                            <a:ea typeface="+mn-ea"/>
                          </a:rPr>
                          <m:t>𝑣</m:t>
                        </m:r>
                        <m:r>
                          <a:rPr lang="en-US" altLang="zh-CN" sz="1800" b="0" i="1" smtClean="0">
                            <a:solidFill>
                              <a:srgbClr val="292929"/>
                            </a:solidFill>
                            <a:latin typeface="Cambria Math" panose="02040503050406030204" pitchFamily="18" charset="0"/>
                            <a:ea typeface="+mn-ea"/>
                          </a:rPr>
                          <m:t>,</m:t>
                        </m:r>
                        <m:r>
                          <a:rPr lang="en-US" altLang="zh-CN" sz="1800" b="0" i="1" smtClean="0">
                            <a:solidFill>
                              <a:srgbClr val="292929"/>
                            </a:solidFill>
                            <a:latin typeface="Cambria Math" panose="02040503050406030204" pitchFamily="18" charset="0"/>
                            <a:ea typeface="+mn-ea"/>
                          </a:rPr>
                          <m:t>𝑖</m:t>
                        </m:r>
                        <m:r>
                          <a:rPr lang="en-US" altLang="zh-CN" sz="1800" b="0" i="1" smtClean="0">
                            <a:solidFill>
                              <a:srgbClr val="292929"/>
                            </a:solidFill>
                            <a:latin typeface="Cambria Math" panose="02040503050406030204" pitchFamily="18" charset="0"/>
                            <a:ea typeface="+mn-ea"/>
                          </a:rPr>
                          <m:t>,2</m:t>
                        </m:r>
                      </m:sub>
                    </m:sSub>
                    <m:r>
                      <a:rPr lang="en-US" altLang="zh-CN" sz="1800" b="0" i="1" smtClean="0">
                        <a:solidFill>
                          <a:srgbClr val="292929"/>
                        </a:solidFill>
                        <a:latin typeface="Cambria Math" panose="02040503050406030204" pitchFamily="18" charset="0"/>
                        <a:ea typeface="+mn-ea"/>
                      </a:rPr>
                      <m:t>,…</m:t>
                    </m:r>
                    <m:sSub>
                      <m:sSubPr>
                        <m:ctrlPr>
                          <a:rPr lang="en-US" altLang="zh-CN" sz="1800" b="0" i="1" smtClean="0">
                            <a:solidFill>
                              <a:srgbClr val="292929"/>
                            </a:solidFill>
                            <a:latin typeface="Cambria Math" panose="02040503050406030204" pitchFamily="18" charset="0"/>
                            <a:ea typeface="+mn-ea"/>
                          </a:rPr>
                        </m:ctrlPr>
                      </m:sSubPr>
                      <m:e>
                        <m:r>
                          <a:rPr lang="en-US" altLang="zh-CN" sz="1800" b="0" i="1" smtClean="0">
                            <a:solidFill>
                              <a:srgbClr val="292929"/>
                            </a:solidFill>
                            <a:latin typeface="Cambria Math" panose="02040503050406030204" pitchFamily="18" charset="0"/>
                            <a:ea typeface="+mn-ea"/>
                          </a:rPr>
                          <m:t>𝑚</m:t>
                        </m:r>
                      </m:e>
                      <m:sub>
                        <m:r>
                          <a:rPr lang="en-US" altLang="zh-CN" sz="1800" b="0" i="1" smtClean="0">
                            <a:solidFill>
                              <a:srgbClr val="292929"/>
                            </a:solidFill>
                            <a:latin typeface="Cambria Math" panose="02040503050406030204" pitchFamily="18" charset="0"/>
                            <a:ea typeface="+mn-ea"/>
                          </a:rPr>
                          <m:t>𝑣</m:t>
                        </m:r>
                        <m:r>
                          <a:rPr lang="en-US" altLang="zh-CN" sz="1800" b="0" i="1" smtClean="0">
                            <a:solidFill>
                              <a:srgbClr val="292929"/>
                            </a:solidFill>
                            <a:latin typeface="Cambria Math" panose="02040503050406030204" pitchFamily="18" charset="0"/>
                            <a:ea typeface="+mn-ea"/>
                          </a:rPr>
                          <m:t>,</m:t>
                        </m:r>
                        <m:r>
                          <a:rPr lang="en-US" altLang="zh-CN" sz="1800" b="0" i="1" smtClean="0">
                            <a:solidFill>
                              <a:srgbClr val="292929"/>
                            </a:solidFill>
                            <a:latin typeface="Cambria Math" panose="02040503050406030204" pitchFamily="18" charset="0"/>
                            <a:ea typeface="+mn-ea"/>
                          </a:rPr>
                          <m:t>𝑖</m:t>
                        </m:r>
                        <m:r>
                          <a:rPr lang="en-US" altLang="zh-CN" sz="1800" b="0" i="1" smtClean="0">
                            <a:solidFill>
                              <a:srgbClr val="292929"/>
                            </a:solidFill>
                            <a:latin typeface="Cambria Math" panose="02040503050406030204" pitchFamily="18" charset="0"/>
                            <a:ea typeface="+mn-ea"/>
                          </a:rPr>
                          <m:t>,|</m:t>
                        </m:r>
                        <m:r>
                          <a:rPr lang="en-US" altLang="zh-CN" sz="1800" b="0" i="1" smtClean="0">
                            <a:solidFill>
                              <a:srgbClr val="292929"/>
                            </a:solidFill>
                            <a:latin typeface="Cambria Math" panose="02040503050406030204" pitchFamily="18" charset="0"/>
                            <a:ea typeface="+mn-ea"/>
                          </a:rPr>
                          <m:t>𝐼𝑛</m:t>
                        </m:r>
                        <m:r>
                          <a:rPr lang="en-US" altLang="zh-CN" sz="1800" b="0" i="1" smtClean="0">
                            <a:solidFill>
                              <a:srgbClr val="292929"/>
                            </a:solidFill>
                            <a:latin typeface="Cambria Math" panose="02040503050406030204" pitchFamily="18" charset="0"/>
                            <a:ea typeface="+mn-ea"/>
                          </a:rPr>
                          <m:t>(</m:t>
                        </m:r>
                        <m:r>
                          <a:rPr lang="en-US" altLang="zh-CN" sz="1800" b="0" i="1" smtClean="0">
                            <a:solidFill>
                              <a:srgbClr val="292929"/>
                            </a:solidFill>
                            <a:latin typeface="Cambria Math" panose="02040503050406030204" pitchFamily="18" charset="0"/>
                            <a:ea typeface="+mn-ea"/>
                          </a:rPr>
                          <m:t>𝑣</m:t>
                        </m:r>
                        <m:r>
                          <a:rPr lang="en-US" altLang="zh-CN" sz="1800" b="0" i="1" smtClean="0">
                            <a:solidFill>
                              <a:srgbClr val="292929"/>
                            </a:solidFill>
                            <a:latin typeface="Cambria Math" panose="02040503050406030204" pitchFamily="18" charset="0"/>
                            <a:ea typeface="+mn-ea"/>
                          </a:rPr>
                          <m:t>)|</m:t>
                        </m:r>
                      </m:sub>
                    </m:sSub>
                    <m:r>
                      <a:rPr lang="en-US" altLang="zh-CN" sz="1800" b="0" i="1" smtClean="0">
                        <a:solidFill>
                          <a:srgbClr val="292929"/>
                        </a:solidFill>
                        <a:latin typeface="Cambria Math" panose="02040503050406030204" pitchFamily="18" charset="0"/>
                        <a:ea typeface="+mn-ea"/>
                      </a:rPr>
                      <m:t>)</m:t>
                    </m:r>
                  </m:oMath>
                </a14:m>
                <a:endParaRPr lang="en-US" altLang="zh-CN" sz="1800" dirty="0">
                  <a:solidFill>
                    <a:srgbClr val="292929"/>
                  </a:solidFill>
                  <a:latin typeface="+mn-lt"/>
                  <a:ea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33506" y="926328"/>
                <a:ext cx="8305582" cy="537070"/>
              </a:xfrm>
              <a:prstGeom prst="rect">
                <a:avLst/>
              </a:prstGeom>
              <a:blipFill rotWithShape="1">
                <a:blip r:embed="rId5"/>
                <a:stretch>
                  <a:fillRect l="-1" t="-93" r="6" b="67"/>
                </a:stretch>
              </a:blipFill>
            </p:spPr>
            <p:txBody>
              <a:bodyPr/>
              <a:lstStyle/>
              <a:p>
                <a:r>
                  <a:rPr lang="zh-CN" altLang="en-US">
                    <a:noFill/>
                  </a:rPr>
                  <a:t> </a:t>
                </a:r>
              </a:p>
            </p:txBody>
          </p:sp>
        </mc:Fallback>
      </mc:AlternateContent>
      <p:sp>
        <p:nvSpPr>
          <p:cNvPr id="5" name="椭圆 4"/>
          <p:cNvSpPr/>
          <p:nvPr/>
        </p:nvSpPr>
        <p:spPr>
          <a:xfrm>
            <a:off x="1524080" y="3842112"/>
            <a:ext cx="380990" cy="38099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cxnSp>
        <p:nvCxnSpPr>
          <p:cNvPr id="8" name="直接箭头连接符 7"/>
          <p:cNvCxnSpPr/>
          <p:nvPr/>
        </p:nvCxnSpPr>
        <p:spPr bwMode="auto">
          <a:xfrm>
            <a:off x="373861" y="2453858"/>
            <a:ext cx="1167539" cy="1511511"/>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直接箭头连接符 11"/>
          <p:cNvCxnSpPr>
            <a:endCxn id="5" idx="1"/>
          </p:cNvCxnSpPr>
          <p:nvPr/>
        </p:nvCxnSpPr>
        <p:spPr bwMode="auto">
          <a:xfrm>
            <a:off x="856101" y="2376185"/>
            <a:ext cx="723774" cy="152172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接箭头连接符 12"/>
          <p:cNvCxnSpPr>
            <a:endCxn id="5" idx="7"/>
          </p:cNvCxnSpPr>
          <p:nvPr/>
        </p:nvCxnSpPr>
        <p:spPr bwMode="auto">
          <a:xfrm flipH="1">
            <a:off x="1849275" y="2418109"/>
            <a:ext cx="1012444" cy="1479798"/>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文本框 23"/>
          <p:cNvSpPr txBox="1"/>
          <p:nvPr/>
        </p:nvSpPr>
        <p:spPr>
          <a:xfrm rot="224323">
            <a:off x="1641803" y="3382484"/>
            <a:ext cx="319318" cy="253916"/>
          </a:xfrm>
          <a:prstGeom prst="rect">
            <a:avLst/>
          </a:prstGeom>
          <a:noFill/>
        </p:spPr>
        <p:txBody>
          <a:bodyPr wrap="none" rtlCol="0" anchor="t">
            <a:spAutoFit/>
          </a:bodyPr>
          <a:lstStyle/>
          <a:p>
            <a:r>
              <a:rPr lang="en-US" altLang="zh-CN" sz="1050" b="1" dirty="0">
                <a:latin typeface="黑体" panose="02010609060101010101" pitchFamily="49" charset="-122"/>
                <a:ea typeface="黑体" panose="02010609060101010101" pitchFamily="49" charset="-122"/>
                <a:sym typeface="+mn-ea"/>
              </a:rPr>
              <a:t>…</a:t>
            </a:r>
            <a:endParaRPr lang="zh-CN" altLang="en-US" sz="1050" b="1" dirty="0">
              <a:latin typeface="黑体" panose="02010609060101010101" pitchFamily="49" charset="-122"/>
              <a:ea typeface="黑体" panose="02010609060101010101" pitchFamily="49" charset="-122"/>
              <a:sym typeface="+mn-ea"/>
            </a:endParaRPr>
          </a:p>
        </p:txBody>
      </p:sp>
      <p:sp>
        <p:nvSpPr>
          <p:cNvPr id="25" name="文本框 24"/>
          <p:cNvSpPr txBox="1"/>
          <p:nvPr/>
        </p:nvSpPr>
        <p:spPr>
          <a:xfrm>
            <a:off x="652385" y="3085400"/>
            <a:ext cx="261610" cy="276999"/>
          </a:xfrm>
          <a:prstGeom prst="rect">
            <a:avLst/>
          </a:prstGeom>
          <a:noFill/>
        </p:spPr>
        <p:txBody>
          <a:bodyPr wrap="none" rtlCol="0" anchor="t">
            <a:spAutoFit/>
          </a:bodyPr>
          <a:lstStyle/>
          <a:p>
            <a:r>
              <a:rPr lang="en-US" altLang="zh-CN" sz="1200" b="1" dirty="0">
                <a:latin typeface="黑体" panose="02010609060101010101" pitchFamily="49" charset="-122"/>
                <a:ea typeface="黑体" panose="02010609060101010101" pitchFamily="49" charset="-122"/>
                <a:sym typeface="+mn-ea"/>
              </a:rPr>
              <a:t>1</a:t>
            </a:r>
            <a:endParaRPr lang="zh-CN" altLang="en-US" sz="1200" b="1" dirty="0">
              <a:latin typeface="黑体" panose="02010609060101010101" pitchFamily="49" charset="-122"/>
              <a:ea typeface="黑体" panose="02010609060101010101" pitchFamily="49" charset="-122"/>
              <a:sym typeface="+mn-ea"/>
            </a:endParaRPr>
          </a:p>
        </p:txBody>
      </p:sp>
      <p:sp>
        <p:nvSpPr>
          <p:cNvPr id="26" name="文本框 25"/>
          <p:cNvSpPr txBox="1"/>
          <p:nvPr/>
        </p:nvSpPr>
        <p:spPr>
          <a:xfrm>
            <a:off x="1229353" y="3068643"/>
            <a:ext cx="226028" cy="279820"/>
          </a:xfrm>
          <a:prstGeom prst="rect">
            <a:avLst/>
          </a:prstGeom>
          <a:noFill/>
        </p:spPr>
        <p:txBody>
          <a:bodyPr wrap="square" rtlCol="0" anchor="t">
            <a:spAutoFit/>
          </a:bodyPr>
          <a:lstStyle/>
          <a:p>
            <a:r>
              <a:rPr lang="en-US" altLang="zh-CN" sz="1200" b="1" dirty="0">
                <a:latin typeface="黑体" panose="02010609060101010101" pitchFamily="49" charset="-122"/>
                <a:ea typeface="黑体" panose="02010609060101010101" pitchFamily="49" charset="-122"/>
                <a:sym typeface="+mn-ea"/>
              </a:rPr>
              <a:t>2</a:t>
            </a:r>
            <a:endParaRPr lang="zh-CN" altLang="en-US" sz="1200" b="1"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27" name="文本框 26"/>
              <p:cNvSpPr txBox="1"/>
              <p:nvPr/>
            </p:nvSpPr>
            <p:spPr>
              <a:xfrm>
                <a:off x="2139342" y="3435456"/>
                <a:ext cx="722377" cy="276999"/>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en-US" altLang="zh-CN" sz="1200" b="0" i="1" dirty="0" smtClean="0">
                          <a:solidFill>
                            <a:srgbClr val="292929"/>
                          </a:solidFill>
                          <a:effectLst/>
                          <a:latin typeface="Cambria Math" panose="02040503050406030204" pitchFamily="18" charset="0"/>
                          <a:ea typeface="+mn-ea"/>
                        </a:rPr>
                        <m:t>|</m:t>
                      </m:r>
                      <m:r>
                        <a:rPr lang="en-US" altLang="zh-CN" sz="1200" b="0" i="1" dirty="0" smtClean="0">
                          <a:solidFill>
                            <a:srgbClr val="292929"/>
                          </a:solidFill>
                          <a:effectLst/>
                          <a:latin typeface="Cambria Math" panose="02040503050406030204" pitchFamily="18" charset="0"/>
                          <a:ea typeface="+mn-ea"/>
                        </a:rPr>
                        <m:t>𝐼𝑛</m:t>
                      </m:r>
                      <m:r>
                        <a:rPr lang="en-US" altLang="zh-CN" sz="1200" i="1" dirty="0">
                          <a:solidFill>
                            <a:srgbClr val="292929"/>
                          </a:solidFill>
                          <a:latin typeface="Cambria Math" panose="02040503050406030204" pitchFamily="18" charset="0"/>
                          <a:ea typeface="+mn-ea"/>
                        </a:rPr>
                        <m:t>(</m:t>
                      </m:r>
                      <m:r>
                        <a:rPr lang="en-US" altLang="zh-CN" sz="1200" b="0" i="1" dirty="0">
                          <a:solidFill>
                            <a:srgbClr val="292929"/>
                          </a:solidFill>
                          <a:effectLst/>
                          <a:latin typeface="Cambria Math" panose="02040503050406030204" pitchFamily="18" charset="0"/>
                          <a:ea typeface="+mn-ea"/>
                        </a:rPr>
                        <m:t>𝑣</m:t>
                      </m:r>
                      <m:r>
                        <a:rPr lang="en-US" altLang="zh-CN" sz="1200" i="1" dirty="0">
                          <a:solidFill>
                            <a:srgbClr val="292929"/>
                          </a:solidFill>
                          <a:latin typeface="Cambria Math" panose="02040503050406030204" pitchFamily="18" charset="0"/>
                          <a:ea typeface="+mn-ea"/>
                        </a:rPr>
                        <m:t>)</m:t>
                      </m:r>
                      <m:r>
                        <a:rPr lang="en-US" altLang="zh-CN" sz="1200" b="0" i="1" dirty="0">
                          <a:solidFill>
                            <a:srgbClr val="292929"/>
                          </a:solidFill>
                          <a:effectLst/>
                          <a:latin typeface="Cambria Math" panose="02040503050406030204" pitchFamily="18" charset="0"/>
                          <a:ea typeface="+mn-ea"/>
                        </a:rPr>
                        <m:t>|</m:t>
                      </m:r>
                    </m:oMath>
                  </m:oMathPara>
                </a14:m>
                <a:endParaRPr lang="zh-CN" altLang="en-US" sz="1200" b="1" dirty="0">
                  <a:latin typeface="黑体" panose="02010609060101010101" pitchFamily="49" charset="-122"/>
                  <a:ea typeface="黑体" panose="02010609060101010101" pitchFamily="49" charset="-122"/>
                  <a:sym typeface="+mn-ea"/>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2139342" y="3435456"/>
                <a:ext cx="722377" cy="276999"/>
              </a:xfrm>
              <a:prstGeom prst="rect">
                <a:avLst/>
              </a:prstGeom>
              <a:blipFill rotWithShape="1">
                <a:blip r:embed="rId6"/>
                <a:stretch>
                  <a:fillRect l="-4" t="-38" r="57" b="88"/>
                </a:stretch>
              </a:blipFill>
            </p:spPr>
            <p:txBody>
              <a:bodyPr/>
              <a:lstStyle/>
              <a:p>
                <a:r>
                  <a:rPr lang="zh-CN" altLang="en-US">
                    <a:noFill/>
                  </a:rPr>
                  <a:t> </a:t>
                </a:r>
              </a:p>
            </p:txBody>
          </p:sp>
        </mc:Fallback>
      </mc:AlternateContent>
      <p:cxnSp>
        <p:nvCxnSpPr>
          <p:cNvPr id="28" name="直接箭头连接符 27"/>
          <p:cNvCxnSpPr>
            <a:stCxn id="5" idx="3"/>
          </p:cNvCxnSpPr>
          <p:nvPr/>
        </p:nvCxnSpPr>
        <p:spPr bwMode="auto">
          <a:xfrm flipH="1">
            <a:off x="533506" y="4167307"/>
            <a:ext cx="1046369" cy="170746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p:cNvCxnSpPr/>
          <p:nvPr/>
        </p:nvCxnSpPr>
        <p:spPr bwMode="auto">
          <a:xfrm flipH="1">
            <a:off x="893315" y="4185003"/>
            <a:ext cx="720362" cy="174666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p:cNvCxnSpPr/>
          <p:nvPr/>
        </p:nvCxnSpPr>
        <p:spPr bwMode="auto">
          <a:xfrm>
            <a:off x="1849964" y="4146673"/>
            <a:ext cx="1198076" cy="1944496"/>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文本框 45"/>
          <p:cNvSpPr txBox="1"/>
          <p:nvPr/>
        </p:nvSpPr>
        <p:spPr>
          <a:xfrm rot="20837126">
            <a:off x="1756790" y="4885791"/>
            <a:ext cx="319318" cy="253916"/>
          </a:xfrm>
          <a:prstGeom prst="rect">
            <a:avLst/>
          </a:prstGeom>
          <a:noFill/>
        </p:spPr>
        <p:txBody>
          <a:bodyPr wrap="none" rtlCol="0" anchor="t">
            <a:spAutoFit/>
          </a:bodyPr>
          <a:lstStyle/>
          <a:p>
            <a:r>
              <a:rPr lang="en-US" altLang="zh-CN" sz="1050" b="1" dirty="0">
                <a:latin typeface="黑体" panose="02010609060101010101" pitchFamily="49" charset="-122"/>
                <a:ea typeface="黑体" panose="02010609060101010101" pitchFamily="49" charset="-122"/>
                <a:sym typeface="+mn-ea"/>
              </a:rPr>
              <a:t>…</a:t>
            </a:r>
            <a:endParaRPr lang="zh-CN" altLang="en-US" sz="1050" b="1" dirty="0">
              <a:latin typeface="黑体" panose="02010609060101010101" pitchFamily="49" charset="-122"/>
              <a:ea typeface="黑体" panose="02010609060101010101" pitchFamily="49" charset="-122"/>
              <a:sym typeface="+mn-ea"/>
            </a:endParaRPr>
          </a:p>
        </p:txBody>
      </p:sp>
      <p:sp>
        <p:nvSpPr>
          <p:cNvPr id="47" name="文本框 46"/>
          <p:cNvSpPr txBox="1"/>
          <p:nvPr/>
        </p:nvSpPr>
        <p:spPr>
          <a:xfrm>
            <a:off x="633482" y="5141001"/>
            <a:ext cx="261610" cy="276999"/>
          </a:xfrm>
          <a:prstGeom prst="rect">
            <a:avLst/>
          </a:prstGeom>
          <a:noFill/>
        </p:spPr>
        <p:txBody>
          <a:bodyPr wrap="none" rtlCol="0" anchor="t">
            <a:spAutoFit/>
          </a:bodyPr>
          <a:lstStyle/>
          <a:p>
            <a:r>
              <a:rPr lang="en-US" altLang="zh-CN" sz="1200" b="1" dirty="0">
                <a:latin typeface="黑体" panose="02010609060101010101" pitchFamily="49" charset="-122"/>
                <a:ea typeface="黑体" panose="02010609060101010101" pitchFamily="49" charset="-122"/>
                <a:sym typeface="+mn-ea"/>
              </a:rPr>
              <a:t>1</a:t>
            </a:r>
            <a:endParaRPr lang="zh-CN" altLang="en-US" sz="1200" b="1" dirty="0">
              <a:latin typeface="黑体" panose="02010609060101010101" pitchFamily="49" charset="-122"/>
              <a:ea typeface="黑体" panose="02010609060101010101" pitchFamily="49" charset="-122"/>
              <a:sym typeface="+mn-ea"/>
            </a:endParaRPr>
          </a:p>
        </p:txBody>
      </p:sp>
      <p:sp>
        <p:nvSpPr>
          <p:cNvPr id="48" name="文本框 47"/>
          <p:cNvSpPr txBox="1"/>
          <p:nvPr/>
        </p:nvSpPr>
        <p:spPr>
          <a:xfrm>
            <a:off x="1179671" y="5153282"/>
            <a:ext cx="261610" cy="276999"/>
          </a:xfrm>
          <a:prstGeom prst="rect">
            <a:avLst/>
          </a:prstGeom>
          <a:noFill/>
        </p:spPr>
        <p:txBody>
          <a:bodyPr wrap="none" rtlCol="0" anchor="t">
            <a:spAutoFit/>
          </a:bodyPr>
          <a:lstStyle/>
          <a:p>
            <a:r>
              <a:rPr lang="en-US" altLang="zh-CN" sz="1200" b="1" dirty="0">
                <a:latin typeface="黑体" panose="02010609060101010101" pitchFamily="49" charset="-122"/>
                <a:ea typeface="黑体" panose="02010609060101010101" pitchFamily="49" charset="-122"/>
                <a:sym typeface="+mn-ea"/>
              </a:rPr>
              <a:t>2</a:t>
            </a:r>
            <a:endParaRPr lang="zh-CN" altLang="en-US" sz="1200" b="1" dirty="0">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49" name="文本框 48"/>
              <p:cNvSpPr txBox="1"/>
              <p:nvPr/>
            </p:nvSpPr>
            <p:spPr>
              <a:xfrm>
                <a:off x="2401687" y="4804080"/>
                <a:ext cx="830932" cy="276999"/>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en-US" altLang="zh-CN" sz="1200" i="1" dirty="0">
                          <a:solidFill>
                            <a:srgbClr val="292929"/>
                          </a:solidFill>
                          <a:latin typeface="Cambria Math" panose="02040503050406030204" pitchFamily="18" charset="0"/>
                        </a:rPr>
                        <m:t>|</m:t>
                      </m:r>
                      <m:r>
                        <a:rPr lang="en-US" altLang="zh-CN" sz="1200" i="1" dirty="0">
                          <a:solidFill>
                            <a:srgbClr val="292929"/>
                          </a:solidFill>
                          <a:latin typeface="Cambria Math" panose="02040503050406030204" pitchFamily="18" charset="0"/>
                        </a:rPr>
                        <m:t>𝑂𝑢𝑡</m:t>
                      </m:r>
                      <m:r>
                        <a:rPr lang="en-US" altLang="zh-CN" sz="1200" i="1" dirty="0">
                          <a:solidFill>
                            <a:srgbClr val="292929"/>
                          </a:solidFill>
                          <a:latin typeface="Cambria Math" panose="02040503050406030204" pitchFamily="18" charset="0"/>
                        </a:rPr>
                        <m:t>(</m:t>
                      </m:r>
                      <m:r>
                        <a:rPr lang="en-US" altLang="zh-CN" sz="1200" i="1" dirty="0">
                          <a:solidFill>
                            <a:srgbClr val="292929"/>
                          </a:solidFill>
                          <a:latin typeface="Cambria Math" panose="02040503050406030204" pitchFamily="18" charset="0"/>
                        </a:rPr>
                        <m:t>𝑣</m:t>
                      </m:r>
                      <m:r>
                        <a:rPr lang="en-US" altLang="zh-CN" sz="1200" i="1" dirty="0">
                          <a:solidFill>
                            <a:srgbClr val="292929"/>
                          </a:solidFill>
                          <a:latin typeface="Cambria Math" panose="02040503050406030204" pitchFamily="18" charset="0"/>
                        </a:rPr>
                        <m:t>)|</m:t>
                      </m:r>
                    </m:oMath>
                  </m:oMathPara>
                </a14:m>
                <a:endParaRPr lang="zh-CN" altLang="en-US" sz="1200" b="1" dirty="0">
                  <a:latin typeface="黑体" panose="02010609060101010101" pitchFamily="49" charset="-122"/>
                  <a:ea typeface="黑体" panose="02010609060101010101" pitchFamily="49" charset="-122"/>
                  <a:sym typeface="+mn-ea"/>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401687" y="4804080"/>
                <a:ext cx="830932" cy="276999"/>
              </a:xfrm>
              <a:prstGeom prst="rect">
                <a:avLst/>
              </a:prstGeom>
              <a:blipFill rotWithShape="1">
                <a:blip r:embed="rId7"/>
                <a:stretch>
                  <a:fillRect l="-14" t="-110" r="56" b="160"/>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9310" y="104775"/>
            <a:ext cx="3043555" cy="685800"/>
          </a:xfrm>
        </p:spPr>
        <p:txBody>
          <a:bodyPr/>
          <a:lstStyle/>
          <a:p>
            <a:r>
              <a:rPr lang="zh-CN" altLang="en-US" sz="2400" dirty="0">
                <a:sym typeface="+mn-ea"/>
              </a:rPr>
              <a:t>全局编码向量</a:t>
            </a:r>
            <a:endParaRPr sz="2400" dirty="0">
              <a:sym typeface="+mn-ea"/>
            </a:endParaRPr>
          </a:p>
        </p:txBody>
      </p:sp>
      <mc:AlternateContent xmlns:mc="http://schemas.openxmlformats.org/markup-compatibility/2006" xmlns:a14="http://schemas.microsoft.com/office/drawing/2010/main">
        <mc:Choice Requires="a14">
          <p:sp>
            <p:nvSpPr>
              <p:cNvPr id="10" name="文本框 9"/>
              <p:cNvSpPr txBox="1"/>
              <p:nvPr/>
            </p:nvSpPr>
            <p:spPr>
              <a:xfrm>
                <a:off x="344543" y="1143060"/>
                <a:ext cx="8454913" cy="4147417"/>
              </a:xfrm>
              <a:prstGeom prst="rect">
                <a:avLst/>
              </a:prstGeom>
              <a:noFill/>
            </p:spPr>
            <p:txBody>
              <a:bodyPr wrap="square" rtlCol="0" anchor="t">
                <a:spAutoFit/>
              </a:bodyPr>
              <a:lstStyle/>
              <a:p>
                <a:pPr algn="l">
                  <a:lnSpc>
                    <a:spcPct val="150000"/>
                  </a:lnSpc>
                </a:pPr>
                <a:r>
                  <a:rPr lang="zh-CN" altLang="en-US" sz="2000" b="0" i="0" dirty="0">
                    <a:solidFill>
                      <a:srgbClr val="292929"/>
                    </a:solidFill>
                    <a:effectLst/>
                    <a:latin typeface="+mn-lt"/>
                    <a:ea typeface="+mn-ea"/>
                  </a:rPr>
                  <a:t>        传输的信息字符虽经过了多个编码节点，但信道上携带的信息字符均可以表示成源点</a:t>
                </a:r>
                <a:r>
                  <a:rPr lang="en-US" altLang="zh-CN" sz="2000" b="0" i="0" dirty="0">
                    <a:solidFill>
                      <a:srgbClr val="292929"/>
                    </a:solidFill>
                    <a:effectLst/>
                    <a:latin typeface="+mn-lt"/>
                    <a:ea typeface="+mn-ea"/>
                  </a:rPr>
                  <a:t>s</a:t>
                </a:r>
                <a:r>
                  <a:rPr lang="zh-CN" altLang="en-US" sz="2000" b="0" i="0" dirty="0">
                    <a:solidFill>
                      <a:srgbClr val="292929"/>
                    </a:solidFill>
                    <a:effectLst/>
                    <a:latin typeface="+mn-lt"/>
                    <a:ea typeface="+mn-ea"/>
                  </a:rPr>
                  <a:t>所传出的信息字符</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𝑦</m:t>
                    </m:r>
                    <m:r>
                      <a:rPr lang="en-US" altLang="zh-CN" sz="2000" b="0" i="1" baseline="-25000" dirty="0">
                        <a:solidFill>
                          <a:srgbClr val="292929"/>
                        </a:solidFill>
                        <a:effectLst/>
                        <a:latin typeface="Cambria Math" panose="02040503050406030204" pitchFamily="18" charset="0"/>
                        <a:ea typeface="+mn-ea"/>
                      </a:rPr>
                      <m:t>1</m:t>
                    </m:r>
                    <m:r>
                      <a:rPr lang="zh-CN" altLang="en-US" sz="2000" b="0" i="1" dirty="0">
                        <a:solidFill>
                          <a:srgbClr val="292929"/>
                        </a:solidFill>
                        <a:effectLst/>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𝑦</m:t>
                    </m:r>
                    <m:r>
                      <a:rPr lang="en-US" altLang="zh-CN" sz="2000" b="0" i="1" baseline="-25000" dirty="0">
                        <a:solidFill>
                          <a:srgbClr val="292929"/>
                        </a:solidFill>
                        <a:effectLst/>
                        <a:latin typeface="Cambria Math" panose="02040503050406030204" pitchFamily="18" charset="0"/>
                        <a:ea typeface="+mn-ea"/>
                      </a:rPr>
                      <m:t>2</m:t>
                    </m:r>
                    <m:r>
                      <a:rPr lang="zh-CN" altLang="en-US" sz="2000" b="0" i="1" dirty="0">
                        <a:solidFill>
                          <a:srgbClr val="292929"/>
                        </a:solidFill>
                        <a:effectLst/>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m:t>
                    </m:r>
                    <m:r>
                      <a:rPr lang="zh-CN" altLang="en-US" sz="2000" b="0" i="1" dirty="0">
                        <a:solidFill>
                          <a:srgbClr val="292929"/>
                        </a:solidFill>
                        <a:effectLst/>
                        <a:latin typeface="Cambria Math" panose="02040503050406030204" pitchFamily="18" charset="0"/>
                        <a:ea typeface="+mn-ea"/>
                      </a:rPr>
                      <m:t>，</m:t>
                    </m:r>
                    <m:r>
                      <a:rPr lang="en-US" altLang="zh-CN" sz="2000" b="0" i="1" dirty="0" err="1">
                        <a:solidFill>
                          <a:srgbClr val="292929"/>
                        </a:solidFill>
                        <a:effectLst/>
                        <a:latin typeface="Cambria Math" panose="02040503050406030204" pitchFamily="18" charset="0"/>
                        <a:ea typeface="+mn-ea"/>
                      </a:rPr>
                      <m:t>𝑦</m:t>
                    </m:r>
                    <m:r>
                      <a:rPr lang="en-US" altLang="zh-CN" sz="2000" b="0" i="1" baseline="-25000" dirty="0" err="1">
                        <a:solidFill>
                          <a:srgbClr val="292929"/>
                        </a:solidFill>
                        <a:effectLst/>
                        <a:latin typeface="Cambria Math" panose="02040503050406030204" pitchFamily="18" charset="0"/>
                        <a:ea typeface="+mn-ea"/>
                      </a:rPr>
                      <m:t>h</m:t>
                    </m:r>
                  </m:oMath>
                </a14:m>
                <a:r>
                  <a:rPr lang="zh-CN" altLang="en-US" sz="2000" b="0" i="0" dirty="0">
                    <a:solidFill>
                      <a:srgbClr val="292929"/>
                    </a:solidFill>
                    <a:effectLst/>
                    <a:latin typeface="+mn-lt"/>
                    <a:ea typeface="+mn-ea"/>
                  </a:rPr>
                  <a:t>的线性组合，记为</a:t>
                </a:r>
                <a:endParaRPr lang="en-US" altLang="zh-CN" sz="2000" b="0" i="0" dirty="0">
                  <a:solidFill>
                    <a:srgbClr val="292929"/>
                  </a:solidFill>
                  <a:effectLst/>
                  <a:latin typeface="+mn-lt"/>
                  <a:ea typeface="+mn-ea"/>
                </a:endParaRPr>
              </a:p>
              <a:p>
                <a:pPr algn="l">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292929"/>
                          </a:solidFill>
                          <a:latin typeface="Cambria Math" panose="02040503050406030204" pitchFamily="18" charset="0"/>
                          <a:ea typeface="+mn-ea"/>
                        </a:rPr>
                        <m:t>𝑦</m:t>
                      </m:r>
                      <m:d>
                        <m:dPr>
                          <m:ctrlPr>
                            <a:rPr lang="en-US" altLang="zh-CN" sz="2000" b="0" i="1" smtClean="0">
                              <a:solidFill>
                                <a:srgbClr val="292929"/>
                              </a:solidFill>
                              <a:latin typeface="Cambria Math" panose="02040503050406030204" pitchFamily="18" charset="0"/>
                              <a:ea typeface="+mn-ea"/>
                            </a:rPr>
                          </m:ctrlPr>
                        </m:dPr>
                        <m:e>
                          <m:sSub>
                            <m:sSubPr>
                              <m:ctrlPr>
                                <a:rPr lang="en-US" altLang="zh-CN" sz="2000" b="0" i="1" smtClean="0">
                                  <a:solidFill>
                                    <a:srgbClr val="292929"/>
                                  </a:solidFill>
                                  <a:latin typeface="Cambria Math" panose="02040503050406030204" pitchFamily="18" charset="0"/>
                                  <a:ea typeface="+mn-ea"/>
                                </a:rPr>
                              </m:ctrlPr>
                            </m:sSubPr>
                            <m:e>
                              <m:r>
                                <a:rPr lang="en-US" altLang="zh-CN" sz="2000" b="0" i="1" smtClean="0">
                                  <a:solidFill>
                                    <a:srgbClr val="292929"/>
                                  </a:solidFill>
                                  <a:latin typeface="Cambria Math" panose="02040503050406030204" pitchFamily="18" charset="0"/>
                                  <a:ea typeface="+mn-ea"/>
                                </a:rPr>
                                <m:t>𝑒</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sub>
                          </m:sSub>
                        </m:e>
                      </m:d>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𝑔</m:t>
                      </m:r>
                      <m:d>
                        <m:dPr>
                          <m:ctrlPr>
                            <a:rPr lang="en-US" altLang="zh-CN" sz="2000" b="0" i="1" smtClean="0">
                              <a:solidFill>
                                <a:srgbClr val="292929"/>
                              </a:solidFill>
                              <a:latin typeface="Cambria Math" panose="02040503050406030204" pitchFamily="18" charset="0"/>
                              <a:ea typeface="+mn-ea"/>
                            </a:rPr>
                          </m:ctrlPr>
                        </m:dPr>
                        <m:e>
                          <m:sSub>
                            <m:sSubPr>
                              <m:ctrlPr>
                                <a:rPr lang="en-US" altLang="zh-CN" sz="2000" b="0" i="1" smtClean="0">
                                  <a:solidFill>
                                    <a:srgbClr val="292929"/>
                                  </a:solidFill>
                                  <a:latin typeface="Cambria Math" panose="02040503050406030204" pitchFamily="18" charset="0"/>
                                  <a:ea typeface="+mn-ea"/>
                                </a:rPr>
                              </m:ctrlPr>
                            </m:sSubPr>
                            <m:e>
                              <m:r>
                                <a:rPr lang="en-US" altLang="zh-CN" sz="2000" b="0" i="1" smtClean="0">
                                  <a:solidFill>
                                    <a:srgbClr val="292929"/>
                                  </a:solidFill>
                                  <a:latin typeface="Cambria Math" panose="02040503050406030204" pitchFamily="18" charset="0"/>
                                  <a:ea typeface="+mn-ea"/>
                                </a:rPr>
                                <m:t>𝑒</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sub>
                          </m:sSub>
                        </m:e>
                      </m:d>
                      <m:sSup>
                        <m:sSupPr>
                          <m:ctrlPr>
                            <a:rPr lang="en-US" altLang="zh-CN" sz="2000" b="0" i="1" smtClean="0">
                              <a:solidFill>
                                <a:srgbClr val="292929"/>
                              </a:solidFill>
                              <a:latin typeface="Cambria Math" panose="02040503050406030204" pitchFamily="18" charset="0"/>
                              <a:ea typeface="+mn-ea"/>
                            </a:rPr>
                          </m:ctrlPr>
                        </m:sSupPr>
                        <m:e>
                          <m:r>
                            <a:rPr lang="en-US" altLang="zh-CN" sz="2000" b="0" i="1" smtClean="0">
                              <a:solidFill>
                                <a:srgbClr val="292929"/>
                              </a:solidFill>
                              <a:latin typeface="Cambria Math" panose="02040503050406030204" pitchFamily="18" charset="0"/>
                              <a:ea typeface="+mn-ea"/>
                            </a:rPr>
                            <m:t>𝑦</m:t>
                          </m:r>
                        </m:e>
                        <m:sup>
                          <m:r>
                            <a:rPr lang="en-US" altLang="zh-CN" sz="2000" b="0" i="1" smtClean="0">
                              <a:solidFill>
                                <a:srgbClr val="292929"/>
                              </a:solidFill>
                              <a:latin typeface="Cambria Math" panose="02040503050406030204" pitchFamily="18" charset="0"/>
                              <a:ea typeface="+mn-ea"/>
                            </a:rPr>
                            <m:t>𝑇</m:t>
                          </m:r>
                        </m:sup>
                      </m:sSup>
                    </m:oMath>
                  </m:oMathPara>
                </a14:m>
                <a:endParaRPr lang="en-US" altLang="zh-CN" sz="2000" dirty="0">
                  <a:solidFill>
                    <a:srgbClr val="292929"/>
                  </a:solidFill>
                  <a:latin typeface="+mn-lt"/>
                  <a:ea typeface="+mn-ea"/>
                </a:endParaRPr>
              </a:p>
              <a:p>
                <a:pPr algn="l">
                  <a:lnSpc>
                    <a:spcPct val="150000"/>
                  </a:lnSpc>
                </a:pPr>
                <a:r>
                  <a:rPr lang="zh-CN" altLang="en-US" sz="2000" b="0" i="0" dirty="0">
                    <a:solidFill>
                      <a:srgbClr val="292929"/>
                    </a:solidFill>
                    <a:effectLst/>
                    <a:latin typeface="+mn-lt"/>
                    <a:ea typeface="+mn-ea"/>
                  </a:rPr>
                  <a:t>        其中，</a:t>
                </a:r>
                <a14:m>
                  <m:oMath xmlns:m="http://schemas.openxmlformats.org/officeDocument/2006/math">
                    <m:r>
                      <a:rPr lang="en-US" altLang="zh-CN" sz="2000" b="0" i="1" smtClean="0">
                        <a:solidFill>
                          <a:srgbClr val="292929"/>
                        </a:solidFill>
                        <a:effectLst/>
                        <a:latin typeface="Cambria Math" panose="02040503050406030204" pitchFamily="18" charset="0"/>
                        <a:ea typeface="+mn-ea"/>
                      </a:rPr>
                      <m:t>𝑔</m:t>
                    </m:r>
                    <m:d>
                      <m:dPr>
                        <m:ctrlPr>
                          <a:rPr lang="en-US" altLang="zh-CN" sz="2000" b="0" i="1" smtClean="0">
                            <a:solidFill>
                              <a:srgbClr val="292929"/>
                            </a:solidFill>
                            <a:effectLst/>
                            <a:latin typeface="Cambria Math" panose="02040503050406030204" pitchFamily="18" charset="0"/>
                            <a:ea typeface="+mn-ea"/>
                          </a:rPr>
                        </m:ctrlPr>
                      </m:dPr>
                      <m:e>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𝑒</m:t>
                            </m:r>
                          </m:e>
                          <m:sub>
                            <m:r>
                              <a:rPr lang="en-US" altLang="zh-CN" sz="2000" b="0" i="1" smtClean="0">
                                <a:solidFill>
                                  <a:srgbClr val="292929"/>
                                </a:solidFill>
                                <a:effectLst/>
                                <a:latin typeface="Cambria Math" panose="02040503050406030204" pitchFamily="18" charset="0"/>
                                <a:ea typeface="+mn-ea"/>
                              </a:rPr>
                              <m:t>𝑣</m:t>
                            </m:r>
                            <m:r>
                              <a:rPr lang="en-US" altLang="zh-CN" sz="2000" b="0" i="1" smtClean="0">
                                <a:solidFill>
                                  <a:srgbClr val="292929"/>
                                </a:solidFill>
                                <a:effectLst/>
                                <a:latin typeface="Cambria Math" panose="02040503050406030204" pitchFamily="18" charset="0"/>
                                <a:ea typeface="+mn-ea"/>
                              </a:rPr>
                              <m:t>,</m:t>
                            </m:r>
                            <m:r>
                              <a:rPr lang="en-US" altLang="zh-CN" sz="2000" b="0" i="1" smtClean="0">
                                <a:solidFill>
                                  <a:srgbClr val="292929"/>
                                </a:solidFill>
                                <a:effectLst/>
                                <a:latin typeface="Cambria Math" panose="02040503050406030204" pitchFamily="18" charset="0"/>
                                <a:ea typeface="+mn-ea"/>
                              </a:rPr>
                              <m:t>𝑖</m:t>
                            </m:r>
                          </m:sub>
                        </m:sSub>
                      </m:e>
                    </m:d>
                    <m:r>
                      <a:rPr lang="en-US" altLang="zh-CN" sz="2000" b="0" i="1" smtClean="0">
                        <a:solidFill>
                          <a:srgbClr val="292929"/>
                        </a:solidFill>
                        <a:effectLst/>
                        <a:latin typeface="Cambria Math" panose="02040503050406030204" pitchFamily="18" charset="0"/>
                        <a:ea typeface="+mn-ea"/>
                      </a:rPr>
                      <m:t>=</m:t>
                    </m:r>
                    <m:d>
                      <m:dPr>
                        <m:ctrlPr>
                          <a:rPr lang="en-US" altLang="zh-CN" sz="2000" b="0" i="1" smtClean="0">
                            <a:solidFill>
                              <a:srgbClr val="292929"/>
                            </a:solidFill>
                            <a:effectLst/>
                            <a:latin typeface="Cambria Math" panose="02040503050406030204" pitchFamily="18" charset="0"/>
                            <a:ea typeface="+mn-ea"/>
                          </a:rPr>
                        </m:ctrlPr>
                      </m:dPr>
                      <m:e>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𝑔</m:t>
                            </m:r>
                          </m:e>
                          <m:sub>
                            <m:r>
                              <a:rPr lang="en-US" altLang="zh-CN" sz="2000" b="0" i="1" smtClean="0">
                                <a:solidFill>
                                  <a:srgbClr val="292929"/>
                                </a:solidFill>
                                <a:effectLst/>
                                <a:latin typeface="Cambria Math" panose="02040503050406030204" pitchFamily="18" charset="0"/>
                                <a:ea typeface="+mn-ea"/>
                              </a:rPr>
                              <m:t>𝑣</m:t>
                            </m:r>
                            <m:r>
                              <a:rPr lang="en-US" altLang="zh-CN" sz="2000" b="0" i="1" smtClean="0">
                                <a:solidFill>
                                  <a:srgbClr val="292929"/>
                                </a:solidFill>
                                <a:effectLst/>
                                <a:latin typeface="Cambria Math" panose="02040503050406030204" pitchFamily="18" charset="0"/>
                                <a:ea typeface="+mn-ea"/>
                              </a:rPr>
                              <m:t>,</m:t>
                            </m:r>
                            <m:r>
                              <a:rPr lang="en-US" altLang="zh-CN" sz="2000" b="0" i="1" smtClean="0">
                                <a:solidFill>
                                  <a:srgbClr val="292929"/>
                                </a:solidFill>
                                <a:effectLst/>
                                <a:latin typeface="Cambria Math" panose="02040503050406030204" pitchFamily="18" charset="0"/>
                                <a:ea typeface="+mn-ea"/>
                              </a:rPr>
                              <m:t>𝑖</m:t>
                            </m:r>
                            <m:r>
                              <a:rPr lang="en-US" altLang="zh-CN" sz="2000" b="0" i="1" smtClean="0">
                                <a:solidFill>
                                  <a:srgbClr val="292929"/>
                                </a:solidFill>
                                <a:effectLst/>
                                <a:latin typeface="Cambria Math" panose="02040503050406030204" pitchFamily="18" charset="0"/>
                                <a:ea typeface="+mn-ea"/>
                              </a:rPr>
                              <m:t>,1</m:t>
                            </m:r>
                          </m:sub>
                        </m:sSub>
                        <m:r>
                          <a:rPr lang="en-US" altLang="zh-CN" sz="2000" b="0" i="1" smtClean="0">
                            <a:solidFill>
                              <a:srgbClr val="292929"/>
                            </a:solidFill>
                            <a:effectLst/>
                            <a:latin typeface="Cambria Math" panose="02040503050406030204" pitchFamily="18" charset="0"/>
                            <a:ea typeface="+mn-ea"/>
                          </a:rPr>
                          <m:t>,</m:t>
                        </m:r>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𝑔</m:t>
                            </m:r>
                          </m:e>
                          <m:sub>
                            <m:r>
                              <a:rPr lang="en-US" altLang="zh-CN" sz="2000" b="0" i="1" smtClean="0">
                                <a:solidFill>
                                  <a:srgbClr val="292929"/>
                                </a:solidFill>
                                <a:effectLst/>
                                <a:latin typeface="Cambria Math" panose="02040503050406030204" pitchFamily="18" charset="0"/>
                                <a:ea typeface="+mn-ea"/>
                              </a:rPr>
                              <m:t>𝑣</m:t>
                            </m:r>
                            <m:r>
                              <a:rPr lang="en-US" altLang="zh-CN" sz="2000" b="0" i="1" smtClean="0">
                                <a:solidFill>
                                  <a:srgbClr val="292929"/>
                                </a:solidFill>
                                <a:effectLst/>
                                <a:latin typeface="Cambria Math" panose="02040503050406030204" pitchFamily="18" charset="0"/>
                                <a:ea typeface="+mn-ea"/>
                              </a:rPr>
                              <m:t>,</m:t>
                            </m:r>
                            <m:r>
                              <a:rPr lang="en-US" altLang="zh-CN" sz="2000" b="0" i="1" smtClean="0">
                                <a:solidFill>
                                  <a:srgbClr val="292929"/>
                                </a:solidFill>
                                <a:effectLst/>
                                <a:latin typeface="Cambria Math" panose="02040503050406030204" pitchFamily="18" charset="0"/>
                                <a:ea typeface="+mn-ea"/>
                              </a:rPr>
                              <m:t>𝑖</m:t>
                            </m:r>
                            <m:r>
                              <a:rPr lang="en-US" altLang="zh-CN" sz="2000" b="0" i="1" smtClean="0">
                                <a:solidFill>
                                  <a:srgbClr val="292929"/>
                                </a:solidFill>
                                <a:effectLst/>
                                <a:latin typeface="Cambria Math" panose="02040503050406030204" pitchFamily="18" charset="0"/>
                                <a:ea typeface="+mn-ea"/>
                              </a:rPr>
                              <m:t>,2</m:t>
                            </m:r>
                          </m:sub>
                        </m:sSub>
                        <m:r>
                          <a:rPr lang="en-US" altLang="zh-CN" sz="2000" b="0" i="1" smtClean="0">
                            <a:solidFill>
                              <a:srgbClr val="292929"/>
                            </a:solidFill>
                            <a:effectLst/>
                            <a:latin typeface="Cambria Math" panose="02040503050406030204" pitchFamily="18" charset="0"/>
                            <a:ea typeface="+mn-ea"/>
                          </a:rPr>
                          <m:t>,…,</m:t>
                        </m:r>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𝑔</m:t>
                            </m:r>
                          </m:e>
                          <m:sub>
                            <m:r>
                              <a:rPr lang="en-US" altLang="zh-CN" sz="2000" b="0" i="1" smtClean="0">
                                <a:solidFill>
                                  <a:srgbClr val="292929"/>
                                </a:solidFill>
                                <a:effectLst/>
                                <a:latin typeface="Cambria Math" panose="02040503050406030204" pitchFamily="18" charset="0"/>
                                <a:ea typeface="+mn-ea"/>
                              </a:rPr>
                              <m:t>𝑣</m:t>
                            </m:r>
                            <m:r>
                              <a:rPr lang="en-US" altLang="zh-CN" sz="2000" b="0" i="1" smtClean="0">
                                <a:solidFill>
                                  <a:srgbClr val="292929"/>
                                </a:solidFill>
                                <a:effectLst/>
                                <a:latin typeface="Cambria Math" panose="02040503050406030204" pitchFamily="18" charset="0"/>
                                <a:ea typeface="+mn-ea"/>
                              </a:rPr>
                              <m:t>,</m:t>
                            </m:r>
                            <m:r>
                              <a:rPr lang="en-US" altLang="zh-CN" sz="2000" b="0" i="1" smtClean="0">
                                <a:solidFill>
                                  <a:srgbClr val="292929"/>
                                </a:solidFill>
                                <a:effectLst/>
                                <a:latin typeface="Cambria Math" panose="02040503050406030204" pitchFamily="18" charset="0"/>
                                <a:ea typeface="+mn-ea"/>
                              </a:rPr>
                              <m:t>𝑖</m:t>
                            </m:r>
                            <m:r>
                              <a:rPr lang="en-US" altLang="zh-CN" sz="2000" b="0" i="1" smtClean="0">
                                <a:solidFill>
                                  <a:srgbClr val="292929"/>
                                </a:solidFill>
                                <a:effectLst/>
                                <a:latin typeface="Cambria Math" panose="02040503050406030204" pitchFamily="18" charset="0"/>
                                <a:ea typeface="+mn-ea"/>
                              </a:rPr>
                              <m:t>,</m:t>
                            </m:r>
                            <m:r>
                              <a:rPr lang="en-US" altLang="zh-CN" sz="2000" b="0" i="1" smtClean="0">
                                <a:solidFill>
                                  <a:srgbClr val="292929"/>
                                </a:solidFill>
                                <a:effectLst/>
                                <a:latin typeface="Cambria Math" panose="02040503050406030204" pitchFamily="18" charset="0"/>
                                <a:ea typeface="+mn-ea"/>
                              </a:rPr>
                              <m:t>h</m:t>
                            </m:r>
                          </m:sub>
                        </m:sSub>
                      </m:e>
                    </m:d>
                  </m:oMath>
                </a14:m>
                <a:r>
                  <a:rPr lang="zh-CN" altLang="en-US" sz="2000" b="0" i="0" dirty="0">
                    <a:solidFill>
                      <a:srgbClr val="292929"/>
                    </a:solidFill>
                    <a:effectLst/>
                    <a:latin typeface="+mn-lt"/>
                    <a:ea typeface="+mn-ea"/>
                  </a:rPr>
                  <a:t>称为输入信道</a:t>
                </a:r>
                <a14:m>
                  <m:oMath xmlns:m="http://schemas.openxmlformats.org/officeDocument/2006/math">
                    <m:sSub>
                      <m:sSubPr>
                        <m:ctrlPr>
                          <a:rPr lang="en-US" altLang="zh-CN" sz="2000" b="0" i="1" dirty="0" smtClean="0">
                            <a:solidFill>
                              <a:srgbClr val="292929"/>
                            </a:solidFill>
                            <a:effectLst/>
                            <a:latin typeface="Cambria Math" panose="02040503050406030204" pitchFamily="18" charset="0"/>
                            <a:ea typeface="+mn-ea"/>
                          </a:rPr>
                        </m:ctrlPr>
                      </m:sSubPr>
                      <m:e>
                        <m:r>
                          <a:rPr lang="en-US" altLang="zh-CN" sz="2000" b="0" i="1" dirty="0" smtClean="0">
                            <a:solidFill>
                              <a:srgbClr val="292929"/>
                            </a:solidFill>
                            <a:effectLst/>
                            <a:latin typeface="Cambria Math" panose="02040503050406030204" pitchFamily="18" charset="0"/>
                            <a:ea typeface="+mn-ea"/>
                          </a:rPr>
                          <m:t>𝑒</m:t>
                        </m:r>
                      </m:e>
                      <m:sub>
                        <m:r>
                          <a:rPr lang="en-US" altLang="zh-CN" sz="2000" b="0" i="1" dirty="0" smtClean="0">
                            <a:solidFill>
                              <a:srgbClr val="292929"/>
                            </a:solidFill>
                            <a:effectLst/>
                            <a:latin typeface="Cambria Math" panose="02040503050406030204" pitchFamily="18" charset="0"/>
                            <a:ea typeface="+mn-ea"/>
                          </a:rPr>
                          <m:t>𝑣</m:t>
                        </m:r>
                        <m:r>
                          <a:rPr lang="en-US" altLang="zh-CN" sz="2000" b="0" i="1" dirty="0" smtClean="0">
                            <a:solidFill>
                              <a:srgbClr val="292929"/>
                            </a:solidFill>
                            <a:effectLst/>
                            <a:latin typeface="Cambria Math" panose="02040503050406030204" pitchFamily="18" charset="0"/>
                            <a:ea typeface="+mn-ea"/>
                          </a:rPr>
                          <m:t>,</m:t>
                        </m:r>
                        <m:r>
                          <a:rPr lang="en-US" altLang="zh-CN" sz="2000" b="0" i="1" dirty="0" smtClean="0">
                            <a:solidFill>
                              <a:srgbClr val="292929"/>
                            </a:solidFill>
                            <a:effectLst/>
                            <a:latin typeface="Cambria Math" panose="02040503050406030204" pitchFamily="18" charset="0"/>
                            <a:ea typeface="+mn-ea"/>
                          </a:rPr>
                          <m:t>𝑖</m:t>
                        </m:r>
                      </m:sub>
                    </m:sSub>
                    <m:r>
                      <a:rPr lang="zh-CN" altLang="en-US" sz="2000" i="1" dirty="0">
                        <a:solidFill>
                          <a:srgbClr val="292929"/>
                        </a:solidFill>
                        <a:latin typeface="Cambria Math" panose="02040503050406030204" pitchFamily="18" charset="0"/>
                        <a:ea typeface="+mn-ea"/>
                      </a:rPr>
                      <m:t>的</m:t>
                    </m:r>
                  </m:oMath>
                </a14:m>
                <a:r>
                  <a:rPr lang="zh-CN" altLang="en-US" sz="2000" b="0" i="0" dirty="0">
                    <a:solidFill>
                      <a:srgbClr val="FF0000"/>
                    </a:solidFill>
                    <a:effectLst/>
                    <a:latin typeface="+mn-lt"/>
                    <a:ea typeface="+mn-ea"/>
                  </a:rPr>
                  <a:t>全局编码向量</a:t>
                </a:r>
                <a:r>
                  <a:rPr lang="zh-CN" altLang="en-US" sz="2000" b="0" i="0" dirty="0">
                    <a:solidFill>
                      <a:srgbClr val="292929"/>
                    </a:solidFill>
                    <a:effectLst/>
                    <a:latin typeface="+mn-lt"/>
                    <a:ea typeface="+mn-ea"/>
                  </a:rPr>
                  <a:t>。</a:t>
                </a:r>
                <a:endParaRPr lang="en-US" altLang="zh-CN" sz="2000" b="0" i="0" dirty="0">
                  <a:solidFill>
                    <a:srgbClr val="292929"/>
                  </a:solidFill>
                  <a:effectLst/>
                  <a:latin typeface="+mn-lt"/>
                  <a:ea typeface="+mn-ea"/>
                </a:endParaRPr>
              </a:p>
              <a:p>
                <a:pPr algn="l"/>
                <a:endParaRPr lang="en-US" sz="2000" dirty="0">
                  <a:solidFill>
                    <a:srgbClr val="292929"/>
                  </a:solidFill>
                  <a:uFillTx/>
                  <a:latin typeface="+mn-lt"/>
                  <a:ea typeface="+mn-ea"/>
                  <a:sym typeface="+mn-ea"/>
                </a:endParaRPr>
              </a:p>
              <a:p>
                <a:pPr algn="l"/>
                <a:r>
                  <a:rPr lang="en-US" sz="2000" dirty="0">
                    <a:solidFill>
                      <a:srgbClr val="292929"/>
                    </a:solidFill>
                    <a:latin typeface="+mn-lt"/>
                    <a:ea typeface="+mn-ea"/>
                    <a:sym typeface="+mn-ea"/>
                  </a:rPr>
                  <a:t>        </a:t>
                </a:r>
                <a:r>
                  <a:rPr lang="zh-CN" altLang="en-US" sz="2000" dirty="0">
                    <a:solidFill>
                      <a:schemeClr val="accent2">
                        <a:lumMod val="75000"/>
                      </a:schemeClr>
                    </a:solidFill>
                    <a:latin typeface="+mn-lt"/>
                    <a:ea typeface="+mn-ea"/>
                    <a:sym typeface="+mn-ea"/>
                  </a:rPr>
                  <a:t>作用：</a:t>
                </a:r>
                <a:r>
                  <a:rPr lang="zh-CN" altLang="en-US" sz="2000" dirty="0">
                    <a:solidFill>
                      <a:srgbClr val="292929"/>
                    </a:solidFill>
                    <a:latin typeface="+mn-lt"/>
                    <a:ea typeface="+mn-ea"/>
                    <a:sym typeface="+mn-ea"/>
                  </a:rPr>
                  <a:t>全局编码向量建立源节点和当前节点输出信息的关系。</a:t>
                </a:r>
                <a:endParaRPr lang="en-US" sz="2000" dirty="0">
                  <a:solidFill>
                    <a:srgbClr val="292929"/>
                  </a:solidFill>
                  <a:latin typeface="+mn-lt"/>
                  <a:ea typeface="+mn-ea"/>
                  <a:sym typeface="+mn-ea"/>
                </a:endParaRPr>
              </a:p>
              <a:p>
                <a:pPr algn="l"/>
                <a:endParaRPr lang="en-US" sz="2000" dirty="0">
                  <a:solidFill>
                    <a:srgbClr val="292929"/>
                  </a:solidFill>
                  <a:uFillTx/>
                  <a:latin typeface="+mn-lt"/>
                  <a:ea typeface="+mn-ea"/>
                  <a:sym typeface="+mn-ea"/>
                </a:endParaRPr>
              </a:p>
              <a:p>
                <a:pPr algn="l"/>
                <a:endParaRPr lang="en-US" sz="2000" dirty="0">
                  <a:solidFill>
                    <a:srgbClr val="292929"/>
                  </a:solidFill>
                  <a:latin typeface="+mn-lt"/>
                  <a:ea typeface="+mn-ea"/>
                  <a:sym typeface="+mn-ea"/>
                </a:endParaRPr>
              </a:p>
              <a:p>
                <a:pPr algn="l"/>
                <a:endParaRPr sz="2000" dirty="0">
                  <a:uFillTx/>
                  <a:latin typeface="+mn-lt"/>
                  <a:ea typeface="+mn-ea"/>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44543" y="1143060"/>
                <a:ext cx="8454913" cy="4147417"/>
              </a:xfrm>
              <a:prstGeom prst="rect">
                <a:avLst/>
              </a:prstGeom>
              <a:blipFill rotWithShape="1">
                <a:blip r:embed="rId2"/>
                <a:stretch>
                  <a:fillRect l="-4" t="-1" r="3" b="7"/>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向量空间正交补</a:t>
            </a:r>
          </a:p>
        </p:txBody>
      </p:sp>
      <p:pic>
        <p:nvPicPr>
          <p:cNvPr id="4" name="图片 3"/>
          <p:cNvPicPr>
            <a:picLocks noChangeAspect="1"/>
          </p:cNvPicPr>
          <p:nvPr/>
        </p:nvPicPr>
        <p:blipFill>
          <a:blip r:embed="rId3"/>
          <a:stretch>
            <a:fillRect/>
          </a:stretch>
        </p:blipFill>
        <p:spPr>
          <a:xfrm>
            <a:off x="685902" y="1079562"/>
            <a:ext cx="2470277" cy="2432175"/>
          </a:xfrm>
          <a:prstGeom prst="rect">
            <a:avLst/>
          </a:prstGeom>
        </p:spPr>
      </p:pic>
      <p:pic>
        <p:nvPicPr>
          <p:cNvPr id="6" name="图片 5"/>
          <p:cNvPicPr>
            <a:picLocks noChangeAspect="1"/>
          </p:cNvPicPr>
          <p:nvPr/>
        </p:nvPicPr>
        <p:blipFill>
          <a:blip r:embed="rId4"/>
          <a:stretch>
            <a:fillRect/>
          </a:stretch>
        </p:blipFill>
        <p:spPr>
          <a:xfrm>
            <a:off x="3460475" y="1079562"/>
            <a:ext cx="2476627" cy="2457576"/>
          </a:xfrm>
          <a:prstGeom prst="rect">
            <a:avLst/>
          </a:prstGeom>
        </p:spPr>
      </p:pic>
      <p:pic>
        <p:nvPicPr>
          <p:cNvPr id="8" name="图片 7"/>
          <p:cNvPicPr>
            <a:picLocks noChangeAspect="1"/>
          </p:cNvPicPr>
          <p:nvPr/>
        </p:nvPicPr>
        <p:blipFill>
          <a:blip r:embed="rId5"/>
          <a:stretch>
            <a:fillRect/>
          </a:stretch>
        </p:blipFill>
        <p:spPr>
          <a:xfrm>
            <a:off x="6241399" y="1079562"/>
            <a:ext cx="2476627" cy="2444876"/>
          </a:xfrm>
          <a:prstGeom prst="rect">
            <a:avLst/>
          </a:prstGeom>
        </p:spPr>
      </p:pic>
      <p:sp>
        <p:nvSpPr>
          <p:cNvPr id="12" name="文本框 11"/>
          <p:cNvSpPr txBox="1"/>
          <p:nvPr/>
        </p:nvSpPr>
        <p:spPr>
          <a:xfrm>
            <a:off x="1398477" y="3493798"/>
            <a:ext cx="534121" cy="369332"/>
          </a:xfrm>
          <a:prstGeom prst="rect">
            <a:avLst/>
          </a:prstGeom>
          <a:noFill/>
        </p:spPr>
        <p:txBody>
          <a:bodyPr wrap="none" rtlCol="0" anchor="t">
            <a:spAutoFit/>
          </a:bodyPr>
          <a:lstStyle/>
          <a:p>
            <a:r>
              <a:rPr lang="zh-CN" altLang="en-US" b="1" dirty="0">
                <a:latin typeface="仿宋" panose="02010609060101010101" pitchFamily="49" charset="-122"/>
                <a:ea typeface="仿宋" panose="02010609060101010101" pitchFamily="49" charset="-122"/>
                <a:sym typeface="+mn-ea"/>
              </a:rPr>
              <a:t>图</a:t>
            </a:r>
            <a:r>
              <a:rPr lang="en-US" altLang="zh-CN" b="1" dirty="0">
                <a:latin typeface="仿宋" panose="02010609060101010101" pitchFamily="49" charset="-122"/>
                <a:ea typeface="仿宋" panose="02010609060101010101" pitchFamily="49" charset="-122"/>
                <a:sym typeface="+mn-ea"/>
              </a:rPr>
              <a:t>a</a:t>
            </a:r>
            <a:endParaRPr lang="zh-CN" altLang="en-US" b="1" dirty="0">
              <a:latin typeface="仿宋" panose="02010609060101010101" pitchFamily="49" charset="-122"/>
              <a:ea typeface="仿宋" panose="02010609060101010101" pitchFamily="49" charset="-122"/>
              <a:sym typeface="+mn-ea"/>
            </a:endParaRPr>
          </a:p>
        </p:txBody>
      </p:sp>
      <p:sp>
        <p:nvSpPr>
          <p:cNvPr id="13" name="文本框 12"/>
          <p:cNvSpPr txBox="1"/>
          <p:nvPr/>
        </p:nvSpPr>
        <p:spPr>
          <a:xfrm>
            <a:off x="4304939" y="3493798"/>
            <a:ext cx="534121" cy="369332"/>
          </a:xfrm>
          <a:prstGeom prst="rect">
            <a:avLst/>
          </a:prstGeom>
          <a:noFill/>
        </p:spPr>
        <p:txBody>
          <a:bodyPr wrap="none" rtlCol="0" anchor="t">
            <a:spAutoFit/>
          </a:bodyPr>
          <a:lstStyle/>
          <a:p>
            <a:r>
              <a:rPr lang="zh-CN" altLang="en-US" b="1" dirty="0">
                <a:latin typeface="仿宋" panose="02010609060101010101" pitchFamily="49" charset="-122"/>
                <a:ea typeface="仿宋" panose="02010609060101010101" pitchFamily="49" charset="-122"/>
                <a:sym typeface="+mn-ea"/>
              </a:rPr>
              <a:t>图</a:t>
            </a:r>
            <a:r>
              <a:rPr lang="en-US" altLang="zh-CN" b="1" dirty="0">
                <a:latin typeface="仿宋" panose="02010609060101010101" pitchFamily="49" charset="-122"/>
                <a:ea typeface="仿宋" panose="02010609060101010101" pitchFamily="49" charset="-122"/>
                <a:sym typeface="+mn-ea"/>
              </a:rPr>
              <a:t>b</a:t>
            </a:r>
            <a:endParaRPr lang="zh-CN" altLang="en-US" b="1" dirty="0">
              <a:latin typeface="仿宋" panose="02010609060101010101" pitchFamily="49" charset="-122"/>
              <a:ea typeface="仿宋" panose="02010609060101010101" pitchFamily="49" charset="-122"/>
              <a:sym typeface="+mn-ea"/>
            </a:endParaRPr>
          </a:p>
        </p:txBody>
      </p:sp>
      <p:sp>
        <p:nvSpPr>
          <p:cNvPr id="14" name="文本框 13"/>
          <p:cNvSpPr txBox="1"/>
          <p:nvPr/>
        </p:nvSpPr>
        <p:spPr>
          <a:xfrm>
            <a:off x="7081720" y="3511079"/>
            <a:ext cx="534121" cy="369332"/>
          </a:xfrm>
          <a:prstGeom prst="rect">
            <a:avLst/>
          </a:prstGeom>
          <a:noFill/>
        </p:spPr>
        <p:txBody>
          <a:bodyPr wrap="none" rtlCol="0" anchor="t">
            <a:spAutoFit/>
          </a:bodyPr>
          <a:lstStyle/>
          <a:p>
            <a:r>
              <a:rPr lang="zh-CN" altLang="en-US" b="1" dirty="0">
                <a:latin typeface="仿宋" panose="02010609060101010101" pitchFamily="49" charset="-122"/>
                <a:ea typeface="仿宋" panose="02010609060101010101" pitchFamily="49" charset="-122"/>
                <a:sym typeface="+mn-ea"/>
              </a:rPr>
              <a:t>图</a:t>
            </a:r>
            <a:r>
              <a:rPr lang="en-US" altLang="zh-CN" b="1" dirty="0">
                <a:latin typeface="仿宋" panose="02010609060101010101" pitchFamily="49" charset="-122"/>
                <a:ea typeface="仿宋" panose="02010609060101010101" pitchFamily="49" charset="-122"/>
                <a:sym typeface="+mn-ea"/>
              </a:rPr>
              <a:t>c</a:t>
            </a:r>
            <a:endParaRPr lang="zh-CN" altLang="en-US" b="1" dirty="0">
              <a:latin typeface="仿宋" panose="02010609060101010101" pitchFamily="49" charset="-122"/>
              <a:ea typeface="仿宋" panose="02010609060101010101" pitchFamily="49" charset="-122"/>
              <a:sym typeface="+mn-ea"/>
            </a:endParaRPr>
          </a:p>
        </p:txBody>
      </p:sp>
      <mc:AlternateContent xmlns:mc="http://schemas.openxmlformats.org/markup-compatibility/2006" xmlns:a14="http://schemas.microsoft.com/office/drawing/2010/main">
        <mc:Choice Requires="a14">
          <p:sp>
            <p:nvSpPr>
              <p:cNvPr id="15" name="文本框 14"/>
              <p:cNvSpPr txBox="1"/>
              <p:nvPr/>
            </p:nvSpPr>
            <p:spPr>
              <a:xfrm>
                <a:off x="152516" y="4267178"/>
                <a:ext cx="8686572" cy="2098138"/>
              </a:xfrm>
              <a:prstGeom prst="rect">
                <a:avLst/>
              </a:prstGeom>
              <a:noFill/>
            </p:spPr>
            <p:txBody>
              <a:bodyPr wrap="square" rtlCol="0" anchor="t">
                <a:spAutoFit/>
              </a:bodyPr>
              <a:lstStyle/>
              <a:p>
                <a:r>
                  <a:rPr lang="zh-CN" altLang="en-US" dirty="0">
                    <a:latin typeface="黑体" panose="02010609060101010101" pitchFamily="49" charset="-122"/>
                    <a:ea typeface="黑体" panose="02010609060101010101" pitchFamily="49" charset="-122"/>
                    <a:sym typeface="+mn-ea"/>
                  </a:rPr>
                  <a:t>    在图</a:t>
                </a:r>
                <a:r>
                  <a:rPr lang="en-US" altLang="zh-CN" dirty="0">
                    <a:latin typeface="黑体" panose="02010609060101010101" pitchFamily="49" charset="-122"/>
                    <a:ea typeface="黑体" panose="02010609060101010101" pitchFamily="49" charset="-122"/>
                    <a:sym typeface="+mn-ea"/>
                  </a:rPr>
                  <a:t>a</a:t>
                </a:r>
                <a:r>
                  <a:rPr lang="zh-CN" altLang="en-US" dirty="0">
                    <a:latin typeface="黑体" panose="02010609060101010101" pitchFamily="49" charset="-122"/>
                    <a:ea typeface="黑体" panose="02010609060101010101" pitchFamily="49" charset="-122"/>
                    <a:sym typeface="+mn-ea"/>
                  </a:rPr>
                  <a:t>中，给出一个三维空间中过原点的二维子空间</a:t>
                </a:r>
                <a:r>
                  <a:rPr lang="en-US" altLang="zh-CN" dirty="0">
                    <a:latin typeface="黑体" panose="02010609060101010101" pitchFamily="49" charset="-122"/>
                    <a:ea typeface="黑体" panose="02010609060101010101" pitchFamily="49" charset="-122"/>
                    <a:sym typeface="+mn-ea"/>
                  </a:rPr>
                  <a:t>V</a:t>
                </a:r>
                <a:r>
                  <a:rPr lang="en-US" altLang="zh-CN" sz="1600" dirty="0">
                    <a:latin typeface="黑体" panose="02010609060101010101" pitchFamily="49" charset="-122"/>
                    <a:ea typeface="黑体" panose="02010609060101010101" pitchFamily="49" charset="-122"/>
                    <a:sym typeface="+mn-ea"/>
                  </a:rPr>
                  <a:t>1</a:t>
                </a:r>
                <a:r>
                  <a:rPr lang="zh-CN" altLang="en-US" dirty="0">
                    <a:latin typeface="黑体" panose="02010609060101010101" pitchFamily="49" charset="-122"/>
                    <a:ea typeface="黑体" panose="02010609060101010101" pitchFamily="49" charset="-122"/>
                    <a:sym typeface="+mn-ea"/>
                  </a:rPr>
                  <a:t>，和同样过原点且与其正交的一条直线</a:t>
                </a:r>
                <a:r>
                  <a:rPr lang="en-US" altLang="zh-CN" dirty="0">
                    <a:latin typeface="黑体" panose="02010609060101010101" pitchFamily="49" charset="-122"/>
                    <a:ea typeface="黑体" panose="02010609060101010101" pitchFamily="49" charset="-122"/>
                    <a:sym typeface="+mn-ea"/>
                  </a:rPr>
                  <a:t>V</a:t>
                </a:r>
                <a:r>
                  <a:rPr lang="en-US" altLang="zh-CN" sz="1600" dirty="0">
                    <a:latin typeface="黑体" panose="02010609060101010101" pitchFamily="49" charset="-122"/>
                    <a:ea typeface="黑体" panose="02010609060101010101" pitchFamily="49" charset="-122"/>
                    <a:sym typeface="+mn-ea"/>
                  </a:rPr>
                  <a:t>2</a:t>
                </a:r>
                <a:r>
                  <a:rPr lang="zh-CN" altLang="en-US" dirty="0">
                    <a:latin typeface="黑体" panose="02010609060101010101" pitchFamily="49" charset="-122"/>
                    <a:ea typeface="黑体" panose="02010609060101010101" pitchFamily="49" charset="-122"/>
                    <a:sym typeface="+mn-ea"/>
                  </a:rPr>
                  <a:t>。二者的关系除了</a:t>
                </a:r>
                <a:r>
                  <a:rPr lang="zh-CN" altLang="en-US" dirty="0">
                    <a:solidFill>
                      <a:srgbClr val="FF0000"/>
                    </a:solidFill>
                    <a:latin typeface="黑体" panose="02010609060101010101" pitchFamily="49" charset="-122"/>
                    <a:ea typeface="黑体" panose="02010609060101010101" pitchFamily="49" charset="-122"/>
                    <a:sym typeface="+mn-ea"/>
                  </a:rPr>
                  <a:t>正交</a:t>
                </a:r>
                <a:r>
                  <a:rPr lang="zh-CN" altLang="en-US" dirty="0">
                    <a:latin typeface="黑体" panose="02010609060101010101" pitchFamily="49" charset="-122"/>
                    <a:ea typeface="黑体" panose="02010609060101010101" pitchFamily="49" charset="-122"/>
                    <a:sym typeface="+mn-ea"/>
                  </a:rPr>
                  <a:t>之外，对于三维空间中任意一个向量，都能</a:t>
                </a:r>
                <a:r>
                  <a:rPr lang="zh-CN" altLang="en-US" dirty="0">
                    <a:solidFill>
                      <a:srgbClr val="FF0000"/>
                    </a:solidFill>
                    <a:latin typeface="黑体" panose="02010609060101010101" pitchFamily="49" charset="-122"/>
                    <a:ea typeface="黑体" panose="02010609060101010101" pitchFamily="49" charset="-122"/>
                    <a:sym typeface="+mn-ea"/>
                  </a:rPr>
                  <a:t>以</a:t>
                </a:r>
                <a:r>
                  <a:rPr lang="en-US" altLang="zh-CN" dirty="0">
                    <a:solidFill>
                      <a:srgbClr val="FF0000"/>
                    </a:solidFill>
                    <a:latin typeface="黑体" panose="02010609060101010101" pitchFamily="49" charset="-122"/>
                    <a:ea typeface="黑体" panose="02010609060101010101" pitchFamily="49" charset="-122"/>
                    <a:sym typeface="+mn-ea"/>
                  </a:rPr>
                  <a:t>V</a:t>
                </a:r>
                <a:r>
                  <a:rPr lang="en-US" altLang="zh-CN" sz="1600" dirty="0">
                    <a:solidFill>
                      <a:srgbClr val="FF0000"/>
                    </a:solidFill>
                    <a:latin typeface="黑体" panose="02010609060101010101" pitchFamily="49" charset="-122"/>
                    <a:ea typeface="黑体" panose="02010609060101010101" pitchFamily="49" charset="-122"/>
                    <a:sym typeface="+mn-ea"/>
                  </a:rPr>
                  <a:t>1</a:t>
                </a:r>
                <a:r>
                  <a:rPr lang="zh-CN" altLang="en-US" dirty="0">
                    <a:solidFill>
                      <a:srgbClr val="FF0000"/>
                    </a:solidFill>
                    <a:latin typeface="黑体" panose="02010609060101010101" pitchFamily="49" charset="-122"/>
                    <a:ea typeface="黑体" panose="02010609060101010101" pitchFamily="49" charset="-122"/>
                    <a:sym typeface="+mn-ea"/>
                  </a:rPr>
                  <a:t>中的一个向量和</a:t>
                </a:r>
                <a:r>
                  <a:rPr lang="en-US" altLang="zh-CN" dirty="0">
                    <a:solidFill>
                      <a:srgbClr val="FF0000"/>
                    </a:solidFill>
                    <a:latin typeface="黑体" panose="02010609060101010101" pitchFamily="49" charset="-122"/>
                    <a:ea typeface="黑体" panose="02010609060101010101" pitchFamily="49" charset="-122"/>
                    <a:sym typeface="+mn-ea"/>
                  </a:rPr>
                  <a:t>V</a:t>
                </a:r>
                <a:r>
                  <a:rPr lang="en-US" altLang="zh-CN" sz="1600" dirty="0">
                    <a:solidFill>
                      <a:srgbClr val="FF0000"/>
                    </a:solidFill>
                    <a:latin typeface="黑体" panose="02010609060101010101" pitchFamily="49" charset="-122"/>
                    <a:ea typeface="黑体" panose="02010609060101010101" pitchFamily="49" charset="-122"/>
                    <a:sym typeface="+mn-ea"/>
                  </a:rPr>
                  <a:t>2</a:t>
                </a:r>
                <a:r>
                  <a:rPr lang="zh-CN" altLang="en-US" dirty="0">
                    <a:solidFill>
                      <a:srgbClr val="FF0000"/>
                    </a:solidFill>
                    <a:latin typeface="黑体" panose="02010609060101010101" pitchFamily="49" charset="-122"/>
                    <a:ea typeface="黑体" panose="02010609060101010101" pitchFamily="49" charset="-122"/>
                    <a:sym typeface="+mn-ea"/>
                  </a:rPr>
                  <a:t>中的一个向量的和的形式</a:t>
                </a:r>
                <a:r>
                  <a:rPr lang="zh-CN" altLang="en-US" dirty="0">
                    <a:latin typeface="黑体" panose="02010609060101010101" pitchFamily="49" charset="-122"/>
                    <a:ea typeface="黑体" panose="02010609060101010101" pitchFamily="49" charset="-122"/>
                    <a:sym typeface="+mn-ea"/>
                  </a:rPr>
                  <a:t>来表示。而子空间</a:t>
                </a:r>
                <a:r>
                  <a:rPr lang="en-US" altLang="zh-CN" dirty="0">
                    <a:latin typeface="黑体" panose="02010609060101010101" pitchFamily="49" charset="-122"/>
                    <a:ea typeface="黑体" panose="02010609060101010101" pitchFamily="49" charset="-122"/>
                    <a:sym typeface="+mn-ea"/>
                  </a:rPr>
                  <a:t>V</a:t>
                </a:r>
                <a:r>
                  <a:rPr lang="en-US" altLang="zh-CN" sz="1600" dirty="0">
                    <a:latin typeface="黑体" panose="02010609060101010101" pitchFamily="49" charset="-122"/>
                    <a:ea typeface="黑体" panose="02010609060101010101" pitchFamily="49" charset="-122"/>
                    <a:sym typeface="+mn-ea"/>
                  </a:rPr>
                  <a:t>2</a:t>
                </a:r>
                <a:r>
                  <a:rPr lang="zh-CN" altLang="en-US" dirty="0">
                    <a:latin typeface="黑体" panose="02010609060101010101" pitchFamily="49" charset="-122"/>
                    <a:ea typeface="黑体" panose="02010609060101010101" pitchFamily="49" charset="-122"/>
                    <a:sym typeface="+mn-ea"/>
                  </a:rPr>
                  <a:t>就是</a:t>
                </a:r>
                <a:r>
                  <a:rPr lang="en-US" altLang="zh-CN" dirty="0">
                    <a:latin typeface="黑体" panose="02010609060101010101" pitchFamily="49" charset="-122"/>
                    <a:ea typeface="黑体" panose="02010609060101010101" pitchFamily="49" charset="-122"/>
                    <a:sym typeface="+mn-ea"/>
                  </a:rPr>
                  <a:t>V</a:t>
                </a:r>
                <a:r>
                  <a:rPr lang="en-US" altLang="zh-CN" sz="1600" dirty="0">
                    <a:latin typeface="黑体" panose="02010609060101010101" pitchFamily="49" charset="-122"/>
                    <a:ea typeface="黑体" panose="02010609060101010101" pitchFamily="49" charset="-122"/>
                    <a:sym typeface="+mn-ea"/>
                  </a:rPr>
                  <a:t>1</a:t>
                </a:r>
                <a:r>
                  <a:rPr lang="zh-CN" altLang="en-US" dirty="0">
                    <a:latin typeface="黑体" panose="02010609060101010101" pitchFamily="49" charset="-122"/>
                    <a:ea typeface="黑体" panose="02010609060101010101" pitchFamily="49" charset="-122"/>
                    <a:sym typeface="+mn-ea"/>
                  </a:rPr>
                  <a:t>的正交补</a:t>
                </a:r>
                <a:r>
                  <a:rPr lang="en-US" altLang="zh-CN" dirty="0">
                    <a:latin typeface="黑体" panose="02010609060101010101" pitchFamily="49" charset="-122"/>
                    <a:ea typeface="黑体" panose="02010609060101010101" pitchFamily="49" charset="-122"/>
                    <a:sym typeface="+mn-ea"/>
                  </a:rPr>
                  <a:t>,</a:t>
                </a:r>
                <a:r>
                  <a:rPr lang="zh-CN" altLang="en-US" dirty="0">
                    <a:latin typeface="黑体" panose="02010609060101010101" pitchFamily="49" charset="-122"/>
                    <a:ea typeface="黑体" panose="02010609060101010101" pitchFamily="49" charset="-122"/>
                    <a:sym typeface="+mn-ea"/>
                  </a:rPr>
                  <a:t>记为：</a:t>
                </a:r>
                <a:endParaRPr lang="en-US" altLang="zh-CN" dirty="0">
                  <a:latin typeface="黑体" panose="02010609060101010101" pitchFamily="49" charset="-122"/>
                  <a:ea typeface="黑体" panose="02010609060101010101" pitchFamily="49" charset="-122"/>
                  <a:sym typeface="+mn-ea"/>
                </a:endParaRPr>
              </a:p>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sym typeface="+mn-ea"/>
                            </a:rPr>
                          </m:ctrlPr>
                        </m:sSubPr>
                        <m:e>
                          <m:r>
                            <a:rPr lang="en-US" altLang="zh-CN" b="0" i="1" smtClean="0">
                              <a:latin typeface="Cambria Math" panose="02040503050406030204" pitchFamily="18" charset="0"/>
                              <a:ea typeface="黑体" panose="02010609060101010101" pitchFamily="49" charset="-122"/>
                              <a:sym typeface="+mn-ea"/>
                            </a:rPr>
                            <m:t>𝑉</m:t>
                          </m:r>
                        </m:e>
                        <m:sub>
                          <m:r>
                            <a:rPr lang="en-US" altLang="zh-CN" b="0" i="1" smtClean="0">
                              <a:latin typeface="Cambria Math" panose="02040503050406030204" pitchFamily="18" charset="0"/>
                              <a:ea typeface="黑体" panose="02010609060101010101" pitchFamily="49" charset="-122"/>
                              <a:sym typeface="+mn-ea"/>
                            </a:rPr>
                            <m:t>2</m:t>
                          </m:r>
                        </m:sub>
                      </m:sSub>
                      <m:r>
                        <a:rPr lang="en-US" altLang="zh-CN" b="0" i="1" smtClean="0">
                          <a:latin typeface="Cambria Math" panose="02040503050406030204" pitchFamily="18" charset="0"/>
                          <a:ea typeface="黑体" panose="02010609060101010101" pitchFamily="49" charset="-122"/>
                          <a:sym typeface="+mn-ea"/>
                        </a:rPr>
                        <m:t>=</m:t>
                      </m:r>
                      <m:sSubSup>
                        <m:sSubSupPr>
                          <m:ctrlPr>
                            <a:rPr lang="en-US" altLang="zh-CN" i="1" smtClean="0">
                              <a:latin typeface="Cambria Math" panose="02040503050406030204" pitchFamily="18" charset="0"/>
                              <a:ea typeface="黑体" panose="02010609060101010101" pitchFamily="49" charset="-122"/>
                              <a:sym typeface="+mn-ea"/>
                            </a:rPr>
                          </m:ctrlPr>
                        </m:sSubSupPr>
                        <m:e>
                          <m:r>
                            <a:rPr lang="en-US" altLang="zh-CN" b="0" i="1" smtClean="0">
                              <a:latin typeface="Cambria Math" panose="02040503050406030204" pitchFamily="18" charset="0"/>
                              <a:ea typeface="黑体" panose="02010609060101010101" pitchFamily="49" charset="-122"/>
                              <a:sym typeface="+mn-ea"/>
                            </a:rPr>
                            <m:t>𝑉</m:t>
                          </m:r>
                        </m:e>
                        <m:sub>
                          <m:r>
                            <a:rPr lang="en-US" altLang="zh-CN" b="0" i="1" smtClean="0">
                              <a:latin typeface="Cambria Math" panose="02040503050406030204" pitchFamily="18" charset="0"/>
                              <a:ea typeface="黑体" panose="02010609060101010101" pitchFamily="49" charset="-122"/>
                              <a:sym typeface="+mn-ea"/>
                            </a:rPr>
                            <m:t>1</m:t>
                          </m:r>
                        </m:sub>
                        <m:sup>
                          <m:r>
                            <a:rPr lang="en-US" altLang="zh-CN" b="0" i="1" smtClean="0">
                              <a:latin typeface="Cambria Math" panose="02040503050406030204" pitchFamily="18" charset="0"/>
                              <a:sym typeface="+mn-ea"/>
                            </a:rPr>
                            <m:t>⊥</m:t>
                          </m:r>
                        </m:sup>
                      </m:sSubSup>
                    </m:oMath>
                  </m:oMathPara>
                </a14:m>
                <a:endParaRPr lang="en-US" altLang="zh-CN" dirty="0">
                  <a:latin typeface="黑体" panose="02010609060101010101" pitchFamily="49" charset="-122"/>
                  <a:ea typeface="黑体" panose="02010609060101010101" pitchFamily="49" charset="-122"/>
                  <a:sym typeface="+mn-ea"/>
                </a:endParaRPr>
              </a:p>
              <a:p>
                <a:r>
                  <a:rPr lang="zh-CN" altLang="en-US" dirty="0">
                    <a:solidFill>
                      <a:srgbClr val="348ECA"/>
                    </a:solidFill>
                    <a:latin typeface="黑体" panose="02010609060101010101" pitchFamily="49" charset="-122"/>
                    <a:ea typeface="黑体" panose="02010609060101010101" pitchFamily="49" charset="-122"/>
                    <a:sym typeface="+mn-ea"/>
                  </a:rPr>
                  <a:t>    利用向量空间正交补的思想来确定信道的局部编码向量，确保流向每一宿点的</a:t>
                </a:r>
                <a:r>
                  <a:rPr lang="en-US" altLang="zh-CN" dirty="0">
                    <a:solidFill>
                      <a:srgbClr val="348ECA"/>
                    </a:solidFill>
                    <a:latin typeface="黑体" panose="02010609060101010101" pitchFamily="49" charset="-122"/>
                    <a:ea typeface="黑体" panose="02010609060101010101" pitchFamily="49" charset="-122"/>
                    <a:sym typeface="+mn-ea"/>
                  </a:rPr>
                  <a:t>h</a:t>
                </a:r>
                <a:r>
                  <a:rPr lang="zh-CN" altLang="en-US" dirty="0">
                    <a:solidFill>
                      <a:srgbClr val="348ECA"/>
                    </a:solidFill>
                    <a:latin typeface="黑体" panose="02010609060101010101" pitchFamily="49" charset="-122"/>
                    <a:ea typeface="黑体" panose="02010609060101010101" pitchFamily="49" charset="-122"/>
                    <a:sym typeface="+mn-ea"/>
                  </a:rPr>
                  <a:t>条边不重叠路径对应的全局编码向量线性无关。</a:t>
                </a:r>
              </a:p>
            </p:txBody>
          </p:sp>
        </mc:Choice>
        <mc:Fallback xmlns="">
          <p:sp>
            <p:nvSpPr>
              <p:cNvPr id="15" name="文本框 14"/>
              <p:cNvSpPr txBox="1">
                <a:spLocks noRot="1" noChangeAspect="1" noMove="1" noResize="1" noEditPoints="1" noAdjustHandles="1" noChangeArrowheads="1" noChangeShapeType="1" noTextEdit="1"/>
              </p:cNvSpPr>
              <p:nvPr/>
            </p:nvSpPr>
            <p:spPr>
              <a:xfrm>
                <a:off x="152516" y="4267178"/>
                <a:ext cx="8686572" cy="2098138"/>
              </a:xfrm>
              <a:prstGeom prst="rect">
                <a:avLst/>
              </a:prstGeom>
              <a:blipFill rotWithShape="1">
                <a:blip r:embed="rId6"/>
                <a:stretch>
                  <a:fillRect l="-1" t="-29" r="6" b="4"/>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全局编码向量的计算</a:t>
            </a:r>
          </a:p>
        </p:txBody>
      </p:sp>
      <mc:AlternateContent xmlns:mc="http://schemas.openxmlformats.org/markup-compatibility/2006" xmlns:a14="http://schemas.microsoft.com/office/drawing/2010/main">
        <mc:Choice Requires="a14">
          <p:sp>
            <p:nvSpPr>
              <p:cNvPr id="3" name="文本框 2"/>
              <p:cNvSpPr txBox="1"/>
              <p:nvPr/>
            </p:nvSpPr>
            <p:spPr>
              <a:xfrm>
                <a:off x="381110" y="990664"/>
                <a:ext cx="7822526" cy="2092881"/>
              </a:xfrm>
              <a:prstGeom prst="rect">
                <a:avLst/>
              </a:prstGeom>
              <a:noFill/>
            </p:spPr>
            <p:txBody>
              <a:bodyPr wrap="square" rtlCol="0" anchor="t">
                <a:spAutoFit/>
              </a:bodyPr>
              <a:lstStyle/>
              <a:p>
                <a:pPr>
                  <a:lnSpc>
                    <a:spcPct val="150000"/>
                  </a:lnSpc>
                </a:pPr>
                <a:r>
                  <a:rPr lang="zh-CN" altLang="en-US" sz="2000" dirty="0">
                    <a:latin typeface="黑体" panose="02010609060101010101" pitchFamily="49" charset="-122"/>
                    <a:ea typeface="黑体" panose="02010609060101010101" pitchFamily="49" charset="-122"/>
                    <a:sym typeface="+mn-ea"/>
                  </a:rPr>
                  <a:t>符号定义：</a:t>
                </a:r>
                <a:endParaRPr lang="en-US" altLang="zh-CN" sz="2000" i="1" dirty="0">
                  <a:latin typeface="Cambria Math" panose="02040503050406030204" pitchFamily="18" charset="0"/>
                  <a:ea typeface="黑体" panose="02010609060101010101" pitchFamily="49" charset="-122"/>
                  <a:sym typeface="+mn-ea"/>
                </a:endParaRPr>
              </a:p>
              <a:p>
                <a:pPr marL="285750" indent="-285750">
                  <a:lnSpc>
                    <a:spcPct val="150000"/>
                  </a:lnSpc>
                  <a:buFont typeface="Wingdings" panose="05000000000000000000" pitchFamily="2" charset="2"/>
                  <a:buChar char="ü"/>
                </a:pPr>
                <a14:m>
                  <m:oMath xmlns:m="http://schemas.openxmlformats.org/officeDocument/2006/math">
                    <m:sSubSup>
                      <m:sSubSupPr>
                        <m:ctrlPr>
                          <a:rPr lang="en-US" altLang="zh-CN" sz="2000" i="1" smtClean="0">
                            <a:latin typeface="Cambria Math" panose="02040503050406030204" pitchFamily="18" charset="0"/>
                            <a:ea typeface="黑体" panose="02010609060101010101" pitchFamily="49" charset="-122"/>
                            <a:sym typeface="+mn-ea"/>
                          </a:rPr>
                        </m:ctrlPr>
                      </m:sSubSupPr>
                      <m:e>
                        <m:r>
                          <a:rPr lang="en-US" altLang="zh-CN" sz="2000" b="0" i="1" smtClean="0">
                            <a:latin typeface="Cambria Math" panose="02040503050406030204" pitchFamily="18" charset="0"/>
                            <a:ea typeface="黑体" panose="02010609060101010101" pitchFamily="49" charset="-122"/>
                            <a:sym typeface="+mn-ea"/>
                          </a:rPr>
                          <m:t>𝑓</m:t>
                        </m:r>
                      </m:e>
                      <m:sub>
                        <m:r>
                          <a:rPr lang="en-US" altLang="zh-CN" sz="2000" b="0" i="1" smtClean="0">
                            <a:latin typeface="Cambria Math" panose="02040503050406030204" pitchFamily="18" charset="0"/>
                            <a:sym typeface="+mn-ea"/>
                          </a:rPr>
                          <m:t>→</m:t>
                        </m:r>
                      </m:sub>
                      <m:sup>
                        <m:r>
                          <a:rPr lang="en-US" altLang="zh-CN" sz="2000" b="0" i="1" smtClean="0">
                            <a:latin typeface="Cambria Math" panose="02040503050406030204" pitchFamily="18" charset="0"/>
                            <a:ea typeface="黑体" panose="02010609060101010101" pitchFamily="49" charset="-122"/>
                            <a:sym typeface="+mn-ea"/>
                          </a:rPr>
                          <m:t>𝑡</m:t>
                        </m:r>
                      </m:sup>
                    </m:sSubSup>
                    <m:r>
                      <a:rPr lang="en-US" altLang="zh-CN" sz="2000" b="0" i="1" smtClean="0">
                        <a:latin typeface="Cambria Math" panose="02040503050406030204" pitchFamily="18" charset="0"/>
                        <a:ea typeface="黑体" panose="02010609060101010101" pitchFamily="49" charset="-122"/>
                        <a:sym typeface="+mn-ea"/>
                      </a:rPr>
                      <m:t>(</m:t>
                    </m:r>
                    <m:r>
                      <a:rPr lang="en-US" altLang="zh-CN" sz="2000" b="0" i="1" smtClean="0">
                        <a:latin typeface="Cambria Math" panose="02040503050406030204" pitchFamily="18" charset="0"/>
                        <a:ea typeface="黑体" panose="02010609060101010101" pitchFamily="49" charset="-122"/>
                        <a:sym typeface="+mn-ea"/>
                      </a:rPr>
                      <m:t>𝑒</m:t>
                    </m:r>
                    <m:r>
                      <a:rPr lang="en-US" altLang="zh-CN" sz="2000" b="0" i="1" smtClean="0">
                        <a:latin typeface="Cambria Math" panose="02040503050406030204" pitchFamily="18" charset="0"/>
                        <a:ea typeface="黑体" panose="02010609060101010101" pitchFamily="49" charset="-122"/>
                        <a:sym typeface="+mn-ea"/>
                      </a:rPr>
                      <m:t>)</m:t>
                    </m:r>
                  </m:oMath>
                </a14:m>
                <a:r>
                  <a:rPr lang="zh-CN" altLang="en-US" sz="2000" dirty="0">
                    <a:latin typeface="黑体" panose="02010609060101010101" pitchFamily="49" charset="-122"/>
                    <a:ea typeface="黑体" panose="02010609060101010101" pitchFamily="49" charset="-122"/>
                    <a:sym typeface="+mn-ea"/>
                  </a:rPr>
                  <a:t>：宿点</a:t>
                </a:r>
                <a:r>
                  <a:rPr lang="en-US" altLang="zh-CN" sz="2000" dirty="0">
                    <a:latin typeface="黑体" panose="02010609060101010101" pitchFamily="49" charset="-122"/>
                    <a:ea typeface="黑体" panose="02010609060101010101" pitchFamily="49" charset="-122"/>
                    <a:sym typeface="+mn-ea"/>
                  </a:rPr>
                  <a:t>t</a:t>
                </a:r>
                <a:r>
                  <a:rPr lang="zh-CN" altLang="en-US" sz="2000" dirty="0">
                    <a:latin typeface="黑体" panose="02010609060101010101" pitchFamily="49" charset="-122"/>
                    <a:ea typeface="黑体" panose="02010609060101010101" pitchFamily="49" charset="-122"/>
                    <a:sym typeface="+mn-ea"/>
                  </a:rPr>
                  <a:t>的某条路径流入信道</a:t>
                </a:r>
                <a:r>
                  <a:rPr lang="en-US" altLang="zh-CN" sz="2000" dirty="0">
                    <a:latin typeface="黑体" panose="02010609060101010101" pitchFamily="49" charset="-122"/>
                    <a:ea typeface="黑体" panose="02010609060101010101" pitchFamily="49" charset="-122"/>
                    <a:sym typeface="+mn-ea"/>
                  </a:rPr>
                  <a:t>e</a:t>
                </a:r>
                <a:r>
                  <a:rPr lang="zh-CN" altLang="en-US" sz="2000" dirty="0">
                    <a:latin typeface="黑体" panose="02010609060101010101" pitchFamily="49" charset="-122"/>
                    <a:ea typeface="黑体" panose="02010609060101010101" pitchFamily="49" charset="-122"/>
                    <a:sym typeface="+mn-ea"/>
                  </a:rPr>
                  <a:t>的前一信道</a:t>
                </a:r>
                <a:r>
                  <a:rPr lang="en-US" altLang="zh-CN" sz="2000" dirty="0">
                    <a:latin typeface="黑体" panose="02010609060101010101" pitchFamily="49" charset="-122"/>
                    <a:ea typeface="黑体" panose="02010609060101010101" pitchFamily="49" charset="-122"/>
                    <a:sym typeface="+mn-ea"/>
                  </a:rPr>
                  <a:t>.</a:t>
                </a:r>
                <a:endParaRPr lang="en-US" altLang="zh-CN" sz="2000" i="1" dirty="0">
                  <a:latin typeface="Cambria Math" panose="02040503050406030204" pitchFamily="18" charset="0"/>
                  <a:ea typeface="黑体" panose="02010609060101010101" pitchFamily="49" charset="-122"/>
                  <a:sym typeface="+mn-ea"/>
                </a:endParaRPr>
              </a:p>
              <a:p>
                <a:pPr marL="285750" indent="-285750">
                  <a:lnSpc>
                    <a:spcPct val="150000"/>
                  </a:lnSpc>
                  <a:buFont typeface="Wingdings" panose="05000000000000000000" pitchFamily="2" charset="2"/>
                  <a:buChar char="ü"/>
                </a:pPr>
                <a14:m>
                  <m:oMath xmlns:m="http://schemas.openxmlformats.org/officeDocument/2006/math">
                    <m:sSub>
                      <m:sSubPr>
                        <m:ctrlPr>
                          <a:rPr lang="en-US" altLang="zh-CN" sz="2000" i="1">
                            <a:latin typeface="Cambria Math" panose="02040503050406030204" pitchFamily="18" charset="0"/>
                            <a:ea typeface="黑体" panose="02010609060101010101" pitchFamily="49" charset="-122"/>
                            <a:sym typeface="+mn-ea"/>
                          </a:rPr>
                        </m:ctrlPr>
                      </m:sSubPr>
                      <m:e>
                        <m:r>
                          <a:rPr lang="en-US" altLang="zh-CN" sz="2000" b="0" i="1" smtClean="0">
                            <a:latin typeface="Cambria Math" panose="02040503050406030204" pitchFamily="18" charset="0"/>
                            <a:ea typeface="黑体" panose="02010609060101010101" pitchFamily="49" charset="-122"/>
                            <a:sym typeface="+mn-ea"/>
                          </a:rPr>
                          <m:t>𝑎</m:t>
                        </m:r>
                      </m:e>
                      <m:sub>
                        <m:r>
                          <a:rPr lang="en-US" altLang="zh-CN" sz="2000" b="0" i="1" smtClean="0">
                            <a:latin typeface="Cambria Math" panose="02040503050406030204" pitchFamily="18" charset="0"/>
                            <a:ea typeface="黑体" panose="02010609060101010101" pitchFamily="49" charset="-122"/>
                            <a:sym typeface="+mn-ea"/>
                          </a:rPr>
                          <m:t>𝑡</m:t>
                        </m:r>
                      </m:sub>
                    </m:sSub>
                    <m:d>
                      <m:dPr>
                        <m:ctrlPr>
                          <a:rPr lang="en-US" altLang="zh-CN" sz="2000" i="1">
                            <a:latin typeface="Cambria Math" panose="02040503050406030204" pitchFamily="18" charset="0"/>
                            <a:ea typeface="黑体" panose="02010609060101010101" pitchFamily="49" charset="-122"/>
                            <a:sym typeface="+mn-ea"/>
                          </a:rPr>
                        </m:ctrlPr>
                      </m:dPr>
                      <m:e>
                        <m:r>
                          <a:rPr lang="en-US" altLang="zh-CN" sz="2000" b="0" i="1" smtClean="0">
                            <a:latin typeface="Cambria Math" panose="02040503050406030204" pitchFamily="18" charset="0"/>
                            <a:ea typeface="黑体" panose="02010609060101010101" pitchFamily="49" charset="-122"/>
                            <a:sym typeface="+mn-ea"/>
                          </a:rPr>
                          <m:t>𝑒</m:t>
                        </m:r>
                      </m:e>
                    </m:d>
                  </m:oMath>
                </a14:m>
                <a:r>
                  <a:rPr lang="zh-CN" altLang="en-US" sz="2000" dirty="0">
                    <a:latin typeface="黑体" panose="02010609060101010101" pitchFamily="49" charset="-122"/>
                    <a:ea typeface="黑体" panose="02010609060101010101" pitchFamily="49" charset="-122"/>
                    <a:sym typeface="+mn-ea"/>
                  </a:rPr>
                  <a:t>：线性子空间</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sym typeface="+mn-ea"/>
                          </a:rPr>
                        </m:ctrlPr>
                      </m:sSubPr>
                      <m:e>
                        <m:r>
                          <a:rPr lang="en-US" altLang="zh-CN" sz="2000" b="0" i="1" smtClean="0">
                            <a:latin typeface="Cambria Math" panose="02040503050406030204" pitchFamily="18" charset="0"/>
                            <a:ea typeface="黑体" panose="02010609060101010101" pitchFamily="49" charset="-122"/>
                            <a:sym typeface="+mn-ea"/>
                          </a:rPr>
                          <m:t>𝐵</m:t>
                        </m:r>
                      </m:e>
                      <m:sub>
                        <m:r>
                          <a:rPr lang="en-US" altLang="zh-CN" sz="2000" b="0" i="1" smtClean="0">
                            <a:latin typeface="Cambria Math" panose="02040503050406030204" pitchFamily="18" charset="0"/>
                            <a:ea typeface="黑体" panose="02010609060101010101" pitchFamily="49" charset="-122"/>
                            <a:sym typeface="+mn-ea"/>
                          </a:rPr>
                          <m:t>𝑡</m:t>
                        </m:r>
                      </m:sub>
                    </m:sSub>
                    <m:r>
                      <a:rPr lang="en-US" altLang="zh-CN" sz="2000" b="0" i="1" smtClean="0">
                        <a:latin typeface="Cambria Math" panose="02040503050406030204" pitchFamily="18" charset="0"/>
                        <a:ea typeface="黑体" panose="02010609060101010101" pitchFamily="49" charset="-122"/>
                        <a:sym typeface="+mn-ea"/>
                      </a:rPr>
                      <m:t>/</m:t>
                    </m:r>
                    <m:d>
                      <m:dPr>
                        <m:ctrlPr>
                          <a:rPr lang="en-US" altLang="zh-CN" sz="2000" i="1">
                            <a:latin typeface="Cambria Math" panose="02040503050406030204" pitchFamily="18" charset="0"/>
                            <a:ea typeface="黑体" panose="02010609060101010101" pitchFamily="49" charset="-122"/>
                            <a:sym typeface="+mn-ea"/>
                          </a:rPr>
                        </m:ctrlPr>
                      </m:dPr>
                      <m:e>
                        <m:r>
                          <a:rPr lang="en-US" altLang="zh-CN" sz="2000" b="0" i="1" smtClean="0">
                            <a:latin typeface="Cambria Math" panose="02040503050406030204" pitchFamily="18" charset="0"/>
                            <a:ea typeface="黑体" panose="02010609060101010101" pitchFamily="49" charset="-122"/>
                            <a:sym typeface="+mn-ea"/>
                          </a:rPr>
                          <m:t>𝑒</m:t>
                        </m:r>
                      </m:e>
                    </m:d>
                  </m:oMath>
                </a14:m>
                <a:r>
                  <a:rPr lang="zh-CN" altLang="en-US" sz="2000" dirty="0">
                    <a:latin typeface="黑体" panose="02010609060101010101" pitchFamily="49" charset="-122"/>
                    <a:ea typeface="黑体" panose="02010609060101010101" pitchFamily="49" charset="-122"/>
                    <a:sym typeface="+mn-ea"/>
                  </a:rPr>
                  <a:t>的正交补向量</a:t>
                </a:r>
                <a:r>
                  <a:rPr lang="en-US" altLang="zh-CN" sz="2000" dirty="0">
                    <a:latin typeface="黑体" panose="02010609060101010101" pitchFamily="49" charset="-122"/>
                    <a:ea typeface="黑体" panose="02010609060101010101" pitchFamily="49" charset="-122"/>
                    <a:sym typeface="+mn-ea"/>
                  </a:rPr>
                  <a:t>.</a:t>
                </a:r>
              </a:p>
              <a:p>
                <a:endParaRPr lang="en-US" altLang="zh-CN" sz="2000" dirty="0">
                  <a:latin typeface="黑体" panose="02010609060101010101" pitchFamily="49" charset="-122"/>
                  <a:ea typeface="黑体" panose="02010609060101010101" pitchFamily="49" charset="-122"/>
                  <a:sym typeface="+mn-ea"/>
                </a:endParaRPr>
              </a:p>
              <a:p>
                <a:endParaRPr lang="zh-CN" altLang="en-US" sz="2000" dirty="0">
                  <a:solidFill>
                    <a:schemeClr val="tx1"/>
                  </a:solidFill>
                  <a:latin typeface="+mn-ea"/>
                  <a:ea typeface="+mn-ea"/>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81110" y="990664"/>
                <a:ext cx="7822526" cy="2092881"/>
              </a:xfrm>
              <a:prstGeom prst="rect">
                <a:avLst/>
              </a:prstGeom>
              <a:blipFill rotWithShape="1">
                <a:blip r:embed="rId3"/>
                <a:stretch>
                  <a:fillRect l="-1" t="-3" r="1" b="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81110" y="2895614"/>
                <a:ext cx="8153186" cy="3237809"/>
              </a:xfrm>
              <a:prstGeom prst="rect">
                <a:avLst/>
              </a:prstGeom>
              <a:noFill/>
            </p:spPr>
            <p:txBody>
              <a:bodyPr wrap="square" rtlCol="0" anchor="t">
                <a:spAutoFit/>
              </a:bodyPr>
              <a:lstStyle/>
              <a:p>
                <a:pPr>
                  <a:lnSpc>
                    <a:spcPct val="150000"/>
                  </a:lnSpc>
                </a:pPr>
                <a:r>
                  <a:rPr lang="zh-CN" altLang="en-US" sz="2000" dirty="0">
                    <a:solidFill>
                      <a:srgbClr val="FF0000"/>
                    </a:solidFill>
                    <a:latin typeface="黑体" panose="02010609060101010101" pitchFamily="49" charset="-122"/>
                    <a:ea typeface="黑体" panose="02010609060101010101" pitchFamily="49" charset="-122"/>
                    <a:sym typeface="+mn-ea"/>
                  </a:rPr>
                  <a:t>选取全局编码向量</a:t>
                </a:r>
                <a14:m>
                  <m:oMath xmlns:m="http://schemas.openxmlformats.org/officeDocument/2006/math">
                    <m:r>
                      <a:rPr lang="en-US" altLang="zh-CN" sz="2000" b="0" i="1" smtClean="0">
                        <a:solidFill>
                          <a:srgbClr val="FF0000"/>
                        </a:solidFill>
                        <a:latin typeface="Cambria Math" panose="02040503050406030204" pitchFamily="18" charset="0"/>
                        <a:ea typeface="黑体" panose="02010609060101010101" pitchFamily="49" charset="-122"/>
                        <a:sym typeface="+mn-ea"/>
                      </a:rPr>
                      <m:t>𝑏</m:t>
                    </m:r>
                    <m:r>
                      <a:rPr lang="en-US" altLang="zh-CN" sz="2000" b="0" i="1" smtClean="0">
                        <a:solidFill>
                          <a:srgbClr val="FF0000"/>
                        </a:solidFill>
                        <a:latin typeface="Cambria Math" panose="02040503050406030204" pitchFamily="18" charset="0"/>
                        <a:ea typeface="黑体" panose="02010609060101010101" pitchFamily="49" charset="-122"/>
                        <a:sym typeface="+mn-ea"/>
                      </a:rPr>
                      <m:t>(</m:t>
                    </m:r>
                    <m:r>
                      <a:rPr lang="en-US" altLang="zh-CN" sz="2000" b="0" i="1" smtClean="0">
                        <a:solidFill>
                          <a:srgbClr val="FF0000"/>
                        </a:solidFill>
                        <a:latin typeface="Cambria Math" panose="02040503050406030204" pitchFamily="18" charset="0"/>
                        <a:ea typeface="黑体" panose="02010609060101010101" pitchFamily="49" charset="-122"/>
                        <a:sym typeface="+mn-ea"/>
                      </a:rPr>
                      <m:t>𝑒</m:t>
                    </m:r>
                    <m:r>
                      <a:rPr lang="en-US" altLang="zh-CN" sz="2000" b="0" i="1" smtClean="0">
                        <a:solidFill>
                          <a:srgbClr val="FF0000"/>
                        </a:solidFill>
                        <a:latin typeface="Cambria Math" panose="02040503050406030204" pitchFamily="18" charset="0"/>
                        <a:ea typeface="黑体" panose="02010609060101010101" pitchFamily="49" charset="-122"/>
                        <a:sym typeface="+mn-ea"/>
                      </a:rPr>
                      <m:t>)</m:t>
                    </m:r>
                  </m:oMath>
                </a14:m>
                <a:r>
                  <a:rPr lang="zh-CN" altLang="en-US" sz="2000" dirty="0">
                    <a:solidFill>
                      <a:srgbClr val="FF0000"/>
                    </a:solidFill>
                    <a:latin typeface="黑体" panose="02010609060101010101" pitchFamily="49" charset="-122"/>
                    <a:ea typeface="黑体" panose="02010609060101010101" pitchFamily="49" charset="-122"/>
                    <a:sym typeface="+mn-ea"/>
                  </a:rPr>
                  <a:t>应满足的充要条件：</a:t>
                </a:r>
                <a:endParaRPr lang="en-US" altLang="zh-CN" sz="2000" dirty="0">
                  <a:solidFill>
                    <a:srgbClr val="FF0000"/>
                  </a:solidFill>
                  <a:latin typeface="黑体" panose="02010609060101010101" pitchFamily="49" charset="-122"/>
                  <a:ea typeface="黑体" panose="02010609060101010101" pitchFamily="49" charset="-122"/>
                  <a:sym typeface="+mn-ea"/>
                </a:endParaRPr>
              </a:p>
              <a:p>
                <a:pPr>
                  <a:lnSpc>
                    <a:spcPct val="150000"/>
                  </a:lnSpc>
                </a:pPr>
                <a:r>
                  <a:rPr lang="en-US" altLang="zh-CN" sz="2000" dirty="0">
                    <a:latin typeface="黑体" panose="02010609060101010101" pitchFamily="49" charset="-122"/>
                    <a:ea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sym typeface="+mn-ea"/>
                  </a:rPr>
                  <a:t>在</a:t>
                </a:r>
                <a:r>
                  <a:rPr lang="zh-CN" altLang="en-US" sz="2000" dirty="0">
                    <a:solidFill>
                      <a:srgbClr val="348ECA"/>
                    </a:solidFill>
                    <a:latin typeface="黑体" panose="02010609060101010101" pitchFamily="49" charset="-122"/>
                    <a:ea typeface="黑体" panose="02010609060101010101" pitchFamily="49" charset="-122"/>
                    <a:sym typeface="+mn-ea"/>
                  </a:rPr>
                  <a:t>有限域</a:t>
                </a:r>
                <a14:m>
                  <m:oMath xmlns:m="http://schemas.openxmlformats.org/officeDocument/2006/math">
                    <m:r>
                      <a:rPr lang="en-US" altLang="zh-CN" sz="2000" b="0" i="1" smtClean="0">
                        <a:solidFill>
                          <a:srgbClr val="348ECA"/>
                        </a:solidFill>
                        <a:latin typeface="Cambria Math" panose="02040503050406030204" pitchFamily="18" charset="0"/>
                        <a:ea typeface="黑体" panose="02010609060101010101" pitchFamily="49" charset="-122"/>
                        <a:sym typeface="+mn-ea"/>
                      </a:rPr>
                      <m:t>𝐺𝐹</m:t>
                    </m:r>
                    <m:r>
                      <a:rPr lang="en-US" altLang="zh-CN" sz="2000" b="0" i="1" smtClean="0">
                        <a:solidFill>
                          <a:srgbClr val="348ECA"/>
                        </a:solidFill>
                        <a:latin typeface="Cambria Math" panose="02040503050406030204" pitchFamily="18" charset="0"/>
                        <a:ea typeface="黑体" panose="02010609060101010101" pitchFamily="49" charset="-122"/>
                        <a:sym typeface="+mn-ea"/>
                      </a:rPr>
                      <m:t>(</m:t>
                    </m:r>
                    <m:sSup>
                      <m:sSupPr>
                        <m:ctrlPr>
                          <a:rPr lang="en-US" altLang="zh-CN" sz="2000" i="1" smtClean="0">
                            <a:solidFill>
                              <a:srgbClr val="348ECA"/>
                            </a:solidFill>
                            <a:latin typeface="Cambria Math" panose="02040503050406030204" pitchFamily="18" charset="0"/>
                            <a:ea typeface="黑体" panose="02010609060101010101" pitchFamily="49" charset="-122"/>
                            <a:sym typeface="+mn-ea"/>
                          </a:rPr>
                        </m:ctrlPr>
                      </m:sSupPr>
                      <m:e>
                        <m:r>
                          <a:rPr lang="en-US" altLang="zh-CN" sz="2000" b="0" i="1" smtClean="0">
                            <a:solidFill>
                              <a:srgbClr val="348ECA"/>
                            </a:solidFill>
                            <a:latin typeface="Cambria Math" panose="02040503050406030204" pitchFamily="18" charset="0"/>
                            <a:ea typeface="黑体" panose="02010609060101010101" pitchFamily="49" charset="-122"/>
                            <a:sym typeface="+mn-ea"/>
                          </a:rPr>
                          <m:t>2</m:t>
                        </m:r>
                      </m:e>
                      <m:sup>
                        <m:r>
                          <a:rPr lang="en-US" altLang="zh-CN" sz="2000" b="0" i="1" smtClean="0">
                            <a:solidFill>
                              <a:srgbClr val="348ECA"/>
                            </a:solidFill>
                            <a:latin typeface="Cambria Math" panose="02040503050406030204" pitchFamily="18" charset="0"/>
                            <a:ea typeface="黑体" panose="02010609060101010101" pitchFamily="49" charset="-122"/>
                            <a:sym typeface="+mn-ea"/>
                          </a:rPr>
                          <m:t>𝑚</m:t>
                        </m:r>
                      </m:sup>
                    </m:sSup>
                    <m:r>
                      <a:rPr lang="en-US" altLang="zh-CN" sz="2000" b="0" i="1" smtClean="0">
                        <a:solidFill>
                          <a:srgbClr val="348ECA"/>
                        </a:solidFill>
                        <a:latin typeface="Cambria Math" panose="02040503050406030204" pitchFamily="18" charset="0"/>
                        <a:ea typeface="黑体" panose="02010609060101010101" pitchFamily="49" charset="-122"/>
                        <a:sym typeface="+mn-ea"/>
                      </a:rPr>
                      <m:t>)</m:t>
                    </m:r>
                  </m:oMath>
                </a14:m>
                <a:r>
                  <a:rPr lang="zh-CN" altLang="en-US" sz="2000" dirty="0">
                    <a:latin typeface="黑体" panose="02010609060101010101" pitchFamily="49" charset="-122"/>
                    <a:ea typeface="黑体" panose="02010609060101010101" pitchFamily="49" charset="-122"/>
                    <a:sym typeface="+mn-ea"/>
                  </a:rPr>
                  <a:t>中确定局部编码向量</a:t>
                </a:r>
                <a14:m>
                  <m:oMath xmlns:m="http://schemas.openxmlformats.org/officeDocument/2006/math">
                    <m:r>
                      <a:rPr lang="en-US" altLang="zh-CN" sz="2000" b="0" i="1" smtClean="0">
                        <a:latin typeface="Cambria Math" panose="02040503050406030204" pitchFamily="18" charset="0"/>
                        <a:ea typeface="黑体" panose="02010609060101010101" pitchFamily="49" charset="-122"/>
                        <a:sym typeface="+mn-ea"/>
                      </a:rPr>
                      <m:t>{</m:t>
                    </m:r>
                    <m:sSub>
                      <m:sSubPr>
                        <m:ctrlPr>
                          <a:rPr lang="en-US" altLang="zh-CN" sz="2000" i="1" smtClean="0">
                            <a:latin typeface="Cambria Math" panose="02040503050406030204" pitchFamily="18" charset="0"/>
                            <a:ea typeface="黑体" panose="02010609060101010101" pitchFamily="49" charset="-122"/>
                            <a:sym typeface="+mn-ea"/>
                          </a:rPr>
                        </m:ctrlPr>
                      </m:sSubPr>
                      <m:e>
                        <m:r>
                          <a:rPr lang="en-US" altLang="zh-CN" sz="2000" b="0" i="1" smtClean="0">
                            <a:latin typeface="Cambria Math" panose="02040503050406030204" pitchFamily="18" charset="0"/>
                            <a:ea typeface="黑体" panose="02010609060101010101" pitchFamily="49" charset="-122"/>
                            <a:sym typeface="+mn-ea"/>
                          </a:rPr>
                          <m:t>𝑚</m:t>
                        </m:r>
                      </m:e>
                      <m:sub>
                        <m:r>
                          <a:rPr lang="en-US" altLang="zh-CN" sz="2000" b="0" i="1" smtClean="0">
                            <a:latin typeface="Cambria Math" panose="02040503050406030204" pitchFamily="18" charset="0"/>
                            <a:ea typeface="黑体" panose="02010609060101010101" pitchFamily="49" charset="-122"/>
                            <a:sym typeface="+mn-ea"/>
                          </a:rPr>
                          <m:t>𝑒</m:t>
                        </m:r>
                      </m:sub>
                    </m:sSub>
                    <m:d>
                      <m:dPr>
                        <m:ctrlPr>
                          <a:rPr lang="en-US" altLang="zh-CN" sz="2000" i="1" smtClean="0">
                            <a:latin typeface="Cambria Math" panose="02040503050406030204" pitchFamily="18" charset="0"/>
                            <a:ea typeface="黑体" panose="02010609060101010101" pitchFamily="49" charset="-122"/>
                            <a:sym typeface="+mn-ea"/>
                          </a:rPr>
                        </m:ctrlPr>
                      </m:dPr>
                      <m:e>
                        <m:sSubSup>
                          <m:sSubSupPr>
                            <m:ctrlPr>
                              <a:rPr lang="en-US" altLang="zh-CN" sz="2000" i="1">
                                <a:latin typeface="Cambria Math" panose="02040503050406030204" pitchFamily="18" charset="0"/>
                                <a:ea typeface="黑体" panose="02010609060101010101" pitchFamily="49" charset="-122"/>
                                <a:sym typeface="+mn-ea"/>
                              </a:rPr>
                            </m:ctrlPr>
                          </m:sSubSupPr>
                          <m:e>
                            <m:r>
                              <a:rPr lang="en-US" altLang="zh-CN" sz="2000" b="0" i="1">
                                <a:latin typeface="Cambria Math" panose="02040503050406030204" pitchFamily="18" charset="0"/>
                                <a:ea typeface="黑体" panose="02010609060101010101" pitchFamily="49" charset="-122"/>
                                <a:sym typeface="+mn-ea"/>
                              </a:rPr>
                              <m:t>𝑓</m:t>
                            </m:r>
                          </m:e>
                          <m:sub>
                            <m:r>
                              <a:rPr lang="en-US" altLang="zh-CN" sz="2000" b="0" i="1">
                                <a:latin typeface="Cambria Math" panose="02040503050406030204" pitchFamily="18" charset="0"/>
                                <a:sym typeface="+mn-ea"/>
                              </a:rPr>
                              <m:t>→</m:t>
                            </m:r>
                          </m:sub>
                          <m:sup>
                            <m:r>
                              <a:rPr lang="en-US" altLang="zh-CN" sz="2000" b="0" i="1">
                                <a:latin typeface="Cambria Math" panose="02040503050406030204" pitchFamily="18" charset="0"/>
                                <a:ea typeface="黑体" panose="02010609060101010101" pitchFamily="49" charset="-122"/>
                                <a:sym typeface="+mn-ea"/>
                              </a:rPr>
                              <m:t>𝑡</m:t>
                            </m:r>
                          </m:sup>
                        </m:sSubSup>
                        <m:d>
                          <m:dPr>
                            <m:ctrlPr>
                              <a:rPr lang="en-US" altLang="zh-CN" sz="2000" i="1">
                                <a:latin typeface="Cambria Math" panose="02040503050406030204" pitchFamily="18" charset="0"/>
                                <a:ea typeface="黑体" panose="02010609060101010101" pitchFamily="49" charset="-122"/>
                                <a:sym typeface="+mn-ea"/>
                              </a:rPr>
                            </m:ctrlPr>
                          </m:dPr>
                          <m:e>
                            <m:r>
                              <a:rPr lang="en-US" altLang="zh-CN" sz="2000" b="0" i="1">
                                <a:latin typeface="Cambria Math" panose="02040503050406030204" pitchFamily="18" charset="0"/>
                                <a:ea typeface="黑体" panose="02010609060101010101" pitchFamily="49" charset="-122"/>
                                <a:sym typeface="+mn-ea"/>
                              </a:rPr>
                              <m:t>𝑒</m:t>
                            </m:r>
                          </m:e>
                        </m:d>
                      </m:e>
                    </m:d>
                    <m:r>
                      <a:rPr lang="en-US" altLang="zh-CN" sz="2000" b="0" i="1" smtClean="0">
                        <a:latin typeface="Cambria Math" panose="02040503050406030204" pitchFamily="18" charset="0"/>
                        <a:ea typeface="黑体" panose="02010609060101010101" pitchFamily="49" charset="-122"/>
                        <a:sym typeface="+mn-ea"/>
                      </a:rPr>
                      <m:t>:</m:t>
                    </m:r>
                    <m:r>
                      <a:rPr lang="en-US" altLang="zh-CN" sz="2000" b="0" i="1" smtClean="0">
                        <a:latin typeface="Cambria Math" panose="02040503050406030204" pitchFamily="18" charset="0"/>
                        <a:ea typeface="黑体" panose="02010609060101010101" pitchFamily="49" charset="-122"/>
                        <a:sym typeface="+mn-ea"/>
                      </a:rPr>
                      <m:t>𝑡</m:t>
                    </m:r>
                    <m:r>
                      <a:rPr lang="en-US" altLang="zh-CN" sz="2000" b="0" i="1" smtClean="0">
                        <a:latin typeface="Cambria Math" panose="02040503050406030204" pitchFamily="18" charset="0"/>
                        <a:ea typeface="Cambria Math" panose="02040503050406030204" pitchFamily="18" charset="0"/>
                        <a:sym typeface="+mn-ea"/>
                      </a:rPr>
                      <m:t>∈</m:t>
                    </m:r>
                    <m:r>
                      <a:rPr lang="en-US" altLang="zh-CN" sz="2000" b="0" i="1" smtClean="0">
                        <a:latin typeface="Cambria Math" panose="02040503050406030204" pitchFamily="18" charset="0"/>
                        <a:ea typeface="Cambria Math" panose="02040503050406030204" pitchFamily="18" charset="0"/>
                        <a:sym typeface="+mn-ea"/>
                      </a:rPr>
                      <m:t>𝑇</m:t>
                    </m:r>
                    <m:r>
                      <a:rPr lang="en-US" altLang="zh-CN" sz="2000" b="0" i="1" smtClean="0">
                        <a:latin typeface="Cambria Math" panose="02040503050406030204" pitchFamily="18" charset="0"/>
                        <a:ea typeface="Cambria Math" panose="02040503050406030204" pitchFamily="18" charset="0"/>
                        <a:sym typeface="+mn-ea"/>
                      </a:rPr>
                      <m:t>(</m:t>
                    </m:r>
                    <m:r>
                      <a:rPr lang="en-US" altLang="zh-CN" sz="2000" b="0" i="1" smtClean="0">
                        <a:latin typeface="Cambria Math" panose="02040503050406030204" pitchFamily="18" charset="0"/>
                        <a:ea typeface="Cambria Math" panose="02040503050406030204" pitchFamily="18" charset="0"/>
                        <a:sym typeface="+mn-ea"/>
                      </a:rPr>
                      <m:t>𝑒</m:t>
                    </m:r>
                    <m:r>
                      <a:rPr lang="en-US" altLang="zh-CN" sz="2000" b="0" i="1" smtClean="0">
                        <a:latin typeface="Cambria Math" panose="02040503050406030204" pitchFamily="18" charset="0"/>
                        <a:ea typeface="Cambria Math" panose="02040503050406030204" pitchFamily="18" charset="0"/>
                        <a:sym typeface="+mn-ea"/>
                      </a:rPr>
                      <m:t>)}</m:t>
                    </m:r>
                  </m:oMath>
                </a14:m>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计算</a:t>
                </a:r>
                <a:endParaRPr lang="en-US" altLang="zh-CN" sz="2000" dirty="0">
                  <a:latin typeface="黑体" panose="02010609060101010101" pitchFamily="49" charset="-122"/>
                  <a:ea typeface="黑体" panose="02010609060101010101" pitchFamily="49" charset="-122"/>
                  <a:sym typeface="+mn-ea"/>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sym typeface="+mn-ea"/>
                        </a:rPr>
                        <m:t>𝑏</m:t>
                      </m:r>
                      <m:d>
                        <m:dPr>
                          <m:ctrlPr>
                            <a:rPr lang="en-US" altLang="zh-CN" sz="2000" i="1" smtClean="0">
                              <a:latin typeface="Cambria Math" panose="02040503050406030204" pitchFamily="18" charset="0"/>
                              <a:ea typeface="黑体" panose="02010609060101010101" pitchFamily="49" charset="-122"/>
                              <a:sym typeface="+mn-ea"/>
                            </a:rPr>
                          </m:ctrlPr>
                        </m:dPr>
                        <m:e>
                          <m:r>
                            <a:rPr lang="en-US" altLang="zh-CN" sz="2000" b="0" i="1" smtClean="0">
                              <a:latin typeface="Cambria Math" panose="02040503050406030204" pitchFamily="18" charset="0"/>
                              <a:ea typeface="黑体" panose="02010609060101010101" pitchFamily="49" charset="-122"/>
                              <a:sym typeface="+mn-ea"/>
                            </a:rPr>
                            <m:t>𝑒</m:t>
                          </m:r>
                        </m:e>
                      </m:d>
                      <m:r>
                        <a:rPr lang="en-US" altLang="zh-CN" sz="2000" b="0" i="1" smtClean="0">
                          <a:latin typeface="Cambria Math" panose="02040503050406030204" pitchFamily="18" charset="0"/>
                          <a:ea typeface="黑体" panose="02010609060101010101" pitchFamily="49" charset="-122"/>
                          <a:sym typeface="+mn-ea"/>
                        </a:rPr>
                        <m:t>=</m:t>
                      </m:r>
                      <m:nary>
                        <m:naryPr>
                          <m:chr m:val="∑"/>
                          <m:supHide m:val="on"/>
                          <m:ctrlPr>
                            <a:rPr lang="en-US" altLang="zh-CN" sz="2000" i="1" smtClean="0">
                              <a:latin typeface="Cambria Math" panose="02040503050406030204" pitchFamily="18" charset="0"/>
                              <a:ea typeface="黑体" panose="02010609060101010101" pitchFamily="49" charset="-122"/>
                              <a:sym typeface="+mn-ea"/>
                            </a:rPr>
                          </m:ctrlPr>
                        </m:naryPr>
                        <m:sub>
                          <m:r>
                            <m:rPr>
                              <m:brk m:alnAt="7"/>
                            </m:rPr>
                            <a:rPr lang="en-US" altLang="zh-CN" sz="2000" b="0" i="1" smtClean="0">
                              <a:latin typeface="Cambria Math" panose="02040503050406030204" pitchFamily="18" charset="0"/>
                              <a:ea typeface="黑体" panose="02010609060101010101" pitchFamily="49" charset="-122"/>
                              <a:sym typeface="+mn-ea"/>
                            </a:rPr>
                            <m:t>𝑡</m:t>
                          </m:r>
                          <m:r>
                            <a:rPr lang="en-US" altLang="zh-CN" sz="2000" b="0" i="1" smtClean="0">
                              <a:latin typeface="Cambria Math" panose="02040503050406030204" pitchFamily="18" charset="0"/>
                              <a:ea typeface="Cambria Math" panose="02040503050406030204" pitchFamily="18" charset="0"/>
                              <a:sym typeface="+mn-ea"/>
                            </a:rPr>
                            <m:t>∈</m:t>
                          </m:r>
                          <m:r>
                            <a:rPr lang="en-US" altLang="zh-CN" sz="2000" b="0" i="1" smtClean="0">
                              <a:latin typeface="Cambria Math" panose="02040503050406030204" pitchFamily="18" charset="0"/>
                              <a:ea typeface="Cambria Math" panose="02040503050406030204" pitchFamily="18" charset="0"/>
                              <a:sym typeface="+mn-ea"/>
                            </a:rPr>
                            <m:t>𝑇</m:t>
                          </m:r>
                          <m:r>
                            <a:rPr lang="en-US" altLang="zh-CN" sz="2000" b="0" i="1" smtClean="0">
                              <a:latin typeface="Cambria Math" panose="02040503050406030204" pitchFamily="18" charset="0"/>
                              <a:ea typeface="Cambria Math" panose="02040503050406030204" pitchFamily="18" charset="0"/>
                              <a:sym typeface="+mn-ea"/>
                            </a:rPr>
                            <m:t>(</m:t>
                          </m:r>
                          <m:r>
                            <a:rPr lang="en-US" altLang="zh-CN" sz="2000" b="0" i="1" smtClean="0">
                              <a:latin typeface="Cambria Math" panose="02040503050406030204" pitchFamily="18" charset="0"/>
                              <a:ea typeface="Cambria Math" panose="02040503050406030204" pitchFamily="18" charset="0"/>
                              <a:sym typeface="+mn-ea"/>
                            </a:rPr>
                            <m:t>𝑒</m:t>
                          </m:r>
                          <m:r>
                            <a:rPr lang="en-US" altLang="zh-CN" sz="2000" b="0" i="1" smtClean="0">
                              <a:latin typeface="Cambria Math" panose="02040503050406030204" pitchFamily="18" charset="0"/>
                              <a:ea typeface="Cambria Math" panose="02040503050406030204" pitchFamily="18" charset="0"/>
                              <a:sym typeface="+mn-ea"/>
                            </a:rPr>
                            <m:t>)</m:t>
                          </m:r>
                        </m:sub>
                        <m:sup/>
                        <m:e>
                          <m:sSub>
                            <m:sSubPr>
                              <m:ctrlPr>
                                <a:rPr lang="en-US" altLang="zh-CN" sz="2000" i="1">
                                  <a:latin typeface="Cambria Math" panose="02040503050406030204" pitchFamily="18" charset="0"/>
                                  <a:ea typeface="黑体" panose="02010609060101010101" pitchFamily="49" charset="-122"/>
                                  <a:sym typeface="+mn-ea"/>
                                </a:rPr>
                              </m:ctrlPr>
                            </m:sSubPr>
                            <m:e>
                              <m:r>
                                <a:rPr lang="en-US" altLang="zh-CN" sz="2000" b="0" i="1">
                                  <a:latin typeface="Cambria Math" panose="02040503050406030204" pitchFamily="18" charset="0"/>
                                  <a:ea typeface="黑体" panose="02010609060101010101" pitchFamily="49" charset="-122"/>
                                  <a:sym typeface="+mn-ea"/>
                                </a:rPr>
                                <m:t>𝑚</m:t>
                              </m:r>
                            </m:e>
                            <m:sub>
                              <m:r>
                                <a:rPr lang="en-US" altLang="zh-CN" sz="2000" b="0" i="1">
                                  <a:latin typeface="Cambria Math" panose="02040503050406030204" pitchFamily="18" charset="0"/>
                                  <a:ea typeface="黑体" panose="02010609060101010101" pitchFamily="49" charset="-122"/>
                                  <a:sym typeface="+mn-ea"/>
                                </a:rPr>
                                <m:t>𝑒</m:t>
                              </m:r>
                            </m:sub>
                          </m:sSub>
                          <m:d>
                            <m:dPr>
                              <m:ctrlPr>
                                <a:rPr lang="en-US" altLang="zh-CN" sz="2000" i="1">
                                  <a:latin typeface="Cambria Math" panose="02040503050406030204" pitchFamily="18" charset="0"/>
                                  <a:ea typeface="黑体" panose="02010609060101010101" pitchFamily="49" charset="-122"/>
                                  <a:sym typeface="+mn-ea"/>
                                </a:rPr>
                              </m:ctrlPr>
                            </m:dPr>
                            <m:e>
                              <m:sSubSup>
                                <m:sSubSupPr>
                                  <m:ctrlPr>
                                    <a:rPr lang="en-US" altLang="zh-CN" sz="2000" i="1">
                                      <a:latin typeface="Cambria Math" panose="02040503050406030204" pitchFamily="18" charset="0"/>
                                      <a:ea typeface="黑体" panose="02010609060101010101" pitchFamily="49" charset="-122"/>
                                      <a:sym typeface="+mn-ea"/>
                                    </a:rPr>
                                  </m:ctrlPr>
                                </m:sSubSupPr>
                                <m:e>
                                  <m:r>
                                    <a:rPr lang="en-US" altLang="zh-CN" sz="2000" b="0" i="1">
                                      <a:latin typeface="Cambria Math" panose="02040503050406030204" pitchFamily="18" charset="0"/>
                                      <a:ea typeface="黑体" panose="02010609060101010101" pitchFamily="49" charset="-122"/>
                                      <a:sym typeface="+mn-ea"/>
                                    </a:rPr>
                                    <m:t>𝑓</m:t>
                                  </m:r>
                                </m:e>
                                <m:sub>
                                  <m:r>
                                    <a:rPr lang="en-US" altLang="zh-CN" sz="2000" b="0" i="1">
                                      <a:latin typeface="Cambria Math" panose="02040503050406030204" pitchFamily="18" charset="0"/>
                                      <a:sym typeface="+mn-ea"/>
                                    </a:rPr>
                                    <m:t>→</m:t>
                                  </m:r>
                                </m:sub>
                                <m:sup>
                                  <m:r>
                                    <a:rPr lang="en-US" altLang="zh-CN" sz="2000" b="0" i="1">
                                      <a:latin typeface="Cambria Math" panose="02040503050406030204" pitchFamily="18" charset="0"/>
                                      <a:ea typeface="黑体" panose="02010609060101010101" pitchFamily="49" charset="-122"/>
                                      <a:sym typeface="+mn-ea"/>
                                    </a:rPr>
                                    <m:t>𝑡</m:t>
                                  </m:r>
                                </m:sup>
                              </m:sSubSup>
                              <m:d>
                                <m:dPr>
                                  <m:ctrlPr>
                                    <a:rPr lang="en-US" altLang="zh-CN" sz="2000" i="1">
                                      <a:latin typeface="Cambria Math" panose="02040503050406030204" pitchFamily="18" charset="0"/>
                                      <a:ea typeface="黑体" panose="02010609060101010101" pitchFamily="49" charset="-122"/>
                                      <a:sym typeface="+mn-ea"/>
                                    </a:rPr>
                                  </m:ctrlPr>
                                </m:dPr>
                                <m:e>
                                  <m:r>
                                    <a:rPr lang="en-US" altLang="zh-CN" sz="2000" b="0" i="1">
                                      <a:latin typeface="Cambria Math" panose="02040503050406030204" pitchFamily="18" charset="0"/>
                                      <a:ea typeface="黑体" panose="02010609060101010101" pitchFamily="49" charset="-122"/>
                                      <a:sym typeface="+mn-ea"/>
                                    </a:rPr>
                                    <m:t>𝑒</m:t>
                                  </m:r>
                                </m:e>
                              </m:d>
                            </m:e>
                          </m:d>
                          <m:r>
                            <a:rPr lang="en-US" altLang="zh-CN" sz="2000" b="0" i="1">
                              <a:latin typeface="Cambria Math" panose="02040503050406030204" pitchFamily="18" charset="0"/>
                              <a:ea typeface="黑体" panose="02010609060101010101" pitchFamily="49" charset="-122"/>
                              <a:sym typeface="+mn-ea"/>
                            </a:rPr>
                            <m:t>𝑏</m:t>
                          </m:r>
                          <m:d>
                            <m:dPr>
                              <m:ctrlPr>
                                <a:rPr lang="en-US" altLang="zh-CN" sz="2000" i="1">
                                  <a:latin typeface="Cambria Math" panose="02040503050406030204" pitchFamily="18" charset="0"/>
                                  <a:ea typeface="黑体" panose="02010609060101010101" pitchFamily="49" charset="-122"/>
                                  <a:sym typeface="+mn-ea"/>
                                </a:rPr>
                              </m:ctrlPr>
                            </m:dPr>
                            <m:e>
                              <m:sSubSup>
                                <m:sSubSupPr>
                                  <m:ctrlPr>
                                    <a:rPr lang="en-US" altLang="zh-CN" sz="2000" i="1">
                                      <a:latin typeface="Cambria Math" panose="02040503050406030204" pitchFamily="18" charset="0"/>
                                      <a:ea typeface="黑体" panose="02010609060101010101" pitchFamily="49" charset="-122"/>
                                      <a:sym typeface="+mn-ea"/>
                                    </a:rPr>
                                  </m:ctrlPr>
                                </m:sSubSupPr>
                                <m:e>
                                  <m:r>
                                    <a:rPr lang="en-US" altLang="zh-CN" sz="2000" b="0" i="1">
                                      <a:latin typeface="Cambria Math" panose="02040503050406030204" pitchFamily="18" charset="0"/>
                                      <a:ea typeface="黑体" panose="02010609060101010101" pitchFamily="49" charset="-122"/>
                                      <a:sym typeface="+mn-ea"/>
                                    </a:rPr>
                                    <m:t>𝑓</m:t>
                                  </m:r>
                                </m:e>
                                <m:sub>
                                  <m:r>
                                    <a:rPr lang="en-US" altLang="zh-CN" sz="2000" b="0" i="1">
                                      <a:latin typeface="Cambria Math" panose="02040503050406030204" pitchFamily="18" charset="0"/>
                                      <a:sym typeface="+mn-ea"/>
                                    </a:rPr>
                                    <m:t>→</m:t>
                                  </m:r>
                                </m:sub>
                                <m:sup>
                                  <m:r>
                                    <a:rPr lang="en-US" altLang="zh-CN" sz="2000" b="0" i="1">
                                      <a:latin typeface="Cambria Math" panose="02040503050406030204" pitchFamily="18" charset="0"/>
                                      <a:ea typeface="黑体" panose="02010609060101010101" pitchFamily="49" charset="-122"/>
                                      <a:sym typeface="+mn-ea"/>
                                    </a:rPr>
                                    <m:t>𝑡</m:t>
                                  </m:r>
                                </m:sup>
                              </m:sSubSup>
                              <m:d>
                                <m:dPr>
                                  <m:ctrlPr>
                                    <a:rPr lang="en-US" altLang="zh-CN" sz="2000" i="1">
                                      <a:latin typeface="Cambria Math" panose="02040503050406030204" pitchFamily="18" charset="0"/>
                                      <a:ea typeface="黑体" panose="02010609060101010101" pitchFamily="49" charset="-122"/>
                                      <a:sym typeface="+mn-ea"/>
                                    </a:rPr>
                                  </m:ctrlPr>
                                </m:dPr>
                                <m:e>
                                  <m:r>
                                    <a:rPr lang="en-US" altLang="zh-CN" sz="2000" b="0" i="1">
                                      <a:latin typeface="Cambria Math" panose="02040503050406030204" pitchFamily="18" charset="0"/>
                                      <a:ea typeface="黑体" panose="02010609060101010101" pitchFamily="49" charset="-122"/>
                                      <a:sym typeface="+mn-ea"/>
                                    </a:rPr>
                                    <m:t>𝑒</m:t>
                                  </m:r>
                                </m:e>
                              </m:d>
                            </m:e>
                          </m:d>
                        </m:e>
                      </m:nary>
                    </m:oMath>
                  </m:oMathPara>
                </a14:m>
                <a:endParaRPr lang="en-US" altLang="zh-CN" sz="2000" dirty="0">
                  <a:latin typeface="黑体" panose="02010609060101010101" pitchFamily="49" charset="-122"/>
                  <a:ea typeface="黑体" panose="02010609060101010101" pitchFamily="49" charset="-122"/>
                  <a:sym typeface="+mn-ea"/>
                </a:endParaRPr>
              </a:p>
              <a:p>
                <a:pPr>
                  <a:lnSpc>
                    <a:spcPct val="150000"/>
                  </a:lnSpc>
                </a:pPr>
                <a:r>
                  <a:rPr lang="zh-CN" altLang="en-US" sz="2000" dirty="0">
                    <a:latin typeface="黑体" panose="02010609060101010101" pitchFamily="49" charset="-122"/>
                    <a:ea typeface="黑体" panose="02010609060101010101" pitchFamily="49" charset="-122"/>
                    <a:sym typeface="+mn-ea"/>
                  </a:rPr>
                  <a:t>使其满足</a:t>
                </a:r>
                <a:endParaRPr lang="en-US" altLang="zh-CN" sz="2000" dirty="0">
                  <a:latin typeface="黑体" panose="02010609060101010101" pitchFamily="49" charset="-122"/>
                  <a:ea typeface="黑体" panose="02010609060101010101" pitchFamily="49" charset="-122"/>
                  <a:sym typeface="+mn-ea"/>
                </a:endParaRPr>
              </a:p>
              <a:p>
                <a:pPr algn="ct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sym typeface="+mn-ea"/>
                            </a:rPr>
                          </m:ctrlPr>
                        </m:sSubPr>
                        <m:e>
                          <m:r>
                            <a:rPr lang="en-US" altLang="zh-CN" sz="2000" b="0" i="1">
                              <a:latin typeface="Cambria Math" panose="02040503050406030204" pitchFamily="18" charset="0"/>
                              <a:ea typeface="黑体" panose="02010609060101010101" pitchFamily="49" charset="-122"/>
                              <a:sym typeface="+mn-ea"/>
                            </a:rPr>
                            <m:t>𝑎</m:t>
                          </m:r>
                        </m:e>
                        <m:sub>
                          <m:r>
                            <a:rPr lang="en-US" altLang="zh-CN" sz="2000" b="0" i="1">
                              <a:latin typeface="Cambria Math" panose="02040503050406030204" pitchFamily="18" charset="0"/>
                              <a:ea typeface="黑体" panose="02010609060101010101" pitchFamily="49" charset="-122"/>
                              <a:sym typeface="+mn-ea"/>
                            </a:rPr>
                            <m:t>𝑡</m:t>
                          </m:r>
                        </m:sub>
                      </m:sSub>
                      <m:d>
                        <m:dPr>
                          <m:ctrlPr>
                            <a:rPr lang="en-US" altLang="zh-CN" sz="2000" i="1">
                              <a:latin typeface="Cambria Math" panose="02040503050406030204" pitchFamily="18" charset="0"/>
                              <a:ea typeface="黑体" panose="02010609060101010101" pitchFamily="49" charset="-122"/>
                              <a:sym typeface="+mn-ea"/>
                            </a:rPr>
                          </m:ctrlPr>
                        </m:dPr>
                        <m:e>
                          <m:sSubSup>
                            <m:sSubSupPr>
                              <m:ctrlPr>
                                <a:rPr lang="en-US" altLang="zh-CN" sz="2000" i="1">
                                  <a:latin typeface="Cambria Math" panose="02040503050406030204" pitchFamily="18" charset="0"/>
                                  <a:ea typeface="黑体" panose="02010609060101010101" pitchFamily="49" charset="-122"/>
                                  <a:sym typeface="+mn-ea"/>
                                </a:rPr>
                              </m:ctrlPr>
                            </m:sSubSupPr>
                            <m:e>
                              <m:r>
                                <a:rPr lang="en-US" altLang="zh-CN" sz="2000" b="0" i="1">
                                  <a:latin typeface="Cambria Math" panose="02040503050406030204" pitchFamily="18" charset="0"/>
                                  <a:ea typeface="黑体" panose="02010609060101010101" pitchFamily="49" charset="-122"/>
                                  <a:sym typeface="+mn-ea"/>
                                </a:rPr>
                                <m:t>𝑓</m:t>
                              </m:r>
                            </m:e>
                            <m:sub>
                              <m:r>
                                <a:rPr lang="en-US" altLang="zh-CN" sz="2000" b="0" i="1">
                                  <a:latin typeface="Cambria Math" panose="02040503050406030204" pitchFamily="18" charset="0"/>
                                  <a:sym typeface="+mn-ea"/>
                                </a:rPr>
                                <m:t>→</m:t>
                              </m:r>
                            </m:sub>
                            <m:sup>
                              <m:r>
                                <a:rPr lang="en-US" altLang="zh-CN" sz="2000" b="0" i="1">
                                  <a:latin typeface="Cambria Math" panose="02040503050406030204" pitchFamily="18" charset="0"/>
                                  <a:ea typeface="黑体" panose="02010609060101010101" pitchFamily="49" charset="-122"/>
                                  <a:sym typeface="+mn-ea"/>
                                </a:rPr>
                                <m:t>𝑡</m:t>
                              </m:r>
                            </m:sup>
                          </m:sSubSup>
                          <m:d>
                            <m:dPr>
                              <m:ctrlPr>
                                <a:rPr lang="en-US" altLang="zh-CN" sz="2000" i="1">
                                  <a:latin typeface="Cambria Math" panose="02040503050406030204" pitchFamily="18" charset="0"/>
                                  <a:ea typeface="黑体" panose="02010609060101010101" pitchFamily="49" charset="-122"/>
                                  <a:sym typeface="+mn-ea"/>
                                </a:rPr>
                              </m:ctrlPr>
                            </m:dPr>
                            <m:e>
                              <m:r>
                                <a:rPr lang="en-US" altLang="zh-CN" sz="2000" b="0" i="1">
                                  <a:latin typeface="Cambria Math" panose="02040503050406030204" pitchFamily="18" charset="0"/>
                                  <a:ea typeface="黑体" panose="02010609060101010101" pitchFamily="49" charset="-122"/>
                                  <a:sym typeface="+mn-ea"/>
                                </a:rPr>
                                <m:t>𝑒</m:t>
                              </m:r>
                            </m:e>
                          </m:d>
                        </m:e>
                      </m:d>
                      <m:r>
                        <a:rPr lang="zh-CN" altLang="en-US" sz="2000" b="0" dirty="0" smtClean="0">
                          <a:latin typeface="Cambria Math" panose="02040503050406030204" pitchFamily="18" charset="0"/>
                          <a:sym typeface="+mn-ea"/>
                        </a:rPr>
                        <m:t>⋅</m:t>
                      </m:r>
                      <m:r>
                        <a:rPr lang="en-US" altLang="zh-CN" sz="2000" b="0" i="1">
                          <a:latin typeface="Cambria Math" panose="02040503050406030204" pitchFamily="18" charset="0"/>
                          <a:ea typeface="黑体" panose="02010609060101010101" pitchFamily="49" charset="-122"/>
                          <a:sym typeface="+mn-ea"/>
                        </a:rPr>
                        <m:t>𝑏</m:t>
                      </m:r>
                      <m:d>
                        <m:dPr>
                          <m:ctrlPr>
                            <a:rPr lang="en-US" altLang="zh-CN" sz="2000" i="1">
                              <a:latin typeface="Cambria Math" panose="02040503050406030204" pitchFamily="18" charset="0"/>
                              <a:ea typeface="黑体" panose="02010609060101010101" pitchFamily="49" charset="-122"/>
                              <a:sym typeface="+mn-ea"/>
                            </a:rPr>
                          </m:ctrlPr>
                        </m:dPr>
                        <m:e>
                          <m:r>
                            <a:rPr lang="en-US" altLang="zh-CN" sz="2000" b="0" i="1">
                              <a:latin typeface="Cambria Math" panose="02040503050406030204" pitchFamily="18" charset="0"/>
                              <a:ea typeface="黑体" panose="02010609060101010101" pitchFamily="49" charset="-122"/>
                              <a:sym typeface="+mn-ea"/>
                            </a:rPr>
                            <m:t>𝑒</m:t>
                          </m:r>
                        </m:e>
                      </m:d>
                      <m:r>
                        <a:rPr lang="zh-CN" altLang="en-US" sz="2000" b="0" dirty="0" smtClean="0">
                          <a:latin typeface="Cambria Math" panose="02040503050406030204" pitchFamily="18" charset="0"/>
                          <a:sym typeface="+mn-ea"/>
                        </a:rPr>
                        <m:t>≠</m:t>
                      </m:r>
                      <m:r>
                        <a:rPr lang="en-US" altLang="zh-CN" sz="2000" b="0" i="0" dirty="0" smtClean="0">
                          <a:latin typeface="Cambria Math" panose="02040503050406030204" pitchFamily="18" charset="0"/>
                          <a:sym typeface="+mn-ea"/>
                        </a:rPr>
                        <m:t>0</m:t>
                      </m:r>
                      <m:r>
                        <a:rPr lang="zh-CN" altLang="en-US" sz="2000" b="0" i="1" dirty="0">
                          <a:latin typeface="Cambria Math" panose="02040503050406030204" pitchFamily="18" charset="0"/>
                          <a:sym typeface="+mn-ea"/>
                        </a:rPr>
                        <m:t>，</m:t>
                      </m:r>
                      <m:r>
                        <a:rPr lang="zh-CN" altLang="en-US" sz="2000" b="0" dirty="0" smtClean="0">
                          <a:latin typeface="Cambria Math" panose="02040503050406030204" pitchFamily="18" charset="0"/>
                          <a:sym typeface="+mn-ea"/>
                        </a:rPr>
                        <m:t>∀</m:t>
                      </m:r>
                      <m:r>
                        <m:rPr>
                          <m:sty m:val="p"/>
                        </m:rPr>
                        <a:rPr lang="en-US" altLang="zh-CN" sz="2000" b="0" i="0" dirty="0" smtClean="0">
                          <a:latin typeface="Cambria Math" panose="02040503050406030204" pitchFamily="18" charset="0"/>
                          <a:sym typeface="+mn-ea"/>
                        </a:rPr>
                        <m:t>t</m:t>
                      </m:r>
                      <m:r>
                        <a:rPr lang="en-US" altLang="zh-CN" sz="2000" b="0" i="1" dirty="0" smtClean="0">
                          <a:latin typeface="Cambria Math" panose="02040503050406030204" pitchFamily="18" charset="0"/>
                          <a:ea typeface="Cambria Math" panose="02040503050406030204" pitchFamily="18" charset="0"/>
                          <a:sym typeface="+mn-ea"/>
                        </a:rPr>
                        <m:t>∈</m:t>
                      </m:r>
                      <m:r>
                        <a:rPr lang="en-US" altLang="zh-CN" sz="2000" b="0" i="1" dirty="0" smtClean="0">
                          <a:latin typeface="Cambria Math" panose="02040503050406030204" pitchFamily="18" charset="0"/>
                          <a:ea typeface="Cambria Math" panose="02040503050406030204" pitchFamily="18" charset="0"/>
                          <a:sym typeface="+mn-ea"/>
                        </a:rPr>
                        <m:t>𝑇</m:t>
                      </m:r>
                      <m:r>
                        <a:rPr lang="en-US" altLang="zh-CN" sz="2000" b="0" i="1" dirty="0" smtClean="0">
                          <a:latin typeface="Cambria Math" panose="02040503050406030204" pitchFamily="18" charset="0"/>
                          <a:ea typeface="Cambria Math" panose="02040503050406030204" pitchFamily="18" charset="0"/>
                          <a:sym typeface="+mn-ea"/>
                        </a:rPr>
                        <m:t>(</m:t>
                      </m:r>
                      <m:r>
                        <a:rPr lang="en-US" altLang="zh-CN" sz="2000" b="0" i="1" dirty="0" smtClean="0">
                          <a:latin typeface="Cambria Math" panose="02040503050406030204" pitchFamily="18" charset="0"/>
                          <a:ea typeface="Cambria Math" panose="02040503050406030204" pitchFamily="18" charset="0"/>
                          <a:sym typeface="+mn-ea"/>
                        </a:rPr>
                        <m:t>𝑒</m:t>
                      </m:r>
                      <m:r>
                        <a:rPr lang="en-US" altLang="zh-CN" sz="2000" b="0" i="1" dirty="0" smtClean="0">
                          <a:latin typeface="Cambria Math" panose="02040503050406030204" pitchFamily="18" charset="0"/>
                          <a:ea typeface="Cambria Math" panose="02040503050406030204" pitchFamily="18" charset="0"/>
                          <a:sym typeface="+mn-ea"/>
                        </a:rPr>
                        <m:t>)</m:t>
                      </m:r>
                    </m:oMath>
                  </m:oMathPara>
                </a14:m>
                <a:endParaRPr lang="zh-CN" altLang="en-US" sz="2000" dirty="0">
                  <a:latin typeface="黑体" panose="02010609060101010101" pitchFamily="49" charset="-122"/>
                  <a:ea typeface="黑体" panose="02010609060101010101" pitchFamily="49" charset="-122"/>
                  <a:sym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81110" y="2895614"/>
                <a:ext cx="8153186" cy="3237809"/>
              </a:xfrm>
              <a:prstGeom prst="rect">
                <a:avLst/>
              </a:prstGeom>
              <a:blipFill rotWithShape="1">
                <a:blip r:embed="rId4"/>
                <a:stretch>
                  <a:fillRect l="-1" r="7" b="18"/>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dirty="0">
                <a:sym typeface="+mn-ea"/>
              </a:rPr>
              <a:t>全局编码向量</a:t>
            </a:r>
            <a:endParaRPr sz="2400" dirty="0">
              <a:sym typeface="+mn-ea"/>
            </a:endParaRPr>
          </a:p>
        </p:txBody>
      </p:sp>
      <mc:AlternateContent xmlns:mc="http://schemas.openxmlformats.org/markup-compatibility/2006" xmlns:a14="http://schemas.microsoft.com/office/drawing/2010/main">
        <mc:Choice Requires="a14">
          <p:sp>
            <p:nvSpPr>
              <p:cNvPr id="4" name="文本框 3"/>
              <p:cNvSpPr txBox="1"/>
              <p:nvPr/>
            </p:nvSpPr>
            <p:spPr>
              <a:xfrm>
                <a:off x="469265" y="1053349"/>
                <a:ext cx="8205470" cy="4751301"/>
              </a:xfrm>
              <a:prstGeom prst="rect">
                <a:avLst/>
              </a:prstGeom>
              <a:noFill/>
            </p:spPr>
            <p:txBody>
              <a:bodyPr wrap="square" rtlCol="0" anchor="t">
                <a:spAutoFit/>
              </a:bodyPr>
              <a:lstStyle/>
              <a:p>
                <a:pPr algn="l">
                  <a:lnSpc>
                    <a:spcPct val="150000"/>
                  </a:lnSpc>
                </a:pPr>
                <a:r>
                  <a:rPr lang="zh-CN" altLang="en-US" sz="2000" b="0" i="0" dirty="0">
                    <a:solidFill>
                      <a:srgbClr val="292929"/>
                    </a:solidFill>
                    <a:effectLst/>
                    <a:latin typeface="+mn-lt"/>
                    <a:ea typeface="+mn-ea"/>
                  </a:rPr>
                  <a:t>        采用</a:t>
                </a:r>
                <a:r>
                  <a:rPr lang="zh-CN" altLang="en-US" sz="2000" b="0" i="0" dirty="0">
                    <a:effectLst/>
                    <a:latin typeface="+mn-lt"/>
                    <a:ea typeface="+mn-ea"/>
                  </a:rPr>
                  <a:t>数学归纳法</a:t>
                </a:r>
                <a:r>
                  <a:rPr lang="zh-CN" altLang="en-US" sz="2000" b="0" i="0" dirty="0">
                    <a:solidFill>
                      <a:srgbClr val="292929"/>
                    </a:solidFill>
                    <a:effectLst/>
                    <a:latin typeface="+mn-lt"/>
                    <a:ea typeface="+mn-ea"/>
                  </a:rPr>
                  <a:t>，即可证明</a:t>
                </a:r>
                <a:r>
                  <a:rPr lang="zh-CN" altLang="en-US" sz="2000" b="0" i="0" dirty="0">
                    <a:solidFill>
                      <a:srgbClr val="FF0000"/>
                    </a:solidFill>
                    <a:effectLst/>
                    <a:latin typeface="+mn-lt"/>
                    <a:ea typeface="+mn-ea"/>
                  </a:rPr>
                  <a:t>在经历了多个编码节点后，信道上携带的信息字符仍可以表示成源点</a:t>
                </a:r>
                <a14:m>
                  <m:oMath xmlns:m="http://schemas.openxmlformats.org/officeDocument/2006/math">
                    <m:r>
                      <a:rPr lang="en-US" altLang="zh-CN" sz="2000" b="0" i="1" dirty="0" smtClean="0">
                        <a:solidFill>
                          <a:srgbClr val="FF0000"/>
                        </a:solidFill>
                        <a:effectLst/>
                        <a:latin typeface="Cambria Math" panose="02040503050406030204" pitchFamily="18" charset="0"/>
                        <a:ea typeface="+mn-ea"/>
                      </a:rPr>
                      <m:t>𝑠</m:t>
                    </m:r>
                  </m:oMath>
                </a14:m>
                <a:r>
                  <a:rPr lang="zh-CN" altLang="en-US" sz="2000" b="0" i="0" dirty="0">
                    <a:solidFill>
                      <a:srgbClr val="FF0000"/>
                    </a:solidFill>
                    <a:effectLst/>
                    <a:latin typeface="+mn-lt"/>
                    <a:ea typeface="+mn-ea"/>
                  </a:rPr>
                  <a:t>所传出的信息字符</a:t>
                </a:r>
                <a14:m>
                  <m:oMath xmlns:m="http://schemas.openxmlformats.org/officeDocument/2006/math">
                    <m:r>
                      <a:rPr lang="en-US" altLang="zh-CN" sz="2000" b="0" i="1" dirty="0" smtClean="0">
                        <a:solidFill>
                          <a:srgbClr val="FF0000"/>
                        </a:solidFill>
                        <a:effectLst/>
                        <a:latin typeface="Cambria Math" panose="02040503050406030204" pitchFamily="18" charset="0"/>
                        <a:ea typeface="+mn-ea"/>
                      </a:rPr>
                      <m:t>𝑦</m:t>
                    </m:r>
                    <m:r>
                      <a:rPr lang="en-US" altLang="zh-CN" sz="2000" b="0" i="1" baseline="-25000" dirty="0">
                        <a:solidFill>
                          <a:srgbClr val="FF0000"/>
                        </a:solidFill>
                        <a:effectLst/>
                        <a:latin typeface="Cambria Math" panose="02040503050406030204" pitchFamily="18" charset="0"/>
                        <a:ea typeface="+mn-ea"/>
                      </a:rPr>
                      <m:t>1</m:t>
                    </m:r>
                    <m:r>
                      <a:rPr lang="zh-CN" altLang="en-US" sz="2000" b="0" i="1" dirty="0">
                        <a:solidFill>
                          <a:srgbClr val="FF0000"/>
                        </a:solidFill>
                        <a:effectLst/>
                        <a:latin typeface="Cambria Math" panose="02040503050406030204" pitchFamily="18" charset="0"/>
                        <a:ea typeface="+mn-ea"/>
                      </a:rPr>
                      <m:t>，</m:t>
                    </m:r>
                    <m:r>
                      <a:rPr lang="en-US" altLang="zh-CN" sz="2000" b="0" i="1" dirty="0">
                        <a:solidFill>
                          <a:srgbClr val="FF0000"/>
                        </a:solidFill>
                        <a:effectLst/>
                        <a:latin typeface="Cambria Math" panose="02040503050406030204" pitchFamily="18" charset="0"/>
                        <a:ea typeface="+mn-ea"/>
                      </a:rPr>
                      <m:t>𝑦</m:t>
                    </m:r>
                    <m:r>
                      <a:rPr lang="en-US" altLang="zh-CN" sz="2000" b="0" i="1" baseline="-25000" dirty="0">
                        <a:solidFill>
                          <a:srgbClr val="FF0000"/>
                        </a:solidFill>
                        <a:effectLst/>
                        <a:latin typeface="Cambria Math" panose="02040503050406030204" pitchFamily="18" charset="0"/>
                        <a:ea typeface="+mn-ea"/>
                      </a:rPr>
                      <m:t>2</m:t>
                    </m:r>
                    <m:r>
                      <a:rPr lang="zh-CN" altLang="en-US" sz="2000" b="0" i="1" dirty="0">
                        <a:solidFill>
                          <a:srgbClr val="FF0000"/>
                        </a:solidFill>
                        <a:effectLst/>
                        <a:latin typeface="Cambria Math" panose="02040503050406030204" pitchFamily="18" charset="0"/>
                        <a:ea typeface="+mn-ea"/>
                      </a:rPr>
                      <m:t>，</m:t>
                    </m:r>
                    <m:r>
                      <a:rPr lang="en-US" altLang="zh-CN" sz="2000" b="0" i="1" dirty="0">
                        <a:solidFill>
                          <a:srgbClr val="FF0000"/>
                        </a:solidFill>
                        <a:effectLst/>
                        <a:latin typeface="Cambria Math" panose="02040503050406030204" pitchFamily="18" charset="0"/>
                        <a:ea typeface="+mn-ea"/>
                      </a:rPr>
                      <m:t>…</m:t>
                    </m:r>
                    <m:r>
                      <a:rPr lang="zh-CN" altLang="en-US" sz="2000" b="0" i="1" dirty="0">
                        <a:solidFill>
                          <a:srgbClr val="FF0000"/>
                        </a:solidFill>
                        <a:effectLst/>
                        <a:latin typeface="Cambria Math" panose="02040503050406030204" pitchFamily="18" charset="0"/>
                        <a:ea typeface="+mn-ea"/>
                      </a:rPr>
                      <m:t>，</m:t>
                    </m:r>
                    <m:r>
                      <a:rPr lang="en-US" altLang="zh-CN" sz="2000" b="0" i="1" dirty="0" err="1">
                        <a:solidFill>
                          <a:srgbClr val="FF0000"/>
                        </a:solidFill>
                        <a:effectLst/>
                        <a:latin typeface="Cambria Math" panose="02040503050406030204" pitchFamily="18" charset="0"/>
                        <a:ea typeface="+mn-ea"/>
                      </a:rPr>
                      <m:t>𝑦</m:t>
                    </m:r>
                    <m:r>
                      <a:rPr lang="en-US" altLang="zh-CN" sz="2000" b="0" i="1" baseline="-25000" dirty="0" err="1">
                        <a:solidFill>
                          <a:srgbClr val="FF0000"/>
                        </a:solidFill>
                        <a:effectLst/>
                        <a:latin typeface="Cambria Math" panose="02040503050406030204" pitchFamily="18" charset="0"/>
                        <a:ea typeface="+mn-ea"/>
                      </a:rPr>
                      <m:t>h</m:t>
                    </m:r>
                  </m:oMath>
                </a14:m>
                <a:r>
                  <a:rPr lang="zh-CN" altLang="en-US" sz="2000" b="0" i="0" dirty="0">
                    <a:solidFill>
                      <a:srgbClr val="FF0000"/>
                    </a:solidFill>
                    <a:effectLst/>
                    <a:latin typeface="+mn-lt"/>
                    <a:ea typeface="+mn-ea"/>
                  </a:rPr>
                  <a:t>的线性组合</a:t>
                </a:r>
                <a:r>
                  <a:rPr lang="zh-CN" altLang="en-US" sz="2000" b="0" i="0" dirty="0">
                    <a:solidFill>
                      <a:srgbClr val="292929"/>
                    </a:solidFill>
                    <a:effectLst/>
                    <a:latin typeface="+mn-lt"/>
                    <a:ea typeface="+mn-ea"/>
                  </a:rPr>
                  <a:t>，即</a:t>
                </a:r>
                <a:endParaRPr lang="en-US" altLang="zh-CN" sz="2000" b="0" i="0" dirty="0">
                  <a:solidFill>
                    <a:srgbClr val="292929"/>
                  </a:solidFill>
                  <a:effectLst/>
                  <a:latin typeface="+mn-lt"/>
                  <a:ea typeface="+mn-ea"/>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292929"/>
                          </a:solidFill>
                          <a:latin typeface="Cambria Math" panose="02040503050406030204" pitchFamily="18" charset="0"/>
                          <a:ea typeface="+mn-ea"/>
                        </a:rPr>
                        <m:t>𝑦</m:t>
                      </m:r>
                      <m:d>
                        <m:dPr>
                          <m:ctrlPr>
                            <a:rPr lang="en-US" altLang="zh-CN" sz="2000" b="0" i="1" smtClean="0">
                              <a:solidFill>
                                <a:srgbClr val="292929"/>
                              </a:solidFill>
                              <a:latin typeface="Cambria Math" panose="02040503050406030204" pitchFamily="18" charset="0"/>
                              <a:ea typeface="+mn-ea"/>
                            </a:rPr>
                          </m:ctrlPr>
                        </m:dPr>
                        <m:e>
                          <m:sSub>
                            <m:sSubPr>
                              <m:ctrlPr>
                                <a:rPr lang="en-US" altLang="zh-CN" sz="2000" b="0" i="1" smtClean="0">
                                  <a:solidFill>
                                    <a:srgbClr val="292929"/>
                                  </a:solidFill>
                                  <a:latin typeface="Cambria Math" panose="02040503050406030204" pitchFamily="18" charset="0"/>
                                  <a:ea typeface="+mn-ea"/>
                                </a:rPr>
                              </m:ctrlPr>
                            </m:sSubPr>
                            <m:e>
                              <m:r>
                                <a:rPr lang="en-US" altLang="zh-CN" sz="2000" b="0" i="1" smtClean="0">
                                  <a:solidFill>
                                    <a:srgbClr val="292929"/>
                                  </a:solidFill>
                                  <a:latin typeface="Cambria Math" panose="02040503050406030204" pitchFamily="18" charset="0"/>
                                  <a:ea typeface="+mn-ea"/>
                                </a:rPr>
                                <m:t>𝑒</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sub>
                          </m:sSub>
                        </m:e>
                      </m:d>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𝑔</m:t>
                      </m:r>
                      <m:d>
                        <m:dPr>
                          <m:ctrlPr>
                            <a:rPr lang="en-US" altLang="zh-CN" sz="2000" b="0" i="1" smtClean="0">
                              <a:solidFill>
                                <a:srgbClr val="292929"/>
                              </a:solidFill>
                              <a:latin typeface="Cambria Math" panose="02040503050406030204" pitchFamily="18" charset="0"/>
                              <a:ea typeface="+mn-ea"/>
                            </a:rPr>
                          </m:ctrlPr>
                        </m:dPr>
                        <m:e>
                          <m:sSub>
                            <m:sSubPr>
                              <m:ctrlPr>
                                <a:rPr lang="en-US" altLang="zh-CN" sz="2000" b="0" i="1" smtClean="0">
                                  <a:solidFill>
                                    <a:srgbClr val="292929"/>
                                  </a:solidFill>
                                  <a:latin typeface="Cambria Math" panose="02040503050406030204" pitchFamily="18" charset="0"/>
                                  <a:ea typeface="+mn-ea"/>
                                </a:rPr>
                              </m:ctrlPr>
                            </m:sSubPr>
                            <m:e>
                              <m:r>
                                <a:rPr lang="en-US" altLang="zh-CN" sz="2000" b="0" i="1" smtClean="0">
                                  <a:solidFill>
                                    <a:srgbClr val="292929"/>
                                  </a:solidFill>
                                  <a:latin typeface="Cambria Math" panose="02040503050406030204" pitchFamily="18" charset="0"/>
                                  <a:ea typeface="+mn-ea"/>
                                </a:rPr>
                                <m:t>𝑒</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sub>
                          </m:sSub>
                        </m:e>
                      </m:d>
                      <m:sSup>
                        <m:sSupPr>
                          <m:ctrlPr>
                            <a:rPr lang="en-US" altLang="zh-CN" sz="2000" b="0" i="1" smtClean="0">
                              <a:solidFill>
                                <a:srgbClr val="292929"/>
                              </a:solidFill>
                              <a:latin typeface="Cambria Math" panose="02040503050406030204" pitchFamily="18" charset="0"/>
                              <a:ea typeface="+mn-ea"/>
                            </a:rPr>
                          </m:ctrlPr>
                        </m:sSupPr>
                        <m:e>
                          <m:r>
                            <a:rPr lang="en-US" altLang="zh-CN" sz="2000" b="0" i="1" smtClean="0">
                              <a:solidFill>
                                <a:srgbClr val="292929"/>
                              </a:solidFill>
                              <a:latin typeface="Cambria Math" panose="02040503050406030204" pitchFamily="18" charset="0"/>
                              <a:ea typeface="+mn-ea"/>
                            </a:rPr>
                            <m:t>𝑦</m:t>
                          </m:r>
                        </m:e>
                        <m:sup>
                          <m:r>
                            <a:rPr lang="en-US" altLang="zh-CN" sz="2000" b="0" i="1" smtClean="0">
                              <a:solidFill>
                                <a:srgbClr val="292929"/>
                              </a:solidFill>
                              <a:latin typeface="Cambria Math" panose="02040503050406030204" pitchFamily="18" charset="0"/>
                              <a:ea typeface="+mn-ea"/>
                            </a:rPr>
                            <m:t>𝑇</m:t>
                          </m:r>
                        </m:sup>
                      </m:sSup>
                    </m:oMath>
                  </m:oMathPara>
                </a14:m>
                <a:endParaRPr lang="en-US" altLang="zh-CN" sz="2000" dirty="0">
                  <a:solidFill>
                    <a:srgbClr val="292929"/>
                  </a:solidFill>
                  <a:latin typeface="+mn-lt"/>
                  <a:ea typeface="+mn-ea"/>
                </a:endParaRPr>
              </a:p>
              <a:p>
                <a:pPr algn="l">
                  <a:lnSpc>
                    <a:spcPct val="150000"/>
                  </a:lnSpc>
                </a:pPr>
                <a:r>
                  <a:rPr lang="zh-CN" altLang="en-US" sz="2000" dirty="0">
                    <a:solidFill>
                      <a:srgbClr val="292929"/>
                    </a:solidFill>
                    <a:latin typeface="+mn-lt"/>
                    <a:ea typeface="+mn-ea"/>
                  </a:rPr>
                  <a:t>证明：由于所考虑的单源多播网络是一个有向无环图，必定存在一个拓扑顺序，不妨记为</a:t>
                </a:r>
                <a14:m>
                  <m:oMath xmlns:m="http://schemas.openxmlformats.org/officeDocument/2006/math">
                    <m:r>
                      <a:rPr lang="en-US" altLang="zh-CN" sz="2000" i="1" dirty="0" smtClean="0">
                        <a:solidFill>
                          <a:srgbClr val="292929"/>
                        </a:solidFill>
                        <a:latin typeface="Cambria Math" panose="02040503050406030204" pitchFamily="18" charset="0"/>
                        <a:ea typeface="+mn-ea"/>
                      </a:rPr>
                      <m:t>𝑜</m:t>
                    </m:r>
                    <m:r>
                      <a:rPr lang="en-US" altLang="zh-CN" sz="2000" i="1" baseline="-25000" dirty="0">
                        <a:solidFill>
                          <a:srgbClr val="292929"/>
                        </a:solidFill>
                        <a:latin typeface="Cambria Math" panose="02040503050406030204" pitchFamily="18" charset="0"/>
                        <a:ea typeface="+mn-ea"/>
                      </a:rPr>
                      <m:t>1</m:t>
                    </m:r>
                    <m:r>
                      <a:rPr lang="zh-CN" altLang="en-US" sz="2000" i="1" dirty="0">
                        <a:solidFill>
                          <a:srgbClr val="292929"/>
                        </a:solidFill>
                        <a:latin typeface="Cambria Math" panose="02040503050406030204" pitchFamily="18" charset="0"/>
                        <a:ea typeface="+mn-ea"/>
                      </a:rPr>
                      <m:t>，</m:t>
                    </m:r>
                    <m:r>
                      <a:rPr lang="en-US" altLang="zh-CN" sz="2000" i="1" dirty="0">
                        <a:solidFill>
                          <a:srgbClr val="292929"/>
                        </a:solidFill>
                        <a:latin typeface="Cambria Math" panose="02040503050406030204" pitchFamily="18" charset="0"/>
                        <a:ea typeface="+mn-ea"/>
                      </a:rPr>
                      <m:t>𝑜</m:t>
                    </m:r>
                    <m:r>
                      <a:rPr lang="en-US" altLang="zh-CN" sz="2000" i="1" baseline="-25000" dirty="0">
                        <a:solidFill>
                          <a:srgbClr val="292929"/>
                        </a:solidFill>
                        <a:latin typeface="Cambria Math" panose="02040503050406030204" pitchFamily="18" charset="0"/>
                        <a:ea typeface="+mn-ea"/>
                      </a:rPr>
                      <m:t>2</m:t>
                    </m:r>
                    <m:r>
                      <a:rPr lang="zh-CN" altLang="en-US" sz="2000" i="1" dirty="0">
                        <a:solidFill>
                          <a:srgbClr val="292929"/>
                        </a:solidFill>
                        <a:latin typeface="Cambria Math" panose="02040503050406030204" pitchFamily="18" charset="0"/>
                        <a:ea typeface="+mn-ea"/>
                      </a:rPr>
                      <m:t>，</m:t>
                    </m:r>
                    <m:r>
                      <a:rPr lang="en-US" altLang="zh-CN" sz="2000" i="1" dirty="0">
                        <a:solidFill>
                          <a:srgbClr val="292929"/>
                        </a:solidFill>
                        <a:latin typeface="Cambria Math" panose="02040503050406030204" pitchFamily="18" charset="0"/>
                        <a:ea typeface="+mn-ea"/>
                      </a:rPr>
                      <m:t>…</m:t>
                    </m:r>
                    <m:r>
                      <a:rPr lang="zh-CN" altLang="en-US" sz="2000" i="1" dirty="0">
                        <a:solidFill>
                          <a:srgbClr val="292929"/>
                        </a:solidFill>
                        <a:latin typeface="Cambria Math" panose="02040503050406030204" pitchFamily="18" charset="0"/>
                        <a:ea typeface="+mn-ea"/>
                      </a:rPr>
                      <m:t>，</m:t>
                    </m:r>
                    <m:sSub>
                      <m:sSubPr>
                        <m:ctrlPr>
                          <a:rPr lang="en-US" altLang="zh-CN" sz="2000" i="1" dirty="0" smtClean="0">
                            <a:solidFill>
                              <a:srgbClr val="292929"/>
                            </a:solidFill>
                            <a:latin typeface="Cambria Math" panose="02040503050406030204" pitchFamily="18" charset="0"/>
                            <a:ea typeface="+mn-ea"/>
                          </a:rPr>
                        </m:ctrlPr>
                      </m:sSubPr>
                      <m:e>
                        <m:r>
                          <a:rPr lang="en-US" altLang="zh-CN" sz="2000" b="0" i="1" dirty="0" smtClean="0">
                            <a:solidFill>
                              <a:srgbClr val="292929"/>
                            </a:solidFill>
                            <a:latin typeface="Cambria Math" panose="02040503050406030204" pitchFamily="18" charset="0"/>
                            <a:ea typeface="+mn-ea"/>
                          </a:rPr>
                          <m:t>𝑜</m:t>
                        </m:r>
                      </m:e>
                      <m:sub>
                        <m:r>
                          <a:rPr lang="en-US" altLang="zh-CN" sz="2000" b="0" i="1" dirty="0" smtClean="0">
                            <a:solidFill>
                              <a:srgbClr val="292929"/>
                            </a:solidFill>
                            <a:latin typeface="Cambria Math" panose="02040503050406030204" pitchFamily="18" charset="0"/>
                            <a:ea typeface="+mn-ea"/>
                          </a:rPr>
                          <m:t>|</m:t>
                        </m:r>
                        <m:r>
                          <a:rPr lang="en-US" altLang="zh-CN" sz="2000" b="0" i="1" dirty="0" smtClean="0">
                            <a:solidFill>
                              <a:srgbClr val="292929"/>
                            </a:solidFill>
                            <a:latin typeface="Cambria Math" panose="02040503050406030204" pitchFamily="18" charset="0"/>
                            <a:ea typeface="+mn-ea"/>
                          </a:rPr>
                          <m:t>𝐼𝑛</m:t>
                        </m:r>
                        <m:d>
                          <m:dPr>
                            <m:ctrlPr>
                              <a:rPr lang="en-US" altLang="zh-CN" sz="2000" b="0" i="1" dirty="0" smtClean="0">
                                <a:solidFill>
                                  <a:srgbClr val="292929"/>
                                </a:solidFill>
                                <a:latin typeface="Cambria Math" panose="02040503050406030204" pitchFamily="18" charset="0"/>
                                <a:ea typeface="+mn-ea"/>
                              </a:rPr>
                            </m:ctrlPr>
                          </m:dPr>
                          <m:e>
                            <m:r>
                              <a:rPr lang="en-US" altLang="zh-CN" sz="2000" b="0" i="1" dirty="0" smtClean="0">
                                <a:solidFill>
                                  <a:srgbClr val="292929"/>
                                </a:solidFill>
                                <a:latin typeface="Cambria Math" panose="02040503050406030204" pitchFamily="18" charset="0"/>
                                <a:ea typeface="+mn-ea"/>
                              </a:rPr>
                              <m:t>𝑣</m:t>
                            </m:r>
                          </m:e>
                        </m:d>
                        <m:r>
                          <a:rPr lang="en-US" altLang="zh-CN" sz="2000" b="0" i="1" dirty="0" smtClean="0">
                            <a:solidFill>
                              <a:srgbClr val="292929"/>
                            </a:solidFill>
                            <a:latin typeface="Cambria Math" panose="02040503050406030204" pitchFamily="18" charset="0"/>
                            <a:ea typeface="+mn-ea"/>
                          </a:rPr>
                          <m:t>|</m:t>
                        </m:r>
                      </m:sub>
                    </m:sSub>
                  </m:oMath>
                </a14:m>
                <a:r>
                  <a:rPr lang="zh-CN" altLang="en-US" sz="2000" dirty="0">
                    <a:solidFill>
                      <a:srgbClr val="292929"/>
                    </a:solidFill>
                    <a:latin typeface="+mn-lt"/>
                    <a:ea typeface="+mn-ea"/>
                  </a:rPr>
                  <a:t>，这一顺序存在如下</a:t>
                </a:r>
                <a:r>
                  <a:rPr lang="zh-CN" altLang="en-US" sz="2000" dirty="0">
                    <a:solidFill>
                      <a:schemeClr val="tx1">
                        <a:lumMod val="95000"/>
                        <a:lumOff val="5000"/>
                      </a:schemeClr>
                    </a:solidFill>
                    <a:latin typeface="+mn-lt"/>
                    <a:ea typeface="+mn-ea"/>
                  </a:rPr>
                  <a:t>特点：第</a:t>
                </a:r>
                <a14:m>
                  <m:oMath xmlns:m="http://schemas.openxmlformats.org/officeDocument/2006/math">
                    <m:r>
                      <a:rPr lang="en-US" altLang="zh-CN" sz="2000" b="0" i="1" dirty="0" smtClean="0">
                        <a:solidFill>
                          <a:schemeClr val="tx1">
                            <a:lumMod val="95000"/>
                            <a:lumOff val="5000"/>
                          </a:schemeClr>
                        </a:solidFill>
                        <a:latin typeface="Cambria Math" panose="02040503050406030204" pitchFamily="18" charset="0"/>
                        <a:ea typeface="+mn-ea"/>
                      </a:rPr>
                      <m:t>𝑜</m:t>
                    </m:r>
                    <m:r>
                      <a:rPr lang="en-US" altLang="zh-CN" sz="2000" b="0" i="1" baseline="-25000" dirty="0">
                        <a:solidFill>
                          <a:schemeClr val="tx1">
                            <a:lumMod val="95000"/>
                            <a:lumOff val="5000"/>
                          </a:schemeClr>
                        </a:solidFill>
                        <a:latin typeface="Cambria Math" panose="02040503050406030204" pitchFamily="18" charset="0"/>
                        <a:ea typeface="+mn-ea"/>
                      </a:rPr>
                      <m:t>𝑖</m:t>
                    </m:r>
                  </m:oMath>
                </a14:m>
                <a:r>
                  <a:rPr lang="zh-CN" altLang="en-US" sz="2000" dirty="0">
                    <a:solidFill>
                      <a:schemeClr val="tx1">
                        <a:lumMod val="95000"/>
                        <a:lumOff val="5000"/>
                      </a:schemeClr>
                    </a:solidFill>
                    <a:latin typeface="+mn-lt"/>
                    <a:ea typeface="+mn-ea"/>
                  </a:rPr>
                  <a:t>个节点的输入信道必定为第</a:t>
                </a:r>
                <a14:m>
                  <m:oMath xmlns:m="http://schemas.openxmlformats.org/officeDocument/2006/math">
                    <m:r>
                      <a:rPr lang="en-US" altLang="zh-CN" sz="2000" b="0" i="1" dirty="0" smtClean="0">
                        <a:solidFill>
                          <a:schemeClr val="tx1">
                            <a:lumMod val="95000"/>
                            <a:lumOff val="5000"/>
                          </a:schemeClr>
                        </a:solidFill>
                        <a:latin typeface="Cambria Math" panose="02040503050406030204" pitchFamily="18" charset="0"/>
                        <a:ea typeface="+mn-ea"/>
                      </a:rPr>
                      <m:t>𝑜</m:t>
                    </m:r>
                    <m:r>
                      <a:rPr lang="en-US" altLang="zh-CN" sz="2000" b="0" i="1" baseline="-25000" dirty="0" err="1">
                        <a:solidFill>
                          <a:schemeClr val="tx1">
                            <a:lumMod val="95000"/>
                            <a:lumOff val="5000"/>
                          </a:schemeClr>
                        </a:solidFill>
                        <a:latin typeface="Cambria Math" panose="02040503050406030204" pitchFamily="18" charset="0"/>
                        <a:ea typeface="+mn-ea"/>
                      </a:rPr>
                      <m:t>𝑗</m:t>
                    </m:r>
                    <m:r>
                      <a:rPr lang="zh-CN" altLang="en-US" sz="2000" b="0" i="1" dirty="0">
                        <a:solidFill>
                          <a:schemeClr val="tx1">
                            <a:lumMod val="95000"/>
                            <a:lumOff val="5000"/>
                          </a:schemeClr>
                        </a:solidFill>
                        <a:latin typeface="Cambria Math" panose="02040503050406030204" pitchFamily="18" charset="0"/>
                        <a:ea typeface="+mn-ea"/>
                      </a:rPr>
                      <m:t>（</m:t>
                    </m:r>
                    <m:r>
                      <a:rPr lang="en-US" altLang="zh-CN" sz="2000" b="0" i="1" dirty="0">
                        <a:solidFill>
                          <a:schemeClr val="tx1">
                            <a:lumMod val="95000"/>
                            <a:lumOff val="5000"/>
                          </a:schemeClr>
                        </a:solidFill>
                        <a:latin typeface="Cambria Math" panose="02040503050406030204" pitchFamily="18" charset="0"/>
                        <a:ea typeface="+mn-ea"/>
                      </a:rPr>
                      <m:t>1≤</m:t>
                    </m:r>
                    <m:r>
                      <a:rPr lang="en-US" altLang="zh-CN" sz="2000" b="0" i="1" dirty="0">
                        <a:solidFill>
                          <a:schemeClr val="tx1">
                            <a:lumMod val="95000"/>
                            <a:lumOff val="5000"/>
                          </a:schemeClr>
                        </a:solidFill>
                        <a:latin typeface="Cambria Math" panose="02040503050406030204" pitchFamily="18" charset="0"/>
                        <a:ea typeface="+mn-ea"/>
                      </a:rPr>
                      <m:t>𝑗</m:t>
                    </m:r>
                    <m:r>
                      <a:rPr lang="zh-CN" altLang="en-US" sz="2000" b="0" i="1" dirty="0">
                        <a:solidFill>
                          <a:schemeClr val="tx1">
                            <a:lumMod val="95000"/>
                            <a:lumOff val="5000"/>
                          </a:schemeClr>
                        </a:solidFill>
                        <a:latin typeface="Cambria Math" panose="02040503050406030204" pitchFamily="18" charset="0"/>
                        <a:ea typeface="+mn-ea"/>
                      </a:rPr>
                      <m:t>＜</m:t>
                    </m:r>
                    <m:r>
                      <a:rPr lang="en-US" altLang="zh-CN" sz="2000" b="0" i="1" dirty="0" err="1">
                        <a:solidFill>
                          <a:schemeClr val="tx1">
                            <a:lumMod val="95000"/>
                            <a:lumOff val="5000"/>
                          </a:schemeClr>
                        </a:solidFill>
                        <a:latin typeface="Cambria Math" panose="02040503050406030204" pitchFamily="18" charset="0"/>
                        <a:ea typeface="+mn-ea"/>
                      </a:rPr>
                      <m:t>𝑖</m:t>
                    </m:r>
                    <m:r>
                      <a:rPr lang="zh-CN" altLang="en-US" sz="2000" b="0" i="1" dirty="0">
                        <a:solidFill>
                          <a:schemeClr val="tx1">
                            <a:lumMod val="95000"/>
                            <a:lumOff val="5000"/>
                          </a:schemeClr>
                        </a:solidFill>
                        <a:latin typeface="Cambria Math" panose="02040503050406030204" pitchFamily="18" charset="0"/>
                        <a:ea typeface="+mn-ea"/>
                      </a:rPr>
                      <m:t>）</m:t>
                    </m:r>
                  </m:oMath>
                </a14:m>
                <a:r>
                  <a:rPr lang="zh-CN" altLang="en-US" sz="2000" dirty="0">
                    <a:solidFill>
                      <a:schemeClr val="tx1">
                        <a:lumMod val="95000"/>
                        <a:lumOff val="5000"/>
                      </a:schemeClr>
                    </a:solidFill>
                    <a:latin typeface="+mn-lt"/>
                    <a:ea typeface="+mn-ea"/>
                  </a:rPr>
                  <a:t>个节点的某一输出信道，且节点</a:t>
                </a:r>
                <a14:m>
                  <m:oMath xmlns:m="http://schemas.openxmlformats.org/officeDocument/2006/math">
                    <m:r>
                      <a:rPr lang="en-US" altLang="zh-CN" sz="2000" b="0" i="1" dirty="0" smtClean="0">
                        <a:solidFill>
                          <a:schemeClr val="tx1">
                            <a:lumMod val="95000"/>
                            <a:lumOff val="5000"/>
                          </a:schemeClr>
                        </a:solidFill>
                        <a:latin typeface="Cambria Math" panose="02040503050406030204" pitchFamily="18" charset="0"/>
                        <a:ea typeface="+mn-ea"/>
                      </a:rPr>
                      <m:t>𝑜</m:t>
                    </m:r>
                    <m:r>
                      <a:rPr lang="en-US" altLang="zh-CN" sz="2000" b="0" i="1" baseline="-25000" dirty="0">
                        <a:solidFill>
                          <a:schemeClr val="tx1">
                            <a:lumMod val="95000"/>
                            <a:lumOff val="5000"/>
                          </a:schemeClr>
                        </a:solidFill>
                        <a:latin typeface="Cambria Math" panose="02040503050406030204" pitchFamily="18" charset="0"/>
                        <a:ea typeface="+mn-ea"/>
                      </a:rPr>
                      <m:t>1</m:t>
                    </m:r>
                  </m:oMath>
                </a14:m>
                <a:r>
                  <a:rPr lang="zh-CN" altLang="en-US" sz="2000" dirty="0">
                    <a:solidFill>
                      <a:schemeClr val="tx1">
                        <a:lumMod val="95000"/>
                        <a:lumOff val="5000"/>
                      </a:schemeClr>
                    </a:solidFill>
                    <a:latin typeface="+mn-lt"/>
                    <a:ea typeface="+mn-ea"/>
                  </a:rPr>
                  <a:t>必为源点，现考虑每一节点的输出信道所传输的字符。</a:t>
                </a:r>
                <a:endParaRPr lang="en-US" altLang="zh-CN" sz="2000" dirty="0">
                  <a:solidFill>
                    <a:schemeClr val="tx1">
                      <a:lumMod val="95000"/>
                      <a:lumOff val="5000"/>
                    </a:schemeClr>
                  </a:solidFill>
                  <a:latin typeface="+mn-lt"/>
                  <a:ea typeface="+mn-ea"/>
                </a:endParaRPr>
              </a:p>
              <a:p>
                <a:pPr algn="l">
                  <a:lnSpc>
                    <a:spcPct val="150000"/>
                  </a:lnSpc>
                </a:pPr>
                <a:r>
                  <a:rPr lang="zh-CN" altLang="en-US" sz="2000" dirty="0">
                    <a:latin typeface="+mn-lt"/>
                    <a:ea typeface="+mn-ea"/>
                    <a:sym typeface="+mn-ea"/>
                  </a:rPr>
                  <a:t>（</a:t>
                </a:r>
                <a:r>
                  <a:rPr lang="en-US" altLang="zh-CN" sz="2000" dirty="0">
                    <a:latin typeface="+mn-lt"/>
                    <a:ea typeface="+mn-ea"/>
                    <a:sym typeface="+mn-ea"/>
                  </a:rPr>
                  <a:t>1</a:t>
                </a:r>
                <a:r>
                  <a:rPr lang="zh-CN" altLang="en-US" sz="2000" dirty="0">
                    <a:latin typeface="+mn-lt"/>
                    <a:ea typeface="+mn-ea"/>
                    <a:sym typeface="+mn-ea"/>
                  </a:rPr>
                  <a:t>）</a:t>
                </a:r>
                <a:r>
                  <a:rPr lang="zh-CN" altLang="en-US" sz="2000" b="0" i="0" dirty="0">
                    <a:solidFill>
                      <a:srgbClr val="292929"/>
                    </a:solidFill>
                    <a:effectLst/>
                    <a:latin typeface="+mn-lt"/>
                    <a:ea typeface="+mn-ea"/>
                  </a:rPr>
                  <a:t>当</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𝑖</m:t>
                    </m:r>
                    <m:r>
                      <a:rPr lang="zh-CN" altLang="en-US" sz="2000" b="0" i="1" dirty="0">
                        <a:solidFill>
                          <a:srgbClr val="292929"/>
                        </a:solidFill>
                        <a:effectLst/>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1</m:t>
                    </m:r>
                  </m:oMath>
                </a14:m>
                <a:r>
                  <a:rPr lang="zh-CN" altLang="en-US" sz="2000" b="0" i="0" dirty="0">
                    <a:solidFill>
                      <a:srgbClr val="292929"/>
                    </a:solidFill>
                    <a:effectLst/>
                    <a:latin typeface="+mn-lt"/>
                    <a:ea typeface="+mn-ea"/>
                  </a:rPr>
                  <a:t>时，因节点</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𝑜</m:t>
                    </m:r>
                    <m:r>
                      <a:rPr lang="en-US" altLang="zh-CN" sz="2000" b="0" i="1" baseline="-25000" dirty="0">
                        <a:solidFill>
                          <a:srgbClr val="292929"/>
                        </a:solidFill>
                        <a:effectLst/>
                        <a:latin typeface="Cambria Math" panose="02040503050406030204" pitchFamily="18" charset="0"/>
                        <a:ea typeface="+mn-ea"/>
                      </a:rPr>
                      <m:t>1</m:t>
                    </m:r>
                  </m:oMath>
                </a14:m>
                <a:r>
                  <a:rPr lang="zh-CN" altLang="en-US" sz="2000" b="0" i="0" dirty="0">
                    <a:solidFill>
                      <a:srgbClr val="292929"/>
                    </a:solidFill>
                    <a:effectLst/>
                    <a:latin typeface="+mn-lt"/>
                    <a:ea typeface="+mn-ea"/>
                  </a:rPr>
                  <a:t>为源点，源点输出信道所传输的信息是源点所播出信息的线性组合，结论显然成立。</a:t>
                </a:r>
                <a:endParaRPr lang="en-US" altLang="zh-CN" sz="2000" b="0" i="0" dirty="0">
                  <a:solidFill>
                    <a:srgbClr val="292929"/>
                  </a:solidFill>
                  <a:effectLst/>
                  <a:latin typeface="+mn-lt"/>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69265" y="1053349"/>
                <a:ext cx="8205470" cy="4751301"/>
              </a:xfrm>
              <a:prstGeom prst="rect">
                <a:avLst/>
              </a:prstGeom>
              <a:blipFill rotWithShape="1">
                <a:blip r:embed="rId3"/>
                <a:stretch>
                  <a:fillRect t="-11" b="2"/>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dirty="0">
                <a:sym typeface="+mn-ea"/>
              </a:rPr>
              <a:t>全局编码向量</a:t>
            </a:r>
            <a:endParaRPr sz="2400" dirty="0">
              <a:sym typeface="+mn-ea"/>
            </a:endParaRPr>
          </a:p>
        </p:txBody>
      </p:sp>
      <mc:AlternateContent xmlns:mc="http://schemas.openxmlformats.org/markup-compatibility/2006" xmlns:a14="http://schemas.microsoft.com/office/drawing/2010/main">
        <mc:Choice Requires="a14">
          <p:sp>
            <p:nvSpPr>
              <p:cNvPr id="10" name="文本框 9"/>
              <p:cNvSpPr txBox="1"/>
              <p:nvPr/>
            </p:nvSpPr>
            <p:spPr>
              <a:xfrm>
                <a:off x="330573" y="914466"/>
                <a:ext cx="8482853" cy="4454233"/>
              </a:xfrm>
              <a:prstGeom prst="rect">
                <a:avLst/>
              </a:prstGeom>
              <a:noFill/>
            </p:spPr>
            <p:txBody>
              <a:bodyPr wrap="square" rtlCol="0" anchor="t">
                <a:spAutoFit/>
              </a:bodyPr>
              <a:lstStyle/>
              <a:p>
                <a:pPr>
                  <a:lnSpc>
                    <a:spcPct val="150000"/>
                  </a:lnSpc>
                </a:pPr>
                <a:r>
                  <a:rPr lang="en-US" sz="2000" dirty="0">
                    <a:latin typeface="Times New Roman" panose="02020603050405020304" pitchFamily="18" charset="0"/>
                    <a:ea typeface="黑体" panose="02010609060101010101" pitchFamily="49" charset="-122"/>
                    <a:sym typeface="+mn-ea"/>
                  </a:rPr>
                  <a:t> </a:t>
                </a:r>
                <a:r>
                  <a:rPr lang="zh-CN" altLang="en-US" sz="2000" dirty="0">
                    <a:solidFill>
                      <a:srgbClr val="292929"/>
                    </a:solidFill>
                    <a:latin typeface="+mn-lt"/>
                    <a:ea typeface="+mn-ea"/>
                    <a:sym typeface="+mn-ea"/>
                  </a:rPr>
                  <a:t>（</a:t>
                </a:r>
                <a:r>
                  <a:rPr lang="en-US" altLang="zh-CN" sz="2000" dirty="0">
                    <a:solidFill>
                      <a:srgbClr val="292929"/>
                    </a:solidFill>
                    <a:latin typeface="+mn-lt"/>
                    <a:ea typeface="+mn-ea"/>
                    <a:sym typeface="+mn-ea"/>
                  </a:rPr>
                  <a:t>2</a:t>
                </a:r>
                <a:r>
                  <a:rPr lang="zh-CN" altLang="en-US" sz="2000" dirty="0">
                    <a:solidFill>
                      <a:srgbClr val="292929"/>
                    </a:solidFill>
                    <a:latin typeface="+mn-lt"/>
                    <a:ea typeface="+mn-ea"/>
                    <a:sym typeface="+mn-ea"/>
                  </a:rPr>
                  <a:t>）</a:t>
                </a:r>
                <a:r>
                  <a:rPr lang="zh-CN" altLang="en-US" sz="2000" b="0" i="0" dirty="0">
                    <a:solidFill>
                      <a:srgbClr val="292929"/>
                    </a:solidFill>
                    <a:effectLst/>
                    <a:latin typeface="+mn-lt"/>
                    <a:ea typeface="+mn-ea"/>
                  </a:rPr>
                  <a:t>假设对于</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𝑖</m:t>
                    </m:r>
                    <m:r>
                      <a:rPr lang="en-US" altLang="zh-CN" sz="2000" b="0" i="1" dirty="0" smtClean="0">
                        <a:solidFill>
                          <a:srgbClr val="292929"/>
                        </a:solidFill>
                        <a:effectLst/>
                        <a:latin typeface="Cambria Math" panose="02040503050406030204" pitchFamily="18" charset="0"/>
                        <a:ea typeface="+mn-ea"/>
                      </a:rPr>
                      <m:t>≥1</m:t>
                    </m:r>
                  </m:oMath>
                </a14:m>
                <a:r>
                  <a:rPr lang="zh-CN" altLang="en-US" sz="2000" b="0" i="0" dirty="0">
                    <a:solidFill>
                      <a:srgbClr val="292929"/>
                    </a:solidFill>
                    <a:effectLst/>
                    <a:latin typeface="+mn-lt"/>
                    <a:ea typeface="+mn-ea"/>
                  </a:rPr>
                  <a:t>时结论成立，即节点</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𝑜</m:t>
                    </m:r>
                    <m:r>
                      <a:rPr lang="en-US" altLang="zh-CN" sz="2000" b="0" i="1" baseline="-25000" dirty="0">
                        <a:solidFill>
                          <a:srgbClr val="292929"/>
                        </a:solidFill>
                        <a:effectLst/>
                        <a:latin typeface="Cambria Math" panose="02040503050406030204" pitchFamily="18" charset="0"/>
                        <a:ea typeface="+mn-ea"/>
                      </a:rPr>
                      <m:t>1</m:t>
                    </m:r>
                    <m:r>
                      <a:rPr lang="zh-CN" altLang="en-US" sz="2000" b="0" i="1" dirty="0">
                        <a:solidFill>
                          <a:srgbClr val="292929"/>
                        </a:solidFill>
                        <a:effectLst/>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𝑜</m:t>
                    </m:r>
                    <m:r>
                      <a:rPr lang="en-US" altLang="zh-CN" sz="2000" b="0" i="1" baseline="-25000" dirty="0">
                        <a:solidFill>
                          <a:srgbClr val="292929"/>
                        </a:solidFill>
                        <a:effectLst/>
                        <a:latin typeface="Cambria Math" panose="02040503050406030204" pitchFamily="18" charset="0"/>
                        <a:ea typeface="+mn-ea"/>
                      </a:rPr>
                      <m:t>2</m:t>
                    </m:r>
                    <m:r>
                      <a:rPr lang="zh-CN" altLang="en-US" sz="2000" b="0" i="1" dirty="0">
                        <a:solidFill>
                          <a:srgbClr val="292929"/>
                        </a:solidFill>
                        <a:effectLst/>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m:t>
                    </m:r>
                    <m:r>
                      <a:rPr lang="zh-CN" altLang="en-US" sz="2000" b="0" i="1" dirty="0">
                        <a:solidFill>
                          <a:srgbClr val="292929"/>
                        </a:solidFill>
                        <a:effectLst/>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𝑜</m:t>
                    </m:r>
                    <m:r>
                      <a:rPr lang="en-US" altLang="zh-CN" sz="2000" b="0" i="1" baseline="-25000" dirty="0">
                        <a:solidFill>
                          <a:srgbClr val="292929"/>
                        </a:solidFill>
                        <a:effectLst/>
                        <a:latin typeface="Cambria Math" panose="02040503050406030204" pitchFamily="18" charset="0"/>
                        <a:ea typeface="+mn-ea"/>
                      </a:rPr>
                      <m:t>𝑖</m:t>
                    </m:r>
                  </m:oMath>
                </a14:m>
                <a:r>
                  <a:rPr lang="zh-CN" altLang="en-US" sz="2000" b="0" i="0" dirty="0">
                    <a:solidFill>
                      <a:srgbClr val="292929"/>
                    </a:solidFill>
                    <a:effectLst/>
                    <a:latin typeface="+mn-lt"/>
                    <a:ea typeface="+mn-ea"/>
                  </a:rPr>
                  <a:t>的输出信道传输的字符可以表示为源点播出字符</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𝑦</m:t>
                    </m:r>
                    <m:r>
                      <a:rPr lang="en-US" altLang="zh-CN" sz="2000" b="0" i="1" baseline="-25000" dirty="0">
                        <a:solidFill>
                          <a:srgbClr val="292929"/>
                        </a:solidFill>
                        <a:effectLst/>
                        <a:latin typeface="Cambria Math" panose="02040503050406030204" pitchFamily="18" charset="0"/>
                        <a:ea typeface="+mn-ea"/>
                      </a:rPr>
                      <m:t>1</m:t>
                    </m:r>
                    <m:r>
                      <a:rPr lang="zh-CN" altLang="en-US" sz="2000" b="0" i="1" dirty="0">
                        <a:solidFill>
                          <a:srgbClr val="292929"/>
                        </a:solidFill>
                        <a:effectLst/>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𝑦</m:t>
                    </m:r>
                    <m:r>
                      <a:rPr lang="en-US" altLang="zh-CN" sz="2000" b="0" i="1" baseline="-25000" dirty="0">
                        <a:solidFill>
                          <a:srgbClr val="292929"/>
                        </a:solidFill>
                        <a:effectLst/>
                        <a:latin typeface="Cambria Math" panose="02040503050406030204" pitchFamily="18" charset="0"/>
                        <a:ea typeface="+mn-ea"/>
                      </a:rPr>
                      <m:t>2</m:t>
                    </m:r>
                    <m:r>
                      <a:rPr lang="zh-CN" altLang="en-US" sz="2000" b="0" i="1" dirty="0">
                        <a:solidFill>
                          <a:srgbClr val="292929"/>
                        </a:solidFill>
                        <a:effectLst/>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m:t>
                    </m:r>
                    <m:r>
                      <a:rPr lang="zh-CN" altLang="en-US" sz="2000" b="0" i="1" dirty="0">
                        <a:solidFill>
                          <a:srgbClr val="292929"/>
                        </a:solidFill>
                        <a:effectLst/>
                        <a:latin typeface="Cambria Math" panose="02040503050406030204" pitchFamily="18" charset="0"/>
                        <a:ea typeface="+mn-ea"/>
                      </a:rPr>
                      <m:t>，</m:t>
                    </m:r>
                    <m:r>
                      <a:rPr lang="en-US" altLang="zh-CN" sz="2000" b="0" i="1" dirty="0" err="1">
                        <a:solidFill>
                          <a:srgbClr val="292929"/>
                        </a:solidFill>
                        <a:effectLst/>
                        <a:latin typeface="Cambria Math" panose="02040503050406030204" pitchFamily="18" charset="0"/>
                        <a:ea typeface="+mn-ea"/>
                      </a:rPr>
                      <m:t>𝑦</m:t>
                    </m:r>
                    <m:r>
                      <a:rPr lang="en-US" altLang="zh-CN" sz="2000" b="0" i="1" baseline="-25000" dirty="0" err="1">
                        <a:solidFill>
                          <a:srgbClr val="292929"/>
                        </a:solidFill>
                        <a:effectLst/>
                        <a:latin typeface="Cambria Math" panose="02040503050406030204" pitchFamily="18" charset="0"/>
                        <a:ea typeface="+mn-ea"/>
                      </a:rPr>
                      <m:t>h</m:t>
                    </m:r>
                  </m:oMath>
                </a14:m>
                <a:r>
                  <a:rPr lang="zh-CN" altLang="en-US" sz="2000" b="0" i="0" dirty="0">
                    <a:solidFill>
                      <a:srgbClr val="292929"/>
                    </a:solidFill>
                    <a:effectLst/>
                    <a:latin typeface="+mn-lt"/>
                    <a:ea typeface="+mn-ea"/>
                  </a:rPr>
                  <a:t>的线性组合。下面证明对于</a:t>
                </a:r>
                <a:r>
                  <a:rPr lang="zh-CN" altLang="en-US" sz="2000" b="0" i="0" dirty="0">
                    <a:solidFill>
                      <a:srgbClr val="FF0000"/>
                    </a:solidFill>
                    <a:effectLst/>
                    <a:latin typeface="+mn-lt"/>
                    <a:ea typeface="+mn-ea"/>
                  </a:rPr>
                  <a:t>节点</a:t>
                </a:r>
                <a14:m>
                  <m:oMath xmlns:m="http://schemas.openxmlformats.org/officeDocument/2006/math">
                    <m:r>
                      <a:rPr lang="en-US" altLang="zh-CN" sz="2000" b="0" i="1" dirty="0" smtClean="0">
                        <a:solidFill>
                          <a:srgbClr val="FF0000"/>
                        </a:solidFill>
                        <a:effectLst/>
                        <a:latin typeface="Cambria Math" panose="02040503050406030204" pitchFamily="18" charset="0"/>
                        <a:ea typeface="+mn-ea"/>
                      </a:rPr>
                      <m:t>𝑣</m:t>
                    </m:r>
                    <m:r>
                      <a:rPr lang="zh-CN" altLang="en-US" sz="2000" b="0" i="1" dirty="0">
                        <a:solidFill>
                          <a:srgbClr val="FF0000"/>
                        </a:solidFill>
                        <a:effectLst/>
                        <a:latin typeface="Cambria Math" panose="02040503050406030204" pitchFamily="18" charset="0"/>
                        <a:ea typeface="+mn-ea"/>
                      </a:rPr>
                      <m:t>＝</m:t>
                    </m:r>
                    <m:r>
                      <a:rPr lang="en-US" altLang="zh-CN" sz="2000" b="0" i="1" dirty="0">
                        <a:solidFill>
                          <a:srgbClr val="FF0000"/>
                        </a:solidFill>
                        <a:effectLst/>
                        <a:latin typeface="Cambria Math" panose="02040503050406030204" pitchFamily="18" charset="0"/>
                        <a:ea typeface="+mn-ea"/>
                      </a:rPr>
                      <m:t>𝑜</m:t>
                    </m:r>
                    <m:r>
                      <a:rPr lang="en-US" altLang="zh-CN" sz="2000" b="0" i="1" baseline="-25000" dirty="0">
                        <a:solidFill>
                          <a:srgbClr val="FF0000"/>
                        </a:solidFill>
                        <a:effectLst/>
                        <a:latin typeface="Cambria Math" panose="02040503050406030204" pitchFamily="18" charset="0"/>
                        <a:ea typeface="+mn-ea"/>
                      </a:rPr>
                      <m:t>𝑖</m:t>
                    </m:r>
                    <m:r>
                      <a:rPr lang="zh-CN" altLang="en-US" sz="2000" b="0" i="1" baseline="-25000" dirty="0">
                        <a:solidFill>
                          <a:srgbClr val="FF0000"/>
                        </a:solidFill>
                        <a:effectLst/>
                        <a:latin typeface="Cambria Math" panose="02040503050406030204" pitchFamily="18" charset="0"/>
                        <a:ea typeface="+mn-ea"/>
                      </a:rPr>
                      <m:t>＋</m:t>
                    </m:r>
                    <m:r>
                      <a:rPr lang="en-US" altLang="zh-CN" sz="2000" b="0" i="1" baseline="-25000" dirty="0">
                        <a:solidFill>
                          <a:srgbClr val="FF0000"/>
                        </a:solidFill>
                        <a:effectLst/>
                        <a:latin typeface="Cambria Math" panose="02040503050406030204" pitchFamily="18" charset="0"/>
                        <a:ea typeface="+mn-ea"/>
                      </a:rPr>
                      <m:t>1</m:t>
                    </m:r>
                  </m:oMath>
                </a14:m>
                <a:r>
                  <a:rPr lang="zh-CN" altLang="en-US" sz="2000" b="0" i="0" dirty="0">
                    <a:solidFill>
                      <a:srgbClr val="292929"/>
                    </a:solidFill>
                    <a:effectLst/>
                    <a:latin typeface="+mn-lt"/>
                    <a:ea typeface="+mn-ea"/>
                  </a:rPr>
                  <a:t>结论也成立</a:t>
                </a:r>
                <a:r>
                  <a:rPr lang="zh-CN" altLang="en-US" sz="2000" dirty="0">
                    <a:solidFill>
                      <a:srgbClr val="292929"/>
                    </a:solidFill>
                    <a:latin typeface="+mn-lt"/>
                    <a:ea typeface="+mn-ea"/>
                  </a:rPr>
                  <a:t>。</a:t>
                </a:r>
                <a:endParaRPr lang="en-US" sz="2000" dirty="0">
                  <a:latin typeface="Times New Roman" panose="02020603050405020304" pitchFamily="18" charset="0"/>
                  <a:ea typeface="黑体" panose="02010609060101010101" pitchFamily="49" charset="-122"/>
                  <a:sym typeface="+mn-ea"/>
                </a:endParaRPr>
              </a:p>
              <a:p>
                <a:pPr>
                  <a:lnSpc>
                    <a:spcPct val="150000"/>
                  </a:lnSpc>
                </a:pPr>
                <a:r>
                  <a:rPr lang="zh-CN" altLang="en-US" sz="2000" dirty="0">
                    <a:latin typeface="Times New Roman" panose="02020603050405020304" pitchFamily="18" charset="0"/>
                    <a:ea typeface="黑体" panose="02010609060101010101" pitchFamily="49" charset="-122"/>
                    <a:sym typeface="+mn-ea"/>
                  </a:rPr>
                  <a:t>        对于节点</a:t>
                </a:r>
                <a14:m>
                  <m:oMath xmlns:m="http://schemas.openxmlformats.org/officeDocument/2006/math">
                    <m:r>
                      <a:rPr lang="en-US" altLang="zh-CN" sz="2000" i="1" dirty="0" smtClean="0">
                        <a:solidFill>
                          <a:schemeClr val="tx1"/>
                        </a:solidFill>
                        <a:latin typeface="Cambria Math" panose="02040503050406030204" pitchFamily="18" charset="0"/>
                      </a:rPr>
                      <m:t>𝑣</m:t>
                    </m:r>
                    <m:r>
                      <a:rPr lang="zh-CN" altLang="en-US" sz="2000" i="1" dirty="0">
                        <a:solidFill>
                          <a:schemeClr val="tx1"/>
                        </a:solidFill>
                        <a:latin typeface="Cambria Math" panose="02040503050406030204" pitchFamily="18" charset="0"/>
                      </a:rPr>
                      <m:t>＝</m:t>
                    </m:r>
                    <m:r>
                      <a:rPr lang="en-US" altLang="zh-CN" sz="2000" i="1" dirty="0">
                        <a:solidFill>
                          <a:schemeClr val="tx1"/>
                        </a:solidFill>
                        <a:latin typeface="Cambria Math" panose="02040503050406030204" pitchFamily="18" charset="0"/>
                      </a:rPr>
                      <m:t>𝑜</m:t>
                    </m:r>
                    <m:r>
                      <a:rPr lang="en-US" altLang="zh-CN" sz="2000" i="1" baseline="-25000" dirty="0">
                        <a:solidFill>
                          <a:schemeClr val="tx1"/>
                        </a:solidFill>
                        <a:latin typeface="Cambria Math" panose="02040503050406030204" pitchFamily="18" charset="0"/>
                      </a:rPr>
                      <m:t>𝑖</m:t>
                    </m:r>
                    <m:r>
                      <a:rPr lang="zh-CN" altLang="en-US" sz="2000" i="1" baseline="-25000" dirty="0">
                        <a:solidFill>
                          <a:schemeClr val="tx1"/>
                        </a:solidFill>
                        <a:latin typeface="Cambria Math" panose="02040503050406030204" pitchFamily="18" charset="0"/>
                      </a:rPr>
                      <m:t>＋</m:t>
                    </m:r>
                    <m:r>
                      <a:rPr lang="en-US" altLang="zh-CN" sz="2000" i="1" baseline="-25000" dirty="0">
                        <a:solidFill>
                          <a:schemeClr val="tx1"/>
                        </a:solidFill>
                        <a:latin typeface="Cambria Math" panose="02040503050406030204" pitchFamily="18" charset="0"/>
                      </a:rPr>
                      <m:t>1 </m:t>
                    </m:r>
                  </m:oMath>
                </a14:m>
                <a:r>
                  <a:rPr lang="zh-CN" altLang="en-US" sz="2000" dirty="0">
                    <a:latin typeface="Times New Roman" panose="02020603050405020304" pitchFamily="18" charset="0"/>
                    <a:ea typeface="黑体" panose="02010609060101010101" pitchFamily="49" charset="-122"/>
                    <a:sym typeface="+mn-ea"/>
                  </a:rPr>
                  <a:t>，其输入信道集为</a:t>
                </a:r>
                <a:r>
                  <a:rPr lang="en-US" altLang="zh-CN" sz="2000" b="0" i="0" dirty="0">
                    <a:solidFill>
                      <a:srgbClr val="292929"/>
                    </a:solidFill>
                    <a:effectLst/>
                    <a:latin typeface="+mn-lt"/>
                    <a:ea typeface="+mn-ea"/>
                  </a:rPr>
                  <a:t> </a:t>
                </a:r>
                <a14:m>
                  <m:oMath xmlns:m="http://schemas.openxmlformats.org/officeDocument/2006/math">
                    <m:r>
                      <a:rPr lang="en-US" altLang="zh-CN" sz="2000" i="1">
                        <a:solidFill>
                          <a:srgbClr val="292929"/>
                        </a:solidFill>
                        <a:latin typeface="Cambria Math" panose="02040503050406030204" pitchFamily="18" charset="0"/>
                      </a:rPr>
                      <m:t>𝐼𝑛</m:t>
                    </m:r>
                    <m:d>
                      <m:dPr>
                        <m:ctrlPr>
                          <a:rPr lang="en-US" altLang="zh-CN" sz="2000" i="1">
                            <a:solidFill>
                              <a:srgbClr val="292929"/>
                            </a:solidFill>
                            <a:latin typeface="Cambria Math" panose="02040503050406030204" pitchFamily="18" charset="0"/>
                          </a:rPr>
                        </m:ctrlPr>
                      </m:dPr>
                      <m:e>
                        <m:r>
                          <a:rPr lang="en-US" altLang="zh-CN" sz="2000" i="1">
                            <a:solidFill>
                              <a:srgbClr val="292929"/>
                            </a:solidFill>
                            <a:latin typeface="Cambria Math" panose="02040503050406030204" pitchFamily="18" charset="0"/>
                          </a:rPr>
                          <m:t>𝑣</m:t>
                        </m:r>
                      </m:e>
                    </m:d>
                    <m:r>
                      <a:rPr lang="en-US" altLang="zh-CN" sz="2000" i="1">
                        <a:solidFill>
                          <a:srgbClr val="292929"/>
                        </a:solidFill>
                        <a:latin typeface="Cambria Math" panose="02040503050406030204" pitchFamily="18" charset="0"/>
                      </a:rPr>
                      <m:t>={</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,1</m:t>
                        </m:r>
                      </m:sub>
                    </m:sSub>
                    <m:r>
                      <a:rPr lang="en-US" altLang="zh-CN" sz="2000" i="1">
                        <a:solidFill>
                          <a:srgbClr val="292929"/>
                        </a:solidFill>
                        <a:latin typeface="Cambria Math" panose="02040503050406030204" pitchFamily="18" charset="0"/>
                      </a:rPr>
                      <m:t>,</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,2</m:t>
                        </m:r>
                      </m:sub>
                    </m:sSub>
                    <m:r>
                      <a:rPr lang="en-US" altLang="zh-CN" sz="2000" i="1">
                        <a:solidFill>
                          <a:srgbClr val="292929"/>
                        </a:solidFill>
                        <a:latin typeface="Cambria Math" panose="02040503050406030204" pitchFamily="18" charset="0"/>
                      </a:rPr>
                      <m:t>,…,</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𝐼𝑛</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m:t>
                        </m:r>
                      </m:sub>
                    </m:sSub>
                    <m:r>
                      <a:rPr lang="en-US" altLang="zh-CN" sz="2000" i="1">
                        <a:solidFill>
                          <a:srgbClr val="292929"/>
                        </a:solidFill>
                        <a:latin typeface="Cambria Math" panose="02040503050406030204" pitchFamily="18" charset="0"/>
                      </a:rPr>
                      <m:t>}</m:t>
                    </m:r>
                  </m:oMath>
                </a14:m>
                <a:r>
                  <a:rPr lang="en-US" altLang="zh-CN" sz="2000" b="0" i="0" dirty="0">
                    <a:solidFill>
                      <a:srgbClr val="292929"/>
                    </a:solidFill>
                    <a:effectLst/>
                    <a:latin typeface="+mn-lt"/>
                    <a:ea typeface="+mn-ea"/>
                  </a:rPr>
                  <a:t>,</a:t>
                </a:r>
                <a:r>
                  <a:rPr lang="zh-CN" altLang="en-US" sz="2000" b="0" i="0" dirty="0">
                    <a:solidFill>
                      <a:srgbClr val="292929"/>
                    </a:solidFill>
                    <a:effectLst/>
                    <a:latin typeface="+mn-lt"/>
                    <a:ea typeface="+mn-ea"/>
                  </a:rPr>
                  <a:t>输出信道集为</a:t>
                </a:r>
                <a14:m>
                  <m:oMath xmlns:m="http://schemas.openxmlformats.org/officeDocument/2006/math">
                    <m:r>
                      <a:rPr lang="en-US" altLang="zh-CN" sz="2000" i="1">
                        <a:solidFill>
                          <a:srgbClr val="292929"/>
                        </a:solidFill>
                        <a:latin typeface="Cambria Math" panose="02040503050406030204" pitchFamily="18" charset="0"/>
                      </a:rPr>
                      <m:t>𝑂𝑢𝑡</m:t>
                    </m:r>
                    <m:d>
                      <m:dPr>
                        <m:ctrlPr>
                          <a:rPr lang="en-US" altLang="zh-CN" sz="2000" i="1">
                            <a:solidFill>
                              <a:srgbClr val="292929"/>
                            </a:solidFill>
                            <a:latin typeface="Cambria Math" panose="02040503050406030204" pitchFamily="18" charset="0"/>
                          </a:rPr>
                        </m:ctrlPr>
                      </m:dPr>
                      <m:e>
                        <m:r>
                          <a:rPr lang="en-US" altLang="zh-CN" sz="2000" i="1">
                            <a:solidFill>
                              <a:srgbClr val="292929"/>
                            </a:solidFill>
                            <a:latin typeface="Cambria Math" panose="02040503050406030204" pitchFamily="18" charset="0"/>
                          </a:rPr>
                          <m:t>𝑣</m:t>
                        </m:r>
                      </m:e>
                    </m:d>
                    <m:r>
                      <a:rPr lang="en-US" altLang="zh-CN" sz="2000" i="1">
                        <a:solidFill>
                          <a:srgbClr val="292929"/>
                        </a:solidFill>
                        <a:latin typeface="Cambria Math" panose="02040503050406030204" pitchFamily="18" charset="0"/>
                      </a:rPr>
                      <m:t>={</m:t>
                    </m:r>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,1</m:t>
                        </m:r>
                      </m:sub>
                      <m:sup>
                        <m:r>
                          <a:rPr lang="en-US" altLang="zh-CN" sz="2000" i="1">
                            <a:solidFill>
                              <a:srgbClr val="292929"/>
                            </a:solidFill>
                            <a:latin typeface="Cambria Math" panose="02040503050406030204" pitchFamily="18" charset="0"/>
                          </a:rPr>
                          <m:t>′</m:t>
                        </m:r>
                      </m:sup>
                    </m:sSubSup>
                    <m:r>
                      <a:rPr lang="en-US" altLang="zh-CN" sz="2000" i="1">
                        <a:solidFill>
                          <a:srgbClr val="292929"/>
                        </a:solidFill>
                        <a:latin typeface="Cambria Math" panose="02040503050406030204" pitchFamily="18" charset="0"/>
                      </a:rPr>
                      <m:t>,</m:t>
                    </m:r>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,2</m:t>
                        </m:r>
                      </m:sub>
                      <m:sup>
                        <m:r>
                          <a:rPr lang="en-US" altLang="zh-CN" sz="2000" i="1">
                            <a:solidFill>
                              <a:srgbClr val="292929"/>
                            </a:solidFill>
                            <a:latin typeface="Cambria Math" panose="02040503050406030204" pitchFamily="18" charset="0"/>
                          </a:rPr>
                          <m:t>′</m:t>
                        </m:r>
                      </m:sup>
                    </m:sSubSup>
                    <m:r>
                      <a:rPr lang="en-US" altLang="zh-CN" sz="2000" i="1">
                        <a:solidFill>
                          <a:srgbClr val="292929"/>
                        </a:solidFill>
                        <a:latin typeface="Cambria Math" panose="02040503050406030204" pitchFamily="18" charset="0"/>
                      </a:rPr>
                      <m:t>,…,</m:t>
                    </m:r>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𝑂𝑢𝑡</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m:t>
                        </m:r>
                      </m:sub>
                      <m:sup>
                        <m:r>
                          <a:rPr lang="en-US" altLang="zh-CN" sz="2000" i="1">
                            <a:solidFill>
                              <a:srgbClr val="292929"/>
                            </a:solidFill>
                            <a:latin typeface="Cambria Math" panose="02040503050406030204" pitchFamily="18" charset="0"/>
                          </a:rPr>
                          <m:t>′</m:t>
                        </m:r>
                      </m:sup>
                    </m:sSubSup>
                    <m:r>
                      <a:rPr lang="en-US" altLang="zh-CN" sz="2000" i="1">
                        <a:solidFill>
                          <a:srgbClr val="292929"/>
                        </a:solidFill>
                        <a:latin typeface="Cambria Math" panose="02040503050406030204" pitchFamily="18" charset="0"/>
                      </a:rPr>
                      <m:t>}</m:t>
                    </m:r>
                  </m:oMath>
                </a14:m>
                <a:r>
                  <a:rPr lang="zh-CN" altLang="en-US" sz="2000" dirty="0">
                    <a:solidFill>
                      <a:srgbClr val="292929"/>
                    </a:solidFill>
                    <a:latin typeface="+mn-lt"/>
                    <a:ea typeface="+mn-ea"/>
                  </a:rPr>
                  <a:t>。由拓扑排序的性质，节点</a:t>
                </a:r>
                <a14:m>
                  <m:oMath xmlns:m="http://schemas.openxmlformats.org/officeDocument/2006/math">
                    <m:r>
                      <a:rPr lang="en-US" altLang="zh-CN" sz="2000" i="1" dirty="0" smtClean="0">
                        <a:solidFill>
                          <a:srgbClr val="292929"/>
                        </a:solidFill>
                        <a:latin typeface="Cambria Math" panose="02040503050406030204" pitchFamily="18" charset="0"/>
                        <a:ea typeface="+mn-ea"/>
                      </a:rPr>
                      <m:t>𝑣</m:t>
                    </m:r>
                  </m:oMath>
                </a14:m>
                <a:r>
                  <a:rPr lang="zh-CN" altLang="en-US" sz="2000" dirty="0">
                    <a:solidFill>
                      <a:srgbClr val="292929"/>
                    </a:solidFill>
                    <a:latin typeface="+mn-lt"/>
                    <a:ea typeface="+mn-ea"/>
                  </a:rPr>
                  <a:t>输入信道</a:t>
                </a:r>
                <a14:m>
                  <m:oMath xmlns:m="http://schemas.openxmlformats.org/officeDocument/2006/math">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m:t>
                        </m:r>
                        <m:r>
                          <a:rPr lang="en-US" altLang="zh-CN" sz="2000" b="0" i="1" smtClean="0">
                            <a:solidFill>
                              <a:srgbClr val="292929"/>
                            </a:solidFill>
                            <a:latin typeface="Cambria Math" panose="02040503050406030204" pitchFamily="18" charset="0"/>
                          </a:rPr>
                          <m:t>𝑗</m:t>
                        </m:r>
                      </m:sub>
                    </m:sSub>
                  </m:oMath>
                </a14:m>
                <a:r>
                  <a:rPr lang="zh-CN" altLang="en-US" sz="2000" dirty="0">
                    <a:solidFill>
                      <a:srgbClr val="292929"/>
                    </a:solidFill>
                    <a:latin typeface="+mn-lt"/>
                    <a:ea typeface="+mn-ea"/>
                  </a:rPr>
                  <a:t>必定为</a:t>
                </a:r>
                <a:r>
                  <a:rPr lang="zh-CN" altLang="en-US" sz="2000" b="0" i="0" dirty="0">
                    <a:solidFill>
                      <a:srgbClr val="292929"/>
                    </a:solidFill>
                    <a:effectLst/>
                    <a:latin typeface="+mn-lt"/>
                    <a:ea typeface="+mn-ea"/>
                  </a:rPr>
                  <a:t>节点</a:t>
                </a:r>
                <a14:m>
                  <m:oMath xmlns:m="http://schemas.openxmlformats.org/officeDocument/2006/math">
                    <m:r>
                      <a:rPr lang="en-US" altLang="zh-CN" sz="2000" i="1" dirty="0">
                        <a:solidFill>
                          <a:srgbClr val="292929"/>
                        </a:solidFill>
                        <a:latin typeface="Cambria Math" panose="02040503050406030204" pitchFamily="18" charset="0"/>
                      </a:rPr>
                      <m:t>𝑜</m:t>
                    </m:r>
                    <m:r>
                      <a:rPr lang="en-US" altLang="zh-CN" sz="2000" i="1" baseline="-25000" dirty="0">
                        <a:solidFill>
                          <a:srgbClr val="292929"/>
                        </a:solidFill>
                        <a:latin typeface="Cambria Math" panose="02040503050406030204" pitchFamily="18" charset="0"/>
                      </a:rPr>
                      <m:t>1</m:t>
                    </m:r>
                    <m:r>
                      <a:rPr lang="zh-CN" altLang="en-US" sz="2000" i="1" dirty="0">
                        <a:solidFill>
                          <a:srgbClr val="292929"/>
                        </a:solidFill>
                        <a:latin typeface="Cambria Math" panose="02040503050406030204" pitchFamily="18" charset="0"/>
                      </a:rPr>
                      <m:t>，</m:t>
                    </m:r>
                    <m:r>
                      <a:rPr lang="en-US" altLang="zh-CN" sz="2000" i="1" dirty="0">
                        <a:solidFill>
                          <a:srgbClr val="292929"/>
                        </a:solidFill>
                        <a:latin typeface="Cambria Math" panose="02040503050406030204" pitchFamily="18" charset="0"/>
                      </a:rPr>
                      <m:t>𝑜</m:t>
                    </m:r>
                    <m:r>
                      <a:rPr lang="en-US" altLang="zh-CN" sz="2000" i="1" baseline="-25000" dirty="0">
                        <a:solidFill>
                          <a:srgbClr val="292929"/>
                        </a:solidFill>
                        <a:latin typeface="Cambria Math" panose="02040503050406030204" pitchFamily="18" charset="0"/>
                      </a:rPr>
                      <m:t>2</m:t>
                    </m:r>
                    <m:r>
                      <a:rPr lang="zh-CN" altLang="en-US" sz="2000" i="1" dirty="0">
                        <a:solidFill>
                          <a:srgbClr val="292929"/>
                        </a:solidFill>
                        <a:latin typeface="Cambria Math" panose="02040503050406030204" pitchFamily="18" charset="0"/>
                      </a:rPr>
                      <m:t>，</m:t>
                    </m:r>
                    <m:r>
                      <a:rPr lang="en-US" altLang="zh-CN" sz="2000" i="1" dirty="0">
                        <a:solidFill>
                          <a:srgbClr val="292929"/>
                        </a:solidFill>
                        <a:latin typeface="Cambria Math" panose="02040503050406030204" pitchFamily="18" charset="0"/>
                      </a:rPr>
                      <m:t>…</m:t>
                    </m:r>
                    <m:r>
                      <a:rPr lang="zh-CN" altLang="en-US" sz="2000" i="1" dirty="0">
                        <a:solidFill>
                          <a:srgbClr val="292929"/>
                        </a:solidFill>
                        <a:latin typeface="Cambria Math" panose="02040503050406030204" pitchFamily="18" charset="0"/>
                      </a:rPr>
                      <m:t>，</m:t>
                    </m:r>
                    <m:r>
                      <a:rPr lang="en-US" altLang="zh-CN" sz="2000" i="1" dirty="0">
                        <a:solidFill>
                          <a:srgbClr val="292929"/>
                        </a:solidFill>
                        <a:latin typeface="Cambria Math" panose="02040503050406030204" pitchFamily="18" charset="0"/>
                      </a:rPr>
                      <m:t>𝑜</m:t>
                    </m:r>
                    <m:r>
                      <a:rPr lang="en-US" altLang="zh-CN" sz="2000" i="1" baseline="-25000" dirty="0">
                        <a:solidFill>
                          <a:srgbClr val="292929"/>
                        </a:solidFill>
                        <a:latin typeface="Cambria Math" panose="02040503050406030204" pitchFamily="18" charset="0"/>
                      </a:rPr>
                      <m:t>𝑖</m:t>
                    </m:r>
                  </m:oMath>
                </a14:m>
                <a:r>
                  <a:rPr lang="zh-CN" altLang="en-US" sz="2000" b="0" i="0" dirty="0">
                    <a:solidFill>
                      <a:srgbClr val="292929"/>
                    </a:solidFill>
                    <a:effectLst/>
                    <a:latin typeface="+mn-lt"/>
                    <a:ea typeface="+mn-ea"/>
                  </a:rPr>
                  <a:t>中某一个节点的输出信道，由归纳假设，其传输的字符</a:t>
                </a:r>
                <a14:m>
                  <m:oMath xmlns:m="http://schemas.openxmlformats.org/officeDocument/2006/math">
                    <m:r>
                      <a:rPr lang="en-US" altLang="zh-CN" sz="2000" i="1">
                        <a:solidFill>
                          <a:srgbClr val="292929"/>
                        </a:solidFill>
                        <a:latin typeface="Cambria Math" panose="02040503050406030204" pitchFamily="18" charset="0"/>
                      </a:rPr>
                      <m:t>𝑦</m:t>
                    </m:r>
                    <m:d>
                      <m:dPr>
                        <m:ctrlPr>
                          <a:rPr lang="en-US" altLang="zh-CN" sz="2000" i="1">
                            <a:solidFill>
                              <a:srgbClr val="292929"/>
                            </a:solidFill>
                            <a:latin typeface="Cambria Math" panose="02040503050406030204" pitchFamily="18" charset="0"/>
                          </a:rPr>
                        </m:ctrlPr>
                      </m:d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𝑖</m:t>
                            </m:r>
                          </m:sub>
                        </m:sSub>
                      </m:e>
                    </m:d>
                  </m:oMath>
                </a14:m>
                <a:r>
                  <a:rPr lang="zh-CN" altLang="en-US" sz="2000" b="0" i="0" dirty="0">
                    <a:solidFill>
                      <a:srgbClr val="292929"/>
                    </a:solidFill>
                    <a:effectLst/>
                    <a:latin typeface="+mn-lt"/>
                    <a:ea typeface="+mn-ea"/>
                  </a:rPr>
                  <a:t>必定可以表示成源点播出字符</a:t>
                </a:r>
                <a14:m>
                  <m:oMath xmlns:m="http://schemas.openxmlformats.org/officeDocument/2006/math">
                    <m:r>
                      <a:rPr lang="en-US" altLang="zh-CN" sz="2000" i="1" dirty="0">
                        <a:solidFill>
                          <a:srgbClr val="292929"/>
                        </a:solidFill>
                        <a:latin typeface="Cambria Math" panose="02040503050406030204" pitchFamily="18" charset="0"/>
                      </a:rPr>
                      <m:t>𝑦</m:t>
                    </m:r>
                    <m:r>
                      <a:rPr lang="en-US" altLang="zh-CN" sz="2000" i="1" baseline="-25000" dirty="0">
                        <a:solidFill>
                          <a:srgbClr val="292929"/>
                        </a:solidFill>
                        <a:latin typeface="Cambria Math" panose="02040503050406030204" pitchFamily="18" charset="0"/>
                      </a:rPr>
                      <m:t>1</m:t>
                    </m:r>
                    <m:r>
                      <a:rPr lang="zh-CN" altLang="en-US" sz="2000" i="1" dirty="0">
                        <a:solidFill>
                          <a:srgbClr val="292929"/>
                        </a:solidFill>
                        <a:latin typeface="Cambria Math" panose="02040503050406030204" pitchFamily="18" charset="0"/>
                      </a:rPr>
                      <m:t>，</m:t>
                    </m:r>
                    <m:r>
                      <a:rPr lang="en-US" altLang="zh-CN" sz="2000" i="1" dirty="0">
                        <a:solidFill>
                          <a:srgbClr val="292929"/>
                        </a:solidFill>
                        <a:latin typeface="Cambria Math" panose="02040503050406030204" pitchFamily="18" charset="0"/>
                      </a:rPr>
                      <m:t>𝑦</m:t>
                    </m:r>
                    <m:r>
                      <a:rPr lang="en-US" altLang="zh-CN" sz="2000" i="1" baseline="-25000" dirty="0">
                        <a:solidFill>
                          <a:srgbClr val="292929"/>
                        </a:solidFill>
                        <a:latin typeface="Cambria Math" panose="02040503050406030204" pitchFamily="18" charset="0"/>
                      </a:rPr>
                      <m:t>2</m:t>
                    </m:r>
                    <m:r>
                      <a:rPr lang="zh-CN" altLang="en-US" sz="2000" i="1" dirty="0">
                        <a:solidFill>
                          <a:srgbClr val="292929"/>
                        </a:solidFill>
                        <a:latin typeface="Cambria Math" panose="02040503050406030204" pitchFamily="18" charset="0"/>
                      </a:rPr>
                      <m:t>，</m:t>
                    </m:r>
                    <m:r>
                      <a:rPr lang="en-US" altLang="zh-CN" sz="2000" i="1" dirty="0">
                        <a:solidFill>
                          <a:srgbClr val="292929"/>
                        </a:solidFill>
                        <a:latin typeface="Cambria Math" panose="02040503050406030204" pitchFamily="18" charset="0"/>
                      </a:rPr>
                      <m:t>…</m:t>
                    </m:r>
                    <m:r>
                      <a:rPr lang="zh-CN" altLang="en-US" sz="2000" i="1" dirty="0">
                        <a:solidFill>
                          <a:srgbClr val="292929"/>
                        </a:solidFill>
                        <a:latin typeface="Cambria Math" panose="02040503050406030204" pitchFamily="18" charset="0"/>
                      </a:rPr>
                      <m:t>，</m:t>
                    </m:r>
                    <m:r>
                      <a:rPr lang="en-US" altLang="zh-CN" sz="2000" i="1" dirty="0" err="1">
                        <a:solidFill>
                          <a:srgbClr val="292929"/>
                        </a:solidFill>
                        <a:latin typeface="Cambria Math" panose="02040503050406030204" pitchFamily="18" charset="0"/>
                      </a:rPr>
                      <m:t>𝑦</m:t>
                    </m:r>
                    <m:r>
                      <a:rPr lang="en-US" altLang="zh-CN" sz="2000" i="1" baseline="-25000" dirty="0" err="1">
                        <a:solidFill>
                          <a:srgbClr val="292929"/>
                        </a:solidFill>
                        <a:latin typeface="Cambria Math" panose="02040503050406030204" pitchFamily="18" charset="0"/>
                      </a:rPr>
                      <m:t>h</m:t>
                    </m:r>
                  </m:oMath>
                </a14:m>
                <a:r>
                  <a:rPr lang="zh-CN" altLang="en-US" sz="2000" b="0" i="0" dirty="0">
                    <a:solidFill>
                      <a:srgbClr val="292929"/>
                    </a:solidFill>
                    <a:effectLst/>
                    <a:latin typeface="+mn-lt"/>
                    <a:ea typeface="+mn-ea"/>
                  </a:rPr>
                  <a:t>的线性组合，即式 </a:t>
                </a:r>
                <a14:m>
                  <m:oMath xmlns:m="http://schemas.openxmlformats.org/officeDocument/2006/math">
                    <m:r>
                      <a:rPr lang="en-US" altLang="zh-CN" sz="2000" b="0" i="1" smtClean="0">
                        <a:solidFill>
                          <a:srgbClr val="292929"/>
                        </a:solidFill>
                        <a:latin typeface="Cambria Math" panose="02040503050406030204" pitchFamily="18" charset="0"/>
                        <a:ea typeface="+mn-ea"/>
                      </a:rPr>
                      <m:t>𝑦</m:t>
                    </m:r>
                    <m:d>
                      <m:dPr>
                        <m:ctrlPr>
                          <a:rPr lang="en-US" altLang="zh-CN" sz="2000" b="0" i="1" smtClean="0">
                            <a:solidFill>
                              <a:srgbClr val="292929"/>
                            </a:solidFill>
                            <a:latin typeface="Cambria Math" panose="02040503050406030204" pitchFamily="18" charset="0"/>
                            <a:ea typeface="+mn-ea"/>
                          </a:rPr>
                        </m:ctrlPr>
                      </m:dPr>
                      <m:e>
                        <m:sSub>
                          <m:sSubPr>
                            <m:ctrlPr>
                              <a:rPr lang="en-US" altLang="zh-CN" sz="2000" b="0" i="1" smtClean="0">
                                <a:solidFill>
                                  <a:srgbClr val="292929"/>
                                </a:solidFill>
                                <a:latin typeface="Cambria Math" panose="02040503050406030204" pitchFamily="18" charset="0"/>
                                <a:ea typeface="+mn-ea"/>
                              </a:rPr>
                            </m:ctrlPr>
                          </m:sSubPr>
                          <m:e>
                            <m:r>
                              <a:rPr lang="en-US" altLang="zh-CN" sz="2000" b="0" i="1" smtClean="0">
                                <a:solidFill>
                                  <a:srgbClr val="292929"/>
                                </a:solidFill>
                                <a:latin typeface="Cambria Math" panose="02040503050406030204" pitchFamily="18" charset="0"/>
                                <a:ea typeface="+mn-ea"/>
                              </a:rPr>
                              <m:t>𝑒</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sub>
                        </m:sSub>
                      </m:e>
                    </m:d>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𝑔</m:t>
                    </m:r>
                    <m:d>
                      <m:dPr>
                        <m:ctrlPr>
                          <a:rPr lang="en-US" altLang="zh-CN" sz="2000" b="0" i="1" smtClean="0">
                            <a:solidFill>
                              <a:srgbClr val="292929"/>
                            </a:solidFill>
                            <a:latin typeface="Cambria Math" panose="02040503050406030204" pitchFamily="18" charset="0"/>
                            <a:ea typeface="+mn-ea"/>
                          </a:rPr>
                        </m:ctrlPr>
                      </m:dPr>
                      <m:e>
                        <m:sSub>
                          <m:sSubPr>
                            <m:ctrlPr>
                              <a:rPr lang="en-US" altLang="zh-CN" sz="2000" b="0" i="1" smtClean="0">
                                <a:solidFill>
                                  <a:srgbClr val="292929"/>
                                </a:solidFill>
                                <a:latin typeface="Cambria Math" panose="02040503050406030204" pitchFamily="18" charset="0"/>
                                <a:ea typeface="+mn-ea"/>
                              </a:rPr>
                            </m:ctrlPr>
                          </m:sSubPr>
                          <m:e>
                            <m:r>
                              <a:rPr lang="en-US" altLang="zh-CN" sz="2000" b="0" i="1" smtClean="0">
                                <a:solidFill>
                                  <a:srgbClr val="292929"/>
                                </a:solidFill>
                                <a:latin typeface="Cambria Math" panose="02040503050406030204" pitchFamily="18" charset="0"/>
                                <a:ea typeface="+mn-ea"/>
                              </a:rPr>
                              <m:t>𝑒</m:t>
                            </m:r>
                          </m:e>
                          <m:sub>
                            <m:r>
                              <a:rPr lang="en-US" altLang="zh-CN" sz="2000" b="0" i="1" smtClean="0">
                                <a:solidFill>
                                  <a:srgbClr val="292929"/>
                                </a:solidFill>
                                <a:latin typeface="Cambria Math" panose="02040503050406030204" pitchFamily="18" charset="0"/>
                                <a:ea typeface="+mn-ea"/>
                              </a:rPr>
                              <m:t>𝑣</m:t>
                            </m:r>
                            <m:r>
                              <a:rPr lang="en-US" altLang="zh-CN" sz="2000" b="0" i="1" smtClean="0">
                                <a:solidFill>
                                  <a:srgbClr val="292929"/>
                                </a:solidFill>
                                <a:latin typeface="Cambria Math" panose="02040503050406030204" pitchFamily="18" charset="0"/>
                                <a:ea typeface="+mn-ea"/>
                              </a:rPr>
                              <m:t>,</m:t>
                            </m:r>
                            <m:r>
                              <a:rPr lang="en-US" altLang="zh-CN" sz="2000" b="0" i="1" smtClean="0">
                                <a:solidFill>
                                  <a:srgbClr val="292929"/>
                                </a:solidFill>
                                <a:latin typeface="Cambria Math" panose="02040503050406030204" pitchFamily="18" charset="0"/>
                                <a:ea typeface="+mn-ea"/>
                              </a:rPr>
                              <m:t>𝑖</m:t>
                            </m:r>
                          </m:sub>
                        </m:sSub>
                      </m:e>
                    </m:d>
                    <m:sSup>
                      <m:sSupPr>
                        <m:ctrlPr>
                          <a:rPr lang="en-US" altLang="zh-CN" sz="2000" b="0" i="1" smtClean="0">
                            <a:solidFill>
                              <a:srgbClr val="292929"/>
                            </a:solidFill>
                            <a:latin typeface="Cambria Math" panose="02040503050406030204" pitchFamily="18" charset="0"/>
                            <a:ea typeface="+mn-ea"/>
                          </a:rPr>
                        </m:ctrlPr>
                      </m:sSupPr>
                      <m:e>
                        <m:r>
                          <a:rPr lang="en-US" altLang="zh-CN" sz="2000" b="0" i="1" smtClean="0">
                            <a:solidFill>
                              <a:srgbClr val="292929"/>
                            </a:solidFill>
                            <a:latin typeface="Cambria Math" panose="02040503050406030204" pitchFamily="18" charset="0"/>
                            <a:ea typeface="+mn-ea"/>
                          </a:rPr>
                          <m:t>𝑦</m:t>
                        </m:r>
                      </m:e>
                      <m:sup>
                        <m:r>
                          <a:rPr lang="en-US" altLang="zh-CN" sz="2000" b="0" i="1" smtClean="0">
                            <a:solidFill>
                              <a:srgbClr val="292929"/>
                            </a:solidFill>
                            <a:latin typeface="Cambria Math" panose="02040503050406030204" pitchFamily="18" charset="0"/>
                            <a:ea typeface="+mn-ea"/>
                          </a:rPr>
                          <m:t>𝑇</m:t>
                        </m:r>
                      </m:sup>
                    </m:sSup>
                  </m:oMath>
                </a14:m>
                <a:r>
                  <a:rPr lang="zh-CN" altLang="en-US" sz="2000" b="0" i="0" dirty="0">
                    <a:solidFill>
                      <a:srgbClr val="292929"/>
                    </a:solidFill>
                    <a:effectLst/>
                    <a:latin typeface="+mn-lt"/>
                    <a:ea typeface="+mn-ea"/>
                  </a:rPr>
                  <a:t>成立。</a:t>
                </a:r>
                <a:endParaRPr lang="en-US" altLang="zh-CN" sz="2000" b="0" i="0" dirty="0">
                  <a:solidFill>
                    <a:srgbClr val="292929"/>
                  </a:solidFill>
                  <a:effectLst/>
                  <a:latin typeface="+mn-lt"/>
                  <a:ea typeface="+mn-ea"/>
                </a:endParaRPr>
              </a:p>
              <a:p>
                <a:pPr>
                  <a:lnSpc>
                    <a:spcPct val="150000"/>
                  </a:lnSpc>
                </a:pPr>
                <a:r>
                  <a:rPr lang="en-US" sz="2000" dirty="0">
                    <a:solidFill>
                      <a:srgbClr val="292929"/>
                    </a:solidFill>
                    <a:uFillTx/>
                    <a:latin typeface="+mn-lt"/>
                    <a:ea typeface="+mn-ea"/>
                    <a:sym typeface="+mn-ea"/>
                  </a:rPr>
                  <a:t>        </a:t>
                </a:r>
                <a:endParaRPr lang="en-US" altLang="zh-CN" sz="2000" dirty="0">
                  <a:solidFill>
                    <a:srgbClr val="292929"/>
                  </a:solidFill>
                  <a:latin typeface="+mn-lt"/>
                  <a:ea typeface="+mn-ea"/>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30573" y="914466"/>
                <a:ext cx="8482853" cy="4454233"/>
              </a:xfrm>
              <a:prstGeom prst="rect">
                <a:avLst/>
              </a:prstGeom>
              <a:blipFill rotWithShape="1">
                <a:blip r:embed="rId2"/>
                <a:stretch>
                  <a:fillRect l="-4" t="-1" r="3" b="-91"/>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557338"/>
            <a:ext cx="441960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8"/>
          <p:cNvSpPr>
            <a:spLocks noChangeArrowheads="1"/>
          </p:cNvSpPr>
          <p:nvPr/>
        </p:nvSpPr>
        <p:spPr bwMode="auto">
          <a:xfrm>
            <a:off x="3563938" y="4267647"/>
            <a:ext cx="1008062" cy="314191"/>
          </a:xfrm>
          <a:prstGeom prst="rect">
            <a:avLst/>
          </a:prstGeom>
          <a:solidFill>
            <a:schemeClr val="bg1"/>
          </a:solidFill>
          <a:ln w="9525">
            <a:solidFill>
              <a:srgbClr val="FFFFFF"/>
            </a:solidFill>
            <a:prstDash val="sysDashDotDot"/>
            <a:miter lim="800000"/>
          </a:ln>
        </p:spPr>
        <p:txBody>
          <a:bodyPr lIns="12700" tIns="12700" rIns="12700" bIns="12700"/>
          <a:lstStyle/>
          <a:p>
            <a:pPr algn="ctr"/>
            <a:r>
              <a:rPr lang="zh-CN" altLang="en-US" b="1" dirty="0">
                <a:solidFill>
                  <a:schemeClr val="tx2"/>
                </a:solidFill>
              </a:rPr>
              <a:t>传输</a:t>
            </a:r>
            <a:r>
              <a:rPr lang="en-US" altLang="zh-CN" b="1" dirty="0">
                <a:solidFill>
                  <a:schemeClr val="tx2"/>
                </a:solidFill>
              </a:rPr>
              <a:t>x</a:t>
            </a:r>
            <a:r>
              <a:rPr lang="zh-CN" altLang="en-US" b="1" dirty="0">
                <a:solidFill>
                  <a:schemeClr val="tx2"/>
                </a:solidFill>
              </a:rPr>
              <a:t>或</a:t>
            </a:r>
            <a:r>
              <a:rPr lang="en-US" altLang="zh-CN" b="1" dirty="0">
                <a:solidFill>
                  <a:schemeClr val="tx2"/>
                </a:solidFill>
              </a:rPr>
              <a:t>y</a:t>
            </a:r>
            <a:endParaRPr lang="en-US" altLang="zh-TW" sz="1800" dirty="0"/>
          </a:p>
        </p:txBody>
      </p:sp>
      <p:sp>
        <p:nvSpPr>
          <p:cNvPr id="9225" name="Rectangle 72"/>
          <p:cNvSpPr>
            <a:spLocks noChangeArrowheads="1"/>
          </p:cNvSpPr>
          <p:nvPr/>
        </p:nvSpPr>
        <p:spPr bwMode="auto">
          <a:xfrm>
            <a:off x="2670175" y="5589588"/>
            <a:ext cx="1614488" cy="287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kumimoji="0" lang="en-US" altLang="zh-TW" sz="2400">
              <a:latin typeface="Arial" panose="020B0604020202020204" pitchFamily="34" charset="0"/>
              <a:ea typeface="MS PGothic" panose="020B0600070205080204" pitchFamily="34" charset="-128"/>
            </a:endParaRPr>
          </a:p>
        </p:txBody>
      </p:sp>
      <p:sp>
        <p:nvSpPr>
          <p:cNvPr id="14" name="Text Box 60"/>
          <p:cNvSpPr txBox="1">
            <a:spLocks noChangeArrowheads="1"/>
          </p:cNvSpPr>
          <p:nvPr/>
        </p:nvSpPr>
        <p:spPr bwMode="auto">
          <a:xfrm>
            <a:off x="5639648" y="2738140"/>
            <a:ext cx="2835173" cy="1809726"/>
          </a:xfrm>
          <a:prstGeom prst="rect">
            <a:avLst/>
          </a:prstGeom>
          <a:solidFill>
            <a:srgbClr val="F7F0C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a:spcBef>
                <a:spcPct val="50000"/>
              </a:spcBef>
            </a:pPr>
            <a:r>
              <a:rPr kumimoji="0" lang="en-US" altLang="zh-TW" sz="1800" dirty="0">
                <a:latin typeface="Bookman Old Style" panose="02050604050505020204" pitchFamily="18" charset="0"/>
              </a:rPr>
              <a:t>x = 0 or 1</a:t>
            </a:r>
            <a:endParaRPr kumimoji="0" lang="en-US" altLang="zh-TW" sz="800" dirty="0">
              <a:latin typeface="Bookman Old Style" panose="02050604050505020204" pitchFamily="18" charset="0"/>
            </a:endParaRPr>
          </a:p>
          <a:p>
            <a:pPr algn="ctr">
              <a:spcBef>
                <a:spcPct val="50000"/>
              </a:spcBef>
            </a:pPr>
            <a:r>
              <a:rPr kumimoji="0" lang="en-US" altLang="zh-TW" sz="1800" dirty="0">
                <a:latin typeface="Bookman Old Style" panose="02050604050505020204" pitchFamily="18" charset="0"/>
              </a:rPr>
              <a:t>y = 0 or 1</a:t>
            </a:r>
          </a:p>
          <a:p>
            <a:pPr algn="ctr">
              <a:spcBef>
                <a:spcPct val="50000"/>
              </a:spcBef>
            </a:pPr>
            <a:endParaRPr kumimoji="0" lang="en-US" altLang="zh-TW" sz="1800" dirty="0">
              <a:latin typeface="Bookman Old Style" panose="02050604050505020204" pitchFamily="18" charset="0"/>
            </a:endParaRPr>
          </a:p>
          <a:p>
            <a:pPr>
              <a:spcBef>
                <a:spcPct val="20000"/>
              </a:spcBef>
            </a:pPr>
            <a:r>
              <a:rPr kumimoji="0" lang="zh-CN" altLang="en-US" sz="1800" dirty="0">
                <a:latin typeface="+mn-ea"/>
                <a:ea typeface="+mn-ea"/>
              </a:rPr>
              <a:t>    每个通道在一个时间单元传输一个比特。</a:t>
            </a:r>
            <a:endParaRPr kumimoji="0" lang="en-US" altLang="zh-CN" sz="1800" dirty="0">
              <a:latin typeface="+mn-ea"/>
              <a:ea typeface="+mn-ea"/>
            </a:endParaRPr>
          </a:p>
        </p:txBody>
      </p:sp>
      <p:sp>
        <p:nvSpPr>
          <p:cNvPr id="15" name="标题 1"/>
          <p:cNvSpPr txBox="1"/>
          <p:nvPr/>
        </p:nvSpPr>
        <p:spPr>
          <a:xfrm>
            <a:off x="4419604" y="222251"/>
            <a:ext cx="4512945" cy="685800"/>
          </a:xfrm>
          <a:prstGeom prst="rect">
            <a:avLst/>
          </a:prstGeom>
        </p:spPr>
        <p:txBody>
          <a:bodyP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zh-CN" altLang="en-US" sz="2400" dirty="0">
                <a:sym typeface="+mn-ea"/>
              </a:rPr>
              <a:t>引入：传统路由</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9475" y="104775"/>
            <a:ext cx="4263390" cy="685800"/>
          </a:xfrm>
        </p:spPr>
        <p:txBody>
          <a:bodyPr/>
          <a:lstStyle/>
          <a:p>
            <a:r>
              <a:rPr lang="zh-CN" altLang="en-US" sz="2400" dirty="0">
                <a:sym typeface="+mn-ea"/>
              </a:rPr>
              <a:t>全局编码矩阵</a:t>
            </a:r>
            <a:endParaRPr sz="2400" dirty="0">
              <a:sym typeface="+mn-ea"/>
            </a:endParaRPr>
          </a:p>
        </p:txBody>
      </p:sp>
      <mc:AlternateContent xmlns:mc="http://schemas.openxmlformats.org/markup-compatibility/2006" xmlns:a14="http://schemas.microsoft.com/office/drawing/2010/main">
        <mc:Choice Requires="a14">
          <p:sp>
            <p:nvSpPr>
              <p:cNvPr id="10" name="文本框 9"/>
              <p:cNvSpPr txBox="1"/>
              <p:nvPr/>
            </p:nvSpPr>
            <p:spPr>
              <a:xfrm>
                <a:off x="330573" y="990664"/>
                <a:ext cx="8482853" cy="1479572"/>
              </a:xfrm>
              <a:prstGeom prst="rect">
                <a:avLst/>
              </a:prstGeom>
              <a:noFill/>
            </p:spPr>
            <p:txBody>
              <a:bodyPr wrap="square" rtlCol="0" anchor="t">
                <a:spAutoFit/>
              </a:bodyPr>
              <a:lstStyle/>
              <a:p>
                <a:pPr>
                  <a:lnSpc>
                    <a:spcPct val="150000"/>
                  </a:lnSpc>
                </a:pPr>
                <a:r>
                  <a:rPr lang="en-US" sz="2000" dirty="0">
                    <a:solidFill>
                      <a:srgbClr val="292929"/>
                    </a:solidFill>
                    <a:uFillTx/>
                    <a:latin typeface="+mn-lt"/>
                    <a:ea typeface="+mn-ea"/>
                    <a:sym typeface="+mn-ea"/>
                  </a:rPr>
                  <a:t>        </a:t>
                </a:r>
                <a:r>
                  <a:rPr lang="zh-CN" altLang="en-US" sz="2000" dirty="0">
                    <a:solidFill>
                      <a:srgbClr val="292929"/>
                    </a:solidFill>
                    <a:uFillTx/>
                    <a:latin typeface="+mn-lt"/>
                    <a:ea typeface="+mn-ea"/>
                    <a:sym typeface="+mn-ea"/>
                  </a:rPr>
                  <a:t>把节点</a:t>
                </a:r>
                <a14:m>
                  <m:oMath xmlns:m="http://schemas.openxmlformats.org/officeDocument/2006/math">
                    <m:r>
                      <a:rPr lang="en-US" altLang="zh-CN" sz="2000" i="1" dirty="0" smtClean="0">
                        <a:solidFill>
                          <a:srgbClr val="292929"/>
                        </a:solidFill>
                        <a:uFillTx/>
                        <a:latin typeface="Cambria Math" panose="02040503050406030204" pitchFamily="18" charset="0"/>
                        <a:ea typeface="+mn-ea"/>
                        <a:sym typeface="+mn-ea"/>
                      </a:rPr>
                      <m:t>𝑣</m:t>
                    </m:r>
                  </m:oMath>
                </a14:m>
                <a:r>
                  <a:rPr lang="zh-CN" altLang="en-US" sz="2000" dirty="0">
                    <a:solidFill>
                      <a:srgbClr val="292929"/>
                    </a:solidFill>
                    <a:uFillTx/>
                    <a:latin typeface="+mn-lt"/>
                    <a:ea typeface="+mn-ea"/>
                    <a:sym typeface="+mn-ea"/>
                  </a:rPr>
                  <a:t>的一条输入信道的全局编码向量</a:t>
                </a:r>
                <a14:m>
                  <m:oMath xmlns:m="http://schemas.openxmlformats.org/officeDocument/2006/math">
                    <m:r>
                      <a:rPr lang="en-US" altLang="zh-CN" sz="2000" b="0" i="1" smtClean="0">
                        <a:solidFill>
                          <a:srgbClr val="292929"/>
                        </a:solidFill>
                        <a:uFillTx/>
                        <a:latin typeface="Cambria Math" panose="02040503050406030204" pitchFamily="18" charset="0"/>
                        <a:ea typeface="+mn-ea"/>
                        <a:sym typeface="+mn-ea"/>
                      </a:rPr>
                      <m:t>𝑔</m:t>
                    </m:r>
                  </m:oMath>
                </a14:m>
                <a:r>
                  <a:rPr lang="zh-CN" altLang="en-US" sz="2000" dirty="0">
                    <a:solidFill>
                      <a:srgbClr val="292929"/>
                    </a:solidFill>
                    <a:uFillTx/>
                    <a:latin typeface="+mn-lt"/>
                    <a:ea typeface="+mn-ea"/>
                    <a:sym typeface="+mn-ea"/>
                  </a:rPr>
                  <a:t>看成是一个行向量，则节点</a:t>
                </a:r>
                <a14:m>
                  <m:oMath xmlns:m="http://schemas.openxmlformats.org/officeDocument/2006/math">
                    <m:r>
                      <a:rPr lang="en-US" altLang="zh-CN" sz="2000" i="1" dirty="0" smtClean="0">
                        <a:solidFill>
                          <a:srgbClr val="292929"/>
                        </a:solidFill>
                        <a:uFillTx/>
                        <a:latin typeface="Cambria Math" panose="02040503050406030204" pitchFamily="18" charset="0"/>
                        <a:ea typeface="+mn-ea"/>
                        <a:sym typeface="+mn-ea"/>
                      </a:rPr>
                      <m:t>𝑣</m:t>
                    </m:r>
                  </m:oMath>
                </a14:m>
                <a:r>
                  <a:rPr lang="zh-CN" altLang="en-US" sz="2000" dirty="0">
                    <a:solidFill>
                      <a:srgbClr val="292929"/>
                    </a:solidFill>
                    <a:uFillTx/>
                    <a:latin typeface="+mn-lt"/>
                    <a:ea typeface="+mn-ea"/>
                    <a:sym typeface="+mn-ea"/>
                  </a:rPr>
                  <a:t>所有输入信道的全局编码向量就构成了一个矩阵，叫做</a:t>
                </a:r>
                <a:r>
                  <a:rPr lang="zh-CN" altLang="en-US" sz="2000" dirty="0">
                    <a:solidFill>
                      <a:srgbClr val="FF0000"/>
                    </a:solidFill>
                    <a:uFillTx/>
                    <a:latin typeface="+mn-lt"/>
                    <a:ea typeface="+mn-ea"/>
                    <a:sym typeface="+mn-ea"/>
                  </a:rPr>
                  <a:t>全局编码矩阵</a:t>
                </a:r>
                <a:r>
                  <a:rPr lang="zh-CN" altLang="en-US" sz="2000" dirty="0">
                    <a:solidFill>
                      <a:srgbClr val="292929"/>
                    </a:solidFill>
                    <a:uFillTx/>
                    <a:latin typeface="+mn-lt"/>
                    <a:ea typeface="+mn-ea"/>
                    <a:sym typeface="+mn-ea"/>
                  </a:rPr>
                  <a:t>，记</a:t>
                </a:r>
                <a:r>
                  <a:rPr lang="zh-CN" altLang="en-US" sz="2000" dirty="0">
                    <a:solidFill>
                      <a:srgbClr val="292929"/>
                    </a:solidFill>
                    <a:latin typeface="+mn-lt"/>
                    <a:ea typeface="+mn-ea"/>
                    <a:sym typeface="+mn-ea"/>
                  </a:rPr>
                  <a:t>为</a:t>
                </a:r>
                <a14:m>
                  <m:oMath xmlns:m="http://schemas.openxmlformats.org/officeDocument/2006/math">
                    <m:sSub>
                      <m:sSubPr>
                        <m:ctrlPr>
                          <a:rPr lang="en-US" altLang="zh-CN" sz="2000" i="1" smtClean="0">
                            <a:solidFill>
                              <a:srgbClr val="292929"/>
                            </a:solidFill>
                            <a:latin typeface="Cambria Math" panose="02040503050406030204" pitchFamily="18" charset="0"/>
                            <a:ea typeface="+mn-ea"/>
                            <a:sym typeface="+mn-ea"/>
                          </a:rPr>
                        </m:ctrlPr>
                      </m:sSubPr>
                      <m:e>
                        <m:r>
                          <a:rPr lang="en-US" altLang="zh-CN" sz="2000" b="0" i="1" smtClean="0">
                            <a:solidFill>
                              <a:srgbClr val="292929"/>
                            </a:solidFill>
                            <a:latin typeface="Cambria Math" panose="02040503050406030204" pitchFamily="18" charset="0"/>
                            <a:ea typeface="+mn-ea"/>
                            <a:sym typeface="+mn-ea"/>
                          </a:rPr>
                          <m:t>𝐺</m:t>
                        </m:r>
                      </m:e>
                      <m:sub>
                        <m:r>
                          <a:rPr lang="en-US" altLang="zh-CN" sz="2000" b="0" i="1" smtClean="0">
                            <a:solidFill>
                              <a:srgbClr val="292929"/>
                            </a:solidFill>
                            <a:latin typeface="Cambria Math" panose="02040503050406030204" pitchFamily="18" charset="0"/>
                            <a:ea typeface="+mn-ea"/>
                            <a:sym typeface="+mn-ea"/>
                          </a:rPr>
                          <m:t>𝐼𝑛</m:t>
                        </m:r>
                        <m:r>
                          <a:rPr lang="en-US" altLang="zh-CN" sz="2000" b="0" i="1" smtClean="0">
                            <a:solidFill>
                              <a:srgbClr val="292929"/>
                            </a:solidFill>
                            <a:latin typeface="Cambria Math" panose="02040503050406030204" pitchFamily="18" charset="0"/>
                            <a:ea typeface="+mn-ea"/>
                            <a:sym typeface="+mn-ea"/>
                          </a:rPr>
                          <m:t>(</m:t>
                        </m:r>
                        <m:r>
                          <a:rPr lang="en-US" altLang="zh-CN" sz="2000" b="0" i="1" smtClean="0">
                            <a:solidFill>
                              <a:srgbClr val="292929"/>
                            </a:solidFill>
                            <a:latin typeface="Cambria Math" panose="02040503050406030204" pitchFamily="18" charset="0"/>
                            <a:ea typeface="+mn-ea"/>
                            <a:sym typeface="+mn-ea"/>
                          </a:rPr>
                          <m:t>𝑣</m:t>
                        </m:r>
                        <m:r>
                          <a:rPr lang="en-US" altLang="zh-CN" sz="2000" b="0" i="1" smtClean="0">
                            <a:solidFill>
                              <a:srgbClr val="292929"/>
                            </a:solidFill>
                            <a:latin typeface="Cambria Math" panose="02040503050406030204" pitchFamily="18" charset="0"/>
                            <a:ea typeface="+mn-ea"/>
                            <a:sym typeface="+mn-ea"/>
                          </a:rPr>
                          <m:t>)</m:t>
                        </m:r>
                      </m:sub>
                    </m:sSub>
                  </m:oMath>
                </a14:m>
                <a:r>
                  <a:rPr lang="zh-CN" altLang="en-US" sz="2000" dirty="0">
                    <a:solidFill>
                      <a:srgbClr val="292929"/>
                    </a:solidFill>
                    <a:latin typeface="+mn-lt"/>
                    <a:ea typeface="+mn-ea"/>
                    <a:sym typeface="+mn-ea"/>
                  </a:rPr>
                  <a:t>，写做：</a:t>
                </a:r>
                <a:endParaRPr lang="en-US" altLang="zh-CN" sz="2000" dirty="0">
                  <a:solidFill>
                    <a:srgbClr val="292929"/>
                  </a:solidFill>
                  <a:latin typeface="+mn-lt"/>
                  <a:ea typeface="+mn-ea"/>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30573" y="990664"/>
                <a:ext cx="8482853" cy="1479572"/>
              </a:xfrm>
              <a:prstGeom prst="rect">
                <a:avLst/>
              </a:prstGeom>
              <a:blipFill rotWithShape="1">
                <a:blip r:embed="rId2"/>
                <a:stretch>
                  <a:fillRect l="-4" t="-4" r="3"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47564" y="2528795"/>
                <a:ext cx="10439126" cy="1858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292929"/>
                              </a:solidFill>
                              <a:latin typeface="Cambria Math" panose="02040503050406030204" pitchFamily="18" charset="0"/>
                              <a:ea typeface="+mn-ea"/>
                              <a:sym typeface="+mn-ea"/>
                            </a:rPr>
                          </m:ctrlPr>
                        </m:sSubPr>
                        <m:e>
                          <m:r>
                            <a:rPr lang="en-US" altLang="zh-CN" sz="1800" b="0" i="1" smtClean="0">
                              <a:solidFill>
                                <a:srgbClr val="292929"/>
                              </a:solidFill>
                              <a:latin typeface="Cambria Math" panose="02040503050406030204" pitchFamily="18" charset="0"/>
                              <a:ea typeface="+mn-ea"/>
                              <a:sym typeface="+mn-ea"/>
                            </a:rPr>
                            <m:t>𝐺</m:t>
                          </m:r>
                        </m:e>
                        <m:sub>
                          <m:r>
                            <a:rPr lang="en-US" altLang="zh-CN" sz="1800" b="0" i="1" smtClean="0">
                              <a:solidFill>
                                <a:srgbClr val="292929"/>
                              </a:solidFill>
                              <a:latin typeface="Cambria Math" panose="02040503050406030204" pitchFamily="18" charset="0"/>
                              <a:ea typeface="+mn-ea"/>
                              <a:sym typeface="+mn-ea"/>
                            </a:rPr>
                            <m:t>𝐼𝑛</m:t>
                          </m:r>
                          <m:r>
                            <a:rPr lang="en-US" altLang="zh-CN" sz="1800" b="0" i="1" smtClean="0">
                              <a:solidFill>
                                <a:srgbClr val="292929"/>
                              </a:solidFill>
                              <a:latin typeface="Cambria Math" panose="02040503050406030204" pitchFamily="18" charset="0"/>
                              <a:ea typeface="+mn-ea"/>
                              <a:sym typeface="+mn-ea"/>
                            </a:rPr>
                            <m:t>(</m:t>
                          </m:r>
                          <m:r>
                            <a:rPr lang="en-US" altLang="zh-CN" sz="1800" b="0" i="1" smtClean="0">
                              <a:solidFill>
                                <a:srgbClr val="292929"/>
                              </a:solidFill>
                              <a:latin typeface="Cambria Math" panose="02040503050406030204" pitchFamily="18" charset="0"/>
                              <a:ea typeface="+mn-ea"/>
                              <a:sym typeface="+mn-ea"/>
                            </a:rPr>
                            <m:t>𝑣</m:t>
                          </m:r>
                          <m:r>
                            <a:rPr lang="en-US" altLang="zh-CN" sz="1800" b="0" i="1" smtClean="0">
                              <a:solidFill>
                                <a:srgbClr val="292929"/>
                              </a:solidFill>
                              <a:latin typeface="Cambria Math" panose="02040503050406030204" pitchFamily="18" charset="0"/>
                              <a:ea typeface="+mn-ea"/>
                              <a:sym typeface="+mn-ea"/>
                            </a:rPr>
                            <m:t>)</m:t>
                          </m:r>
                        </m:sub>
                      </m:sSub>
                      <m:r>
                        <a:rPr lang="en-US" altLang="zh-CN" sz="1800" b="0" i="1" smtClean="0">
                          <a:solidFill>
                            <a:srgbClr val="292929"/>
                          </a:solidFill>
                          <a:latin typeface="Cambria Math" panose="02040503050406030204" pitchFamily="18" charset="0"/>
                          <a:ea typeface="+mn-ea"/>
                          <a:sym typeface="+mn-ea"/>
                        </a:rPr>
                        <m:t>=</m:t>
                      </m:r>
                      <m:d>
                        <m:dPr>
                          <m:ctrlPr>
                            <a:rPr lang="en-US" altLang="zh-CN" sz="1800" b="0" i="1" smtClean="0">
                              <a:solidFill>
                                <a:srgbClr val="292929"/>
                              </a:solidFill>
                              <a:latin typeface="Cambria Math" panose="02040503050406030204" pitchFamily="18" charset="0"/>
                              <a:ea typeface="+mn-ea"/>
                              <a:sym typeface="+mn-ea"/>
                            </a:rPr>
                          </m:ctrlPr>
                        </m:dPr>
                        <m:e>
                          <m:eqArr>
                            <m:eqArrPr>
                              <m:ctrlPr>
                                <a:rPr lang="en-US" altLang="zh-CN" sz="1800" b="0" i="1" smtClean="0">
                                  <a:solidFill>
                                    <a:srgbClr val="292929"/>
                                  </a:solidFill>
                                  <a:latin typeface="Cambria Math" panose="02040503050406030204" pitchFamily="18" charset="0"/>
                                  <a:ea typeface="+mn-ea"/>
                                  <a:sym typeface="+mn-ea"/>
                                </a:rPr>
                              </m:ctrlPr>
                            </m:eqArrPr>
                            <m:e>
                              <m:f>
                                <m:fPr>
                                  <m:type m:val="noBar"/>
                                  <m:ctrlPr>
                                    <a:rPr lang="en-US" altLang="zh-CN" sz="1800" b="0" i="1" smtClean="0">
                                      <a:solidFill>
                                        <a:srgbClr val="292929"/>
                                      </a:solidFill>
                                      <a:latin typeface="Cambria Math" panose="02040503050406030204" pitchFamily="18" charset="0"/>
                                      <a:ea typeface="+mn-ea"/>
                                      <a:sym typeface="+mn-ea"/>
                                    </a:rPr>
                                  </m:ctrlPr>
                                </m:fPr>
                                <m:num>
                                  <m:r>
                                    <a:rPr lang="en-US" altLang="zh-CN" sz="1800" b="0" i="1" smtClean="0">
                                      <a:solidFill>
                                        <a:srgbClr val="292929"/>
                                      </a:solidFill>
                                      <a:latin typeface="Cambria Math" panose="02040503050406030204" pitchFamily="18" charset="0"/>
                                      <a:ea typeface="+mn-ea"/>
                                      <a:sym typeface="+mn-ea"/>
                                    </a:rPr>
                                    <m:t>𝑔</m:t>
                                  </m:r>
                                  <m:d>
                                    <m:dPr>
                                      <m:ctrlPr>
                                        <a:rPr lang="en-US" altLang="zh-CN" sz="1800" b="0" i="1" smtClean="0">
                                          <a:solidFill>
                                            <a:srgbClr val="292929"/>
                                          </a:solidFill>
                                          <a:latin typeface="Cambria Math" panose="02040503050406030204" pitchFamily="18" charset="0"/>
                                          <a:ea typeface="+mn-ea"/>
                                          <a:sym typeface="+mn-ea"/>
                                        </a:rPr>
                                      </m:ctrlPr>
                                    </m:dPr>
                                    <m:e>
                                      <m:sSub>
                                        <m:sSubPr>
                                          <m:ctrlPr>
                                            <a:rPr lang="en-US" altLang="zh-CN" sz="1800" b="0" i="1" smtClean="0">
                                              <a:solidFill>
                                                <a:srgbClr val="292929"/>
                                              </a:solidFill>
                                              <a:latin typeface="Cambria Math" panose="02040503050406030204" pitchFamily="18" charset="0"/>
                                              <a:ea typeface="+mn-ea"/>
                                              <a:sym typeface="+mn-ea"/>
                                            </a:rPr>
                                          </m:ctrlPr>
                                        </m:sSubPr>
                                        <m:e>
                                          <m:r>
                                            <a:rPr lang="en-US" altLang="zh-CN" sz="1800" b="0" i="1" smtClean="0">
                                              <a:solidFill>
                                                <a:srgbClr val="292929"/>
                                              </a:solidFill>
                                              <a:latin typeface="Cambria Math" panose="02040503050406030204" pitchFamily="18" charset="0"/>
                                              <a:ea typeface="+mn-ea"/>
                                              <a:sym typeface="+mn-ea"/>
                                            </a:rPr>
                                            <m:t>𝑒</m:t>
                                          </m:r>
                                        </m:e>
                                        <m:sub>
                                          <m:r>
                                            <a:rPr lang="en-US" altLang="zh-CN" sz="1800" b="0" i="1" smtClean="0">
                                              <a:solidFill>
                                                <a:srgbClr val="292929"/>
                                              </a:solidFill>
                                              <a:latin typeface="Cambria Math" panose="02040503050406030204" pitchFamily="18" charset="0"/>
                                              <a:ea typeface="+mn-ea"/>
                                              <a:sym typeface="+mn-ea"/>
                                            </a:rPr>
                                            <m:t>𝑣</m:t>
                                          </m:r>
                                          <m:r>
                                            <a:rPr lang="en-US" altLang="zh-CN" sz="1800" b="0" i="1" smtClean="0">
                                              <a:solidFill>
                                                <a:srgbClr val="292929"/>
                                              </a:solidFill>
                                              <a:latin typeface="Cambria Math" panose="02040503050406030204" pitchFamily="18" charset="0"/>
                                              <a:ea typeface="+mn-ea"/>
                                              <a:sym typeface="+mn-ea"/>
                                            </a:rPr>
                                            <m:t>,1</m:t>
                                          </m:r>
                                        </m:sub>
                                      </m:sSub>
                                    </m:e>
                                  </m:d>
                                </m:num>
                                <m:den>
                                  <m:r>
                                    <a:rPr lang="en-US" altLang="zh-CN" sz="1800" i="1">
                                      <a:solidFill>
                                        <a:srgbClr val="292929"/>
                                      </a:solidFill>
                                      <a:latin typeface="Cambria Math" panose="02040503050406030204" pitchFamily="18" charset="0"/>
                                      <a:sym typeface="+mn-ea"/>
                                    </a:rPr>
                                    <m:t>𝑔</m:t>
                                  </m:r>
                                  <m:d>
                                    <m:dPr>
                                      <m:ctrlPr>
                                        <a:rPr lang="en-US" altLang="zh-CN" sz="1800" i="1">
                                          <a:solidFill>
                                            <a:srgbClr val="292929"/>
                                          </a:solidFill>
                                          <a:latin typeface="Cambria Math" panose="02040503050406030204" pitchFamily="18" charset="0"/>
                                          <a:sym typeface="+mn-ea"/>
                                        </a:rPr>
                                      </m:ctrlPr>
                                    </m:dPr>
                                    <m:e>
                                      <m:sSub>
                                        <m:sSubPr>
                                          <m:ctrlPr>
                                            <a:rPr lang="en-US" altLang="zh-CN" sz="1800" i="1">
                                              <a:solidFill>
                                                <a:srgbClr val="292929"/>
                                              </a:solidFill>
                                              <a:latin typeface="Cambria Math" panose="02040503050406030204" pitchFamily="18" charset="0"/>
                                              <a:sym typeface="+mn-ea"/>
                                            </a:rPr>
                                          </m:ctrlPr>
                                        </m:sSubPr>
                                        <m:e>
                                          <m:r>
                                            <a:rPr lang="en-US" altLang="zh-CN" sz="1800" i="1">
                                              <a:solidFill>
                                                <a:srgbClr val="292929"/>
                                              </a:solidFill>
                                              <a:latin typeface="Cambria Math" panose="02040503050406030204" pitchFamily="18" charset="0"/>
                                              <a:sym typeface="+mn-ea"/>
                                            </a:rPr>
                                            <m:t>𝑒</m:t>
                                          </m:r>
                                        </m:e>
                                        <m:sub>
                                          <m:r>
                                            <a:rPr lang="en-US" altLang="zh-CN" sz="1800" i="1">
                                              <a:solidFill>
                                                <a:srgbClr val="292929"/>
                                              </a:solidFill>
                                              <a:latin typeface="Cambria Math" panose="02040503050406030204" pitchFamily="18" charset="0"/>
                                              <a:sym typeface="+mn-ea"/>
                                            </a:rPr>
                                            <m:t>𝑣</m:t>
                                          </m:r>
                                          <m:r>
                                            <a:rPr lang="en-US" altLang="zh-CN" sz="1800" i="1">
                                              <a:solidFill>
                                                <a:srgbClr val="292929"/>
                                              </a:solidFill>
                                              <a:latin typeface="Cambria Math" panose="02040503050406030204" pitchFamily="18" charset="0"/>
                                              <a:sym typeface="+mn-ea"/>
                                            </a:rPr>
                                            <m:t>,2</m:t>
                                          </m:r>
                                        </m:sub>
                                      </m:sSub>
                                    </m:e>
                                  </m:d>
                                </m:den>
                              </m:f>
                            </m:e>
                            <m:e/>
                            <m:e>
                              <m:eqArr>
                                <m:eqArrPr>
                                  <m:ctrlPr>
                                    <a:rPr lang="en-US" altLang="zh-CN" i="1">
                                      <a:latin typeface="Cambria Math" panose="02040503050406030204" pitchFamily="18" charset="0"/>
                                      <a:ea typeface="黑体" panose="02010609060101010101" pitchFamily="49" charset="-122"/>
                                      <a:sym typeface="+mn-ea"/>
                                    </a:rPr>
                                  </m:ctrlPr>
                                </m:eqArrPr>
                                <m:e>
                                  <m:r>
                                    <a:rPr lang="en-US" altLang="zh-CN" i="1">
                                      <a:latin typeface="Cambria Math" panose="02040503050406030204" pitchFamily="18" charset="0"/>
                                      <a:ea typeface="黑体" panose="02010609060101010101" pitchFamily="49" charset="-122"/>
                                      <a:sym typeface="+mn-ea"/>
                                    </a:rPr>
                                    <m:t>⋮</m:t>
                                  </m:r>
                                </m:e>
                                <m:e/>
                              </m:eqArr>
                            </m:e>
                            <m:e>
                              <m:r>
                                <a:rPr lang="en-US" altLang="zh-CN" sz="1800" i="1">
                                  <a:solidFill>
                                    <a:srgbClr val="292929"/>
                                  </a:solidFill>
                                  <a:latin typeface="Cambria Math" panose="02040503050406030204" pitchFamily="18" charset="0"/>
                                  <a:sym typeface="+mn-ea"/>
                                </a:rPr>
                                <m:t>𝑔</m:t>
                              </m:r>
                              <m:d>
                                <m:dPr>
                                  <m:ctrlPr>
                                    <a:rPr lang="en-US" altLang="zh-CN" sz="1800" i="1">
                                      <a:solidFill>
                                        <a:srgbClr val="292929"/>
                                      </a:solidFill>
                                      <a:latin typeface="Cambria Math" panose="02040503050406030204" pitchFamily="18" charset="0"/>
                                      <a:sym typeface="+mn-ea"/>
                                    </a:rPr>
                                  </m:ctrlPr>
                                </m:dPr>
                                <m:e>
                                  <m:sSub>
                                    <m:sSubPr>
                                      <m:ctrlPr>
                                        <a:rPr lang="en-US" altLang="zh-CN" sz="1800" i="1">
                                          <a:solidFill>
                                            <a:srgbClr val="292929"/>
                                          </a:solidFill>
                                          <a:latin typeface="Cambria Math" panose="02040503050406030204" pitchFamily="18" charset="0"/>
                                          <a:sym typeface="+mn-ea"/>
                                        </a:rPr>
                                      </m:ctrlPr>
                                    </m:sSubPr>
                                    <m:e>
                                      <m:r>
                                        <a:rPr lang="en-US" altLang="zh-CN" sz="1800" i="1">
                                          <a:solidFill>
                                            <a:srgbClr val="292929"/>
                                          </a:solidFill>
                                          <a:latin typeface="Cambria Math" panose="02040503050406030204" pitchFamily="18" charset="0"/>
                                          <a:sym typeface="+mn-ea"/>
                                        </a:rPr>
                                        <m:t>𝑒</m:t>
                                      </m:r>
                                    </m:e>
                                    <m:sub>
                                      <m:r>
                                        <a:rPr lang="en-US" altLang="zh-CN" sz="1800" i="1">
                                          <a:solidFill>
                                            <a:srgbClr val="292929"/>
                                          </a:solidFill>
                                          <a:latin typeface="Cambria Math" panose="02040503050406030204" pitchFamily="18" charset="0"/>
                                          <a:sym typeface="+mn-ea"/>
                                        </a:rPr>
                                        <m:t>𝑣</m:t>
                                      </m:r>
                                      <m:r>
                                        <a:rPr lang="en-US" altLang="zh-CN" sz="1800" i="1">
                                          <a:solidFill>
                                            <a:srgbClr val="292929"/>
                                          </a:solidFill>
                                          <a:latin typeface="Cambria Math" panose="02040503050406030204" pitchFamily="18" charset="0"/>
                                          <a:sym typeface="+mn-ea"/>
                                        </a:rPr>
                                        <m:t>,</m:t>
                                      </m:r>
                                      <m:d>
                                        <m:dPr>
                                          <m:begChr m:val="|"/>
                                          <m:endChr m:val="|"/>
                                          <m:ctrlPr>
                                            <a:rPr lang="en-US" altLang="zh-CN" sz="1800" i="1">
                                              <a:solidFill>
                                                <a:srgbClr val="292929"/>
                                              </a:solidFill>
                                              <a:latin typeface="Cambria Math" panose="02040503050406030204" pitchFamily="18" charset="0"/>
                                              <a:sym typeface="+mn-ea"/>
                                            </a:rPr>
                                          </m:ctrlPr>
                                        </m:dPr>
                                        <m:e>
                                          <m:r>
                                            <a:rPr lang="en-US" altLang="zh-CN" sz="1800" b="0" i="1" smtClean="0">
                                              <a:solidFill>
                                                <a:srgbClr val="292929"/>
                                              </a:solidFill>
                                              <a:latin typeface="Cambria Math" panose="02040503050406030204" pitchFamily="18" charset="0"/>
                                              <a:sym typeface="+mn-ea"/>
                                            </a:rPr>
                                            <m:t>𝐼𝑛</m:t>
                                          </m:r>
                                          <m:d>
                                            <m:dPr>
                                              <m:ctrlPr>
                                                <a:rPr lang="en-US" altLang="zh-CN" sz="1800" b="0" i="1" smtClean="0">
                                                  <a:solidFill>
                                                    <a:srgbClr val="292929"/>
                                                  </a:solidFill>
                                                  <a:latin typeface="Cambria Math" panose="02040503050406030204" pitchFamily="18" charset="0"/>
                                                  <a:sym typeface="+mn-ea"/>
                                                </a:rPr>
                                              </m:ctrlPr>
                                            </m:dPr>
                                            <m:e>
                                              <m:r>
                                                <a:rPr lang="en-US" altLang="zh-CN" sz="1800" b="0" i="1" smtClean="0">
                                                  <a:solidFill>
                                                    <a:srgbClr val="292929"/>
                                                  </a:solidFill>
                                                  <a:latin typeface="Cambria Math" panose="02040503050406030204" pitchFamily="18" charset="0"/>
                                                  <a:sym typeface="+mn-ea"/>
                                                </a:rPr>
                                                <m:t>𝑣</m:t>
                                              </m:r>
                                            </m:e>
                                          </m:d>
                                        </m:e>
                                      </m:d>
                                    </m:sub>
                                  </m:sSub>
                                </m:e>
                              </m:d>
                            </m:e>
                          </m:eqArr>
                        </m:e>
                      </m:d>
                      <m:r>
                        <a:rPr lang="en-US" altLang="zh-CN" sz="1800" b="0" i="1" smtClean="0">
                          <a:solidFill>
                            <a:srgbClr val="292929"/>
                          </a:solidFill>
                          <a:latin typeface="Cambria Math" panose="02040503050406030204" pitchFamily="18" charset="0"/>
                          <a:ea typeface="+mn-ea"/>
                          <a:sym typeface="+mn-ea"/>
                        </a:rPr>
                        <m:t>=</m:t>
                      </m:r>
                      <m:d>
                        <m:dPr>
                          <m:ctrlPr>
                            <a:rPr lang="en-US" altLang="zh-CN" sz="1800" b="1" i="1">
                              <a:latin typeface="Cambria Math" panose="02040503050406030204" pitchFamily="18" charset="0"/>
                              <a:ea typeface="黑体" panose="02010609060101010101" pitchFamily="49" charset="-122"/>
                              <a:sym typeface="+mn-ea"/>
                            </a:rPr>
                          </m:ctrlPr>
                        </m:dPr>
                        <m:e>
                          <m:m>
                            <m:mPr>
                              <m:mcs>
                                <m:mc>
                                  <m:mcPr>
                                    <m:count m:val="4"/>
                                    <m:mcJc m:val="center"/>
                                  </m:mcPr>
                                </m:mc>
                              </m:mcs>
                              <m:ctrlPr>
                                <a:rPr lang="en-US" altLang="zh-CN" sz="1800" i="1">
                                  <a:latin typeface="Cambria Math" panose="02040503050406030204" pitchFamily="18" charset="0"/>
                                  <a:ea typeface="黑体" panose="02010609060101010101" pitchFamily="49" charset="-122"/>
                                  <a:sym typeface="+mn-ea"/>
                                </a:rPr>
                              </m:ctrlPr>
                            </m:mPr>
                            <m:mr>
                              <m:e>
                                <m:sSub>
                                  <m:sSubPr>
                                    <m:ctrlPr>
                                      <a:rPr lang="en-US" altLang="zh-CN" sz="1800" i="1">
                                        <a:latin typeface="Cambria Math" panose="02040503050406030204" pitchFamily="18" charset="0"/>
                                        <a:ea typeface="黑体" panose="02010609060101010101" pitchFamily="49" charset="-122"/>
                                        <a:sym typeface="+mn-ea"/>
                                      </a:rPr>
                                    </m:ctrlPr>
                                  </m:sSubPr>
                                  <m:e>
                                    <m:r>
                                      <a:rPr lang="en-US" altLang="zh-CN" sz="1800" b="0" i="1" smtClean="0">
                                        <a:latin typeface="Cambria Math" panose="02040503050406030204" pitchFamily="18" charset="0"/>
                                        <a:ea typeface="黑体" panose="02010609060101010101" pitchFamily="49" charset="-122"/>
                                        <a:sym typeface="+mn-ea"/>
                                      </a:rPr>
                                      <m:t>𝑔</m:t>
                                    </m:r>
                                  </m:e>
                                  <m:sub>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,1,1</m:t>
                                    </m:r>
                                  </m:sub>
                                </m:sSub>
                              </m:e>
                              <m:e>
                                <m:sSub>
                                  <m:sSubPr>
                                    <m:ctrlPr>
                                      <a:rPr lang="en-US" altLang="zh-CN" sz="1800" i="1">
                                        <a:latin typeface="Cambria Math" panose="02040503050406030204" pitchFamily="18" charset="0"/>
                                        <a:ea typeface="黑体" panose="02010609060101010101" pitchFamily="49" charset="-122"/>
                                        <a:sym typeface="+mn-ea"/>
                                      </a:rPr>
                                    </m:ctrlPr>
                                  </m:sSubPr>
                                  <m:e>
                                    <m:r>
                                      <a:rPr lang="en-US" altLang="zh-CN" sz="1800" b="0" i="1" smtClean="0">
                                        <a:latin typeface="Cambria Math" panose="02040503050406030204" pitchFamily="18" charset="0"/>
                                        <a:ea typeface="黑体" panose="02010609060101010101" pitchFamily="49" charset="-122"/>
                                        <a:sym typeface="+mn-ea"/>
                                      </a:rPr>
                                      <m:t>𝑔</m:t>
                                    </m:r>
                                  </m:e>
                                  <m:sub>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,1,2</m:t>
                                    </m:r>
                                  </m:sub>
                                </m:sSub>
                              </m:e>
                              <m:e>
                                <m:r>
                                  <a:rPr lang="en-US" altLang="zh-CN" sz="1800" b="0" i="1">
                                    <a:latin typeface="Cambria Math" panose="02040503050406030204" pitchFamily="18" charset="0"/>
                                    <a:ea typeface="黑体" panose="02010609060101010101" pitchFamily="49" charset="-122"/>
                                    <a:sym typeface="+mn-ea"/>
                                  </a:rPr>
                                  <m:t>⋯</m:t>
                                </m:r>
                              </m:e>
                              <m:e>
                                <m:sSub>
                                  <m:sSubPr>
                                    <m:ctrlPr>
                                      <a:rPr lang="en-US" altLang="zh-CN" sz="1800" i="1">
                                        <a:latin typeface="Cambria Math" panose="02040503050406030204" pitchFamily="18" charset="0"/>
                                        <a:ea typeface="黑体" panose="02010609060101010101" pitchFamily="49" charset="-122"/>
                                        <a:sym typeface="+mn-ea"/>
                                      </a:rPr>
                                    </m:ctrlPr>
                                  </m:sSubPr>
                                  <m:e>
                                    <m:r>
                                      <a:rPr lang="en-US" altLang="zh-CN" sz="1800" b="0" i="1" smtClean="0">
                                        <a:latin typeface="Cambria Math" panose="02040503050406030204" pitchFamily="18" charset="0"/>
                                        <a:ea typeface="黑体" panose="02010609060101010101" pitchFamily="49" charset="-122"/>
                                        <a:sym typeface="+mn-ea"/>
                                      </a:rPr>
                                      <m:t>𝑔</m:t>
                                    </m:r>
                                  </m:e>
                                  <m:sub>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,1,</m:t>
                                    </m:r>
                                    <m:r>
                                      <a:rPr lang="en-US" altLang="zh-CN" sz="1800" b="0" i="1" smtClean="0">
                                        <a:latin typeface="Cambria Math" panose="02040503050406030204" pitchFamily="18" charset="0"/>
                                        <a:ea typeface="黑体" panose="02010609060101010101" pitchFamily="49" charset="-122"/>
                                        <a:sym typeface="+mn-ea"/>
                                      </a:rPr>
                                      <m:t>h</m:t>
                                    </m:r>
                                  </m:sub>
                                </m:sSub>
                              </m:e>
                            </m:mr>
                            <m:mr>
                              <m:e>
                                <m:eqArr>
                                  <m:eqArrPr>
                                    <m:ctrlPr>
                                      <a:rPr lang="en-US" altLang="zh-CN" sz="1800" i="1">
                                        <a:latin typeface="Cambria Math" panose="02040503050406030204" pitchFamily="18" charset="0"/>
                                        <a:ea typeface="黑体" panose="02010609060101010101" pitchFamily="49" charset="-122"/>
                                        <a:sym typeface="+mn-ea"/>
                                      </a:rPr>
                                    </m:ctrlPr>
                                  </m:eqArrPr>
                                  <m:e>
                                    <m:sSub>
                                      <m:sSubPr>
                                        <m:ctrlPr>
                                          <a:rPr lang="en-US" altLang="zh-CN" sz="1800" i="1">
                                            <a:latin typeface="Cambria Math" panose="02040503050406030204" pitchFamily="18" charset="0"/>
                                            <a:ea typeface="黑体" panose="02010609060101010101" pitchFamily="49" charset="-122"/>
                                            <a:sym typeface="+mn-ea"/>
                                          </a:rPr>
                                        </m:ctrlPr>
                                      </m:sSubPr>
                                      <m:e>
                                        <m:r>
                                          <a:rPr lang="en-US" altLang="zh-CN" sz="1800" b="0" i="1" smtClean="0">
                                            <a:latin typeface="Cambria Math" panose="02040503050406030204" pitchFamily="18" charset="0"/>
                                            <a:ea typeface="黑体" panose="02010609060101010101" pitchFamily="49" charset="-122"/>
                                            <a:sym typeface="+mn-ea"/>
                                          </a:rPr>
                                          <m:t>𝑔</m:t>
                                        </m:r>
                                      </m:e>
                                      <m:sub>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,2,1</m:t>
                                        </m:r>
                                      </m:sub>
                                    </m:sSub>
                                  </m:e>
                                  <m:e/>
                                </m:eqArr>
                              </m:e>
                              <m:e>
                                <m:eqArr>
                                  <m:eqArrPr>
                                    <m:ctrlPr>
                                      <a:rPr lang="en-US" altLang="zh-CN" sz="1800" i="1" smtClean="0">
                                        <a:latin typeface="Cambria Math" panose="02040503050406030204" pitchFamily="18" charset="0"/>
                                        <a:ea typeface="黑体" panose="02010609060101010101" pitchFamily="49" charset="-122"/>
                                        <a:sym typeface="+mn-ea"/>
                                      </a:rPr>
                                    </m:ctrlPr>
                                  </m:eqArrPr>
                                  <m:e>
                                    <m:sSub>
                                      <m:sSubPr>
                                        <m:ctrlPr>
                                          <a:rPr lang="en-US" altLang="zh-CN" sz="1800" i="1" smtClean="0">
                                            <a:latin typeface="Cambria Math" panose="02040503050406030204" pitchFamily="18" charset="0"/>
                                            <a:ea typeface="黑体" panose="02010609060101010101" pitchFamily="49" charset="-122"/>
                                            <a:sym typeface="+mn-ea"/>
                                          </a:rPr>
                                        </m:ctrlPr>
                                      </m:sSubPr>
                                      <m:e>
                                        <m:r>
                                          <a:rPr lang="en-US" altLang="zh-CN" sz="1800" b="0" i="1" smtClean="0">
                                            <a:latin typeface="Cambria Math" panose="02040503050406030204" pitchFamily="18" charset="0"/>
                                            <a:ea typeface="黑体" panose="02010609060101010101" pitchFamily="49" charset="-122"/>
                                            <a:sym typeface="+mn-ea"/>
                                          </a:rPr>
                                          <m:t>𝑔</m:t>
                                        </m:r>
                                      </m:e>
                                      <m:sub>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,2,2</m:t>
                                        </m:r>
                                      </m:sub>
                                    </m:sSub>
                                  </m:e>
                                  <m:e/>
                                </m:eqArr>
                              </m:e>
                              <m:e/>
                              <m:e>
                                <m:eqArr>
                                  <m:eqArrPr>
                                    <m:ctrlPr>
                                      <a:rPr lang="en-US" altLang="zh-CN" sz="1800" i="1">
                                        <a:latin typeface="Cambria Math" panose="02040503050406030204" pitchFamily="18" charset="0"/>
                                        <a:ea typeface="黑体" panose="02010609060101010101" pitchFamily="49" charset="-122"/>
                                        <a:sym typeface="+mn-ea"/>
                                      </a:rPr>
                                    </m:ctrlPr>
                                  </m:eqArrPr>
                                  <m:e>
                                    <m:sSub>
                                      <m:sSubPr>
                                        <m:ctrlPr>
                                          <a:rPr lang="en-US" altLang="zh-CN" sz="1800" i="1">
                                            <a:latin typeface="Cambria Math" panose="02040503050406030204" pitchFamily="18" charset="0"/>
                                            <a:ea typeface="黑体" panose="02010609060101010101" pitchFamily="49" charset="-122"/>
                                            <a:sym typeface="+mn-ea"/>
                                          </a:rPr>
                                        </m:ctrlPr>
                                      </m:sSubPr>
                                      <m:e>
                                        <m:r>
                                          <a:rPr lang="en-US" altLang="zh-CN" sz="1800" b="0" i="1" smtClean="0">
                                            <a:latin typeface="Cambria Math" panose="02040503050406030204" pitchFamily="18" charset="0"/>
                                            <a:ea typeface="黑体" panose="02010609060101010101" pitchFamily="49" charset="-122"/>
                                            <a:sym typeface="+mn-ea"/>
                                          </a:rPr>
                                          <m:t>𝑔</m:t>
                                        </m:r>
                                      </m:e>
                                      <m:sub>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,2,</m:t>
                                        </m:r>
                                        <m:r>
                                          <a:rPr lang="en-US" altLang="zh-CN" sz="1800" b="0" i="1" smtClean="0">
                                            <a:latin typeface="Cambria Math" panose="02040503050406030204" pitchFamily="18" charset="0"/>
                                            <a:ea typeface="黑体" panose="02010609060101010101" pitchFamily="49" charset="-122"/>
                                            <a:sym typeface="+mn-ea"/>
                                          </a:rPr>
                                          <m:t>h</m:t>
                                        </m:r>
                                      </m:sub>
                                    </m:sSub>
                                  </m:e>
                                  <m:e/>
                                </m:eqArr>
                              </m:e>
                            </m:mr>
                            <m:mr>
                              <m:e>
                                <m:eqArr>
                                  <m:eqArrPr>
                                    <m:ctrlPr>
                                      <a:rPr lang="en-US" altLang="zh-CN" sz="1800" b="0" i="1">
                                        <a:latin typeface="Cambria Math" panose="02040503050406030204" pitchFamily="18" charset="0"/>
                                        <a:ea typeface="黑体" panose="02010609060101010101" pitchFamily="49" charset="-122"/>
                                        <a:sym typeface="+mn-ea"/>
                                      </a:rPr>
                                    </m:ctrlPr>
                                  </m:eqArrPr>
                                  <m:e>
                                    <m:r>
                                      <a:rPr lang="en-US" altLang="zh-CN" sz="1800" b="0" i="1">
                                        <a:latin typeface="Cambria Math" panose="02040503050406030204" pitchFamily="18" charset="0"/>
                                        <a:ea typeface="黑体" panose="02010609060101010101" pitchFamily="49" charset="-122"/>
                                        <a:sym typeface="+mn-ea"/>
                                      </a:rPr>
                                      <m:t>⋮</m:t>
                                    </m:r>
                                  </m:e>
                                  <m:e/>
                                </m:eqArr>
                              </m:e>
                              <m:e>
                                <m:eqArr>
                                  <m:eqArrPr>
                                    <m:ctrlPr>
                                      <a:rPr lang="en-US" altLang="zh-CN" sz="1800" b="0" i="1">
                                        <a:latin typeface="Cambria Math" panose="02040503050406030204" pitchFamily="18" charset="0"/>
                                        <a:ea typeface="黑体" panose="02010609060101010101" pitchFamily="49" charset="-122"/>
                                        <a:sym typeface="+mn-ea"/>
                                      </a:rPr>
                                    </m:ctrlPr>
                                  </m:eqArrPr>
                                  <m:e>
                                    <m:r>
                                      <a:rPr lang="en-US" altLang="zh-CN" sz="1800" b="0" i="1">
                                        <a:latin typeface="Cambria Math" panose="02040503050406030204" pitchFamily="18" charset="0"/>
                                        <a:ea typeface="黑体" panose="02010609060101010101" pitchFamily="49" charset="-122"/>
                                        <a:sym typeface="+mn-ea"/>
                                      </a:rPr>
                                      <m:t> </m:t>
                                    </m:r>
                                  </m:e>
                                  <m:e>
                                    <m:eqArr>
                                      <m:eqArrPr>
                                        <m:ctrlPr>
                                          <a:rPr lang="en-US" altLang="zh-CN" i="1">
                                            <a:latin typeface="Cambria Math" panose="02040503050406030204" pitchFamily="18" charset="0"/>
                                            <a:ea typeface="黑体" panose="02010609060101010101" pitchFamily="49" charset="-122"/>
                                            <a:sym typeface="+mn-ea"/>
                                          </a:rPr>
                                        </m:ctrlPr>
                                      </m:eqArrPr>
                                      <m:e>
                                        <m:r>
                                          <a:rPr lang="en-US" altLang="zh-CN" i="1">
                                            <a:latin typeface="Cambria Math" panose="02040503050406030204" pitchFamily="18" charset="0"/>
                                            <a:ea typeface="黑体" panose="02010609060101010101" pitchFamily="49" charset="-122"/>
                                            <a:sym typeface="+mn-ea"/>
                                          </a:rPr>
                                          <m:t>⋮</m:t>
                                        </m:r>
                                      </m:e>
                                      <m:e/>
                                    </m:eqArr>
                                  </m:e>
                                </m:eqArr>
                              </m:e>
                              <m:e>
                                <m:eqArr>
                                  <m:eqArrPr>
                                    <m:ctrlPr>
                                      <a:rPr lang="en-US" altLang="zh-CN" sz="1800" b="0" i="1">
                                        <a:latin typeface="Cambria Math" panose="02040503050406030204" pitchFamily="18" charset="0"/>
                                        <a:ea typeface="黑体" panose="02010609060101010101" pitchFamily="49" charset="-122"/>
                                        <a:sym typeface="+mn-ea"/>
                                      </a:rPr>
                                    </m:ctrlPr>
                                  </m:eqArrPr>
                                  <m:e>
                                    <m:r>
                                      <a:rPr lang="en-US" altLang="zh-CN" sz="1800" b="0" i="1">
                                        <a:latin typeface="Cambria Math" panose="02040503050406030204" pitchFamily="18" charset="0"/>
                                        <a:ea typeface="黑体" panose="02010609060101010101" pitchFamily="49" charset="-122"/>
                                        <a:sym typeface="+mn-ea"/>
                                      </a:rPr>
                                      <m:t>⋱</m:t>
                                    </m:r>
                                  </m:e>
                                  <m:e/>
                                </m:eqArr>
                              </m:e>
                              <m:e>
                                <m:eqArr>
                                  <m:eqArrPr>
                                    <m:ctrlPr>
                                      <a:rPr lang="en-US" altLang="zh-CN" sz="1800" b="0" i="1">
                                        <a:latin typeface="Cambria Math" panose="02040503050406030204" pitchFamily="18" charset="0"/>
                                        <a:ea typeface="黑体" panose="02010609060101010101" pitchFamily="49" charset="-122"/>
                                        <a:sym typeface="+mn-ea"/>
                                      </a:rPr>
                                    </m:ctrlPr>
                                  </m:eqArrPr>
                                  <m:e>
                                    <m:r>
                                      <a:rPr lang="en-US" altLang="zh-CN" sz="1800" b="0" i="1">
                                        <a:latin typeface="Cambria Math" panose="02040503050406030204" pitchFamily="18" charset="0"/>
                                        <a:ea typeface="黑体" panose="02010609060101010101" pitchFamily="49" charset="-122"/>
                                        <a:sym typeface="+mn-ea"/>
                                      </a:rPr>
                                      <m:t>⋮</m:t>
                                    </m:r>
                                  </m:e>
                                  <m:e/>
                                </m:eqArr>
                              </m:e>
                            </m:mr>
                            <m:mr>
                              <m:e>
                                <m:sSub>
                                  <m:sSubPr>
                                    <m:ctrlPr>
                                      <a:rPr lang="en-US" altLang="zh-CN" sz="1800" i="1">
                                        <a:latin typeface="Cambria Math" panose="02040503050406030204" pitchFamily="18" charset="0"/>
                                        <a:ea typeface="黑体" panose="02010609060101010101" pitchFamily="49" charset="-122"/>
                                        <a:sym typeface="+mn-ea"/>
                                      </a:rPr>
                                    </m:ctrlPr>
                                  </m:sSubPr>
                                  <m:e>
                                    <m:r>
                                      <a:rPr lang="en-US" altLang="zh-CN" sz="1800" b="0" i="1" smtClean="0">
                                        <a:latin typeface="Cambria Math" panose="02040503050406030204" pitchFamily="18" charset="0"/>
                                        <a:ea typeface="黑体" panose="02010609060101010101" pitchFamily="49" charset="-122"/>
                                        <a:sym typeface="+mn-ea"/>
                                      </a:rPr>
                                      <m:t>𝑔</m:t>
                                    </m:r>
                                  </m:e>
                                  <m:sub>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m:t>
                                    </m:r>
                                    <m:d>
                                      <m:dPr>
                                        <m:begChr m:val="|"/>
                                        <m:endChr m:val="|"/>
                                        <m:ctrlPr>
                                          <a:rPr lang="en-US" altLang="zh-CN" sz="1800" i="1">
                                            <a:latin typeface="Cambria Math" panose="02040503050406030204" pitchFamily="18" charset="0"/>
                                            <a:ea typeface="黑体" panose="02010609060101010101" pitchFamily="49" charset="-122"/>
                                            <a:sym typeface="+mn-ea"/>
                                          </a:rPr>
                                        </m:ctrlPr>
                                      </m:dPr>
                                      <m:e>
                                        <m:r>
                                          <a:rPr lang="en-US" altLang="zh-CN" sz="1800" b="0" i="1" smtClean="0">
                                            <a:latin typeface="Cambria Math" panose="02040503050406030204" pitchFamily="18" charset="0"/>
                                            <a:ea typeface="黑体" panose="02010609060101010101" pitchFamily="49" charset="-122"/>
                                            <a:sym typeface="+mn-ea"/>
                                          </a:rPr>
                                          <m:t>𝐼𝑛</m:t>
                                        </m:r>
                                        <m:d>
                                          <m:dPr>
                                            <m:ctrlPr>
                                              <a:rPr lang="en-US" altLang="zh-CN" sz="1800" i="1">
                                                <a:latin typeface="Cambria Math" panose="02040503050406030204" pitchFamily="18" charset="0"/>
                                                <a:ea typeface="黑体" panose="02010609060101010101" pitchFamily="49" charset="-122"/>
                                                <a:sym typeface="+mn-ea"/>
                                              </a:rPr>
                                            </m:ctrlPr>
                                          </m:dPr>
                                          <m:e>
                                            <m:r>
                                              <a:rPr lang="en-US" altLang="zh-CN" sz="1800" b="0" i="1">
                                                <a:latin typeface="Cambria Math" panose="02040503050406030204" pitchFamily="18" charset="0"/>
                                                <a:ea typeface="黑体" panose="02010609060101010101" pitchFamily="49" charset="-122"/>
                                                <a:sym typeface="+mn-ea"/>
                                              </a:rPr>
                                              <m:t>𝑣</m:t>
                                            </m:r>
                                          </m:e>
                                        </m:d>
                                      </m:e>
                                    </m:d>
                                    <m:r>
                                      <a:rPr lang="en-US" altLang="zh-CN" sz="1800" b="0" i="1">
                                        <a:latin typeface="Cambria Math" panose="02040503050406030204" pitchFamily="18" charset="0"/>
                                        <a:ea typeface="黑体" panose="02010609060101010101" pitchFamily="49" charset="-122"/>
                                        <a:sym typeface="+mn-ea"/>
                                      </a:rPr>
                                      <m:t>,1</m:t>
                                    </m:r>
                                  </m:sub>
                                </m:sSub>
                              </m:e>
                              <m:e>
                                <m:sSub>
                                  <m:sSubPr>
                                    <m:ctrlPr>
                                      <a:rPr lang="en-US" altLang="zh-CN" sz="1800" i="1">
                                        <a:latin typeface="Cambria Math" panose="02040503050406030204" pitchFamily="18" charset="0"/>
                                        <a:ea typeface="黑体" panose="02010609060101010101" pitchFamily="49" charset="-122"/>
                                        <a:sym typeface="+mn-ea"/>
                                      </a:rPr>
                                    </m:ctrlPr>
                                  </m:sSubPr>
                                  <m:e>
                                    <m:r>
                                      <a:rPr lang="en-US" altLang="zh-CN" sz="1800" b="0" i="1" smtClean="0">
                                        <a:latin typeface="Cambria Math" panose="02040503050406030204" pitchFamily="18" charset="0"/>
                                        <a:ea typeface="黑体" panose="02010609060101010101" pitchFamily="49" charset="-122"/>
                                        <a:sym typeface="+mn-ea"/>
                                      </a:rPr>
                                      <m:t>𝑔</m:t>
                                    </m:r>
                                  </m:e>
                                  <m:sub>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m:t>
                                    </m:r>
                                    <m:r>
                                      <a:rPr lang="en-US" altLang="zh-CN" sz="1800" b="0" i="1" smtClean="0">
                                        <a:latin typeface="Cambria Math" panose="02040503050406030204" pitchFamily="18" charset="0"/>
                                        <a:ea typeface="黑体" panose="02010609060101010101" pitchFamily="49" charset="-122"/>
                                        <a:sym typeface="+mn-ea"/>
                                      </a:rPr>
                                      <m:t>𝐼𝑛</m:t>
                                    </m:r>
                                    <m:r>
                                      <a:rPr lang="en-US" altLang="zh-CN" sz="1800" b="0" i="1">
                                        <a:latin typeface="Cambria Math" panose="02040503050406030204" pitchFamily="18" charset="0"/>
                                        <a:ea typeface="黑体" panose="02010609060101010101" pitchFamily="49" charset="-122"/>
                                        <a:sym typeface="+mn-ea"/>
                                      </a:rPr>
                                      <m:t>(</m:t>
                                    </m:r>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)|,2</m:t>
                                    </m:r>
                                  </m:sub>
                                </m:sSub>
                              </m:e>
                              <m:e>
                                <m:r>
                                  <a:rPr lang="en-US" altLang="zh-CN" sz="1800" b="0" i="1">
                                    <a:latin typeface="Cambria Math" panose="02040503050406030204" pitchFamily="18" charset="0"/>
                                    <a:ea typeface="黑体" panose="02010609060101010101" pitchFamily="49" charset="-122"/>
                                    <a:sym typeface="+mn-ea"/>
                                  </a:rPr>
                                  <m:t>⋯</m:t>
                                </m:r>
                              </m:e>
                              <m:e>
                                <m:sSub>
                                  <m:sSubPr>
                                    <m:ctrlPr>
                                      <a:rPr lang="en-US" altLang="zh-CN" sz="1800" i="1">
                                        <a:latin typeface="Cambria Math" panose="02040503050406030204" pitchFamily="18" charset="0"/>
                                        <a:ea typeface="黑体" panose="02010609060101010101" pitchFamily="49" charset="-122"/>
                                        <a:sym typeface="+mn-ea"/>
                                      </a:rPr>
                                    </m:ctrlPr>
                                  </m:sSubPr>
                                  <m:e>
                                    <m:r>
                                      <a:rPr lang="en-US" altLang="zh-CN" sz="1800" b="0" i="1" smtClean="0">
                                        <a:latin typeface="Cambria Math" panose="02040503050406030204" pitchFamily="18" charset="0"/>
                                        <a:ea typeface="黑体" panose="02010609060101010101" pitchFamily="49" charset="-122"/>
                                        <a:sym typeface="+mn-ea"/>
                                      </a:rPr>
                                      <m:t>𝑔</m:t>
                                    </m:r>
                                  </m:e>
                                  <m:sub>
                                    <m:r>
                                      <a:rPr lang="en-US" altLang="zh-CN" sz="1800" b="0" i="1">
                                        <a:latin typeface="Cambria Math" panose="02040503050406030204" pitchFamily="18" charset="0"/>
                                        <a:ea typeface="黑体" panose="02010609060101010101" pitchFamily="49" charset="-122"/>
                                        <a:sym typeface="+mn-ea"/>
                                      </a:rPr>
                                      <m:t>𝑣</m:t>
                                    </m:r>
                                    <m:r>
                                      <a:rPr lang="en-US" altLang="zh-CN" sz="1800" b="0" i="1">
                                        <a:latin typeface="Cambria Math" panose="02040503050406030204" pitchFamily="18" charset="0"/>
                                        <a:ea typeface="黑体" panose="02010609060101010101" pitchFamily="49" charset="-122"/>
                                        <a:sym typeface="+mn-ea"/>
                                      </a:rPr>
                                      <m:t>,</m:t>
                                    </m:r>
                                    <m:d>
                                      <m:dPr>
                                        <m:begChr m:val="|"/>
                                        <m:endChr m:val="|"/>
                                        <m:ctrlPr>
                                          <a:rPr lang="en-US" altLang="zh-CN" sz="1800" b="0" i="1">
                                            <a:latin typeface="Cambria Math" panose="02040503050406030204" pitchFamily="18" charset="0"/>
                                            <a:ea typeface="黑体" panose="02010609060101010101" pitchFamily="49" charset="-122"/>
                                            <a:sym typeface="+mn-ea"/>
                                          </a:rPr>
                                        </m:ctrlPr>
                                      </m:dPr>
                                      <m:e>
                                        <m:r>
                                          <a:rPr lang="en-US" altLang="zh-CN" sz="1800" b="0" i="1">
                                            <a:latin typeface="Cambria Math" panose="02040503050406030204" pitchFamily="18" charset="0"/>
                                            <a:ea typeface="黑体" panose="02010609060101010101" pitchFamily="49" charset="-122"/>
                                            <a:sym typeface="+mn-ea"/>
                                          </a:rPr>
                                          <m:t>𝐼𝑛</m:t>
                                        </m:r>
                                        <m:d>
                                          <m:dPr>
                                            <m:ctrlPr>
                                              <a:rPr lang="en-US" altLang="zh-CN" sz="1800" b="0" i="1">
                                                <a:latin typeface="Cambria Math" panose="02040503050406030204" pitchFamily="18" charset="0"/>
                                                <a:ea typeface="黑体" panose="02010609060101010101" pitchFamily="49" charset="-122"/>
                                                <a:sym typeface="+mn-ea"/>
                                              </a:rPr>
                                            </m:ctrlPr>
                                          </m:dPr>
                                          <m:e>
                                            <m:r>
                                              <a:rPr lang="en-US" altLang="zh-CN" sz="1800" b="0" i="1">
                                                <a:latin typeface="Cambria Math" panose="02040503050406030204" pitchFamily="18" charset="0"/>
                                                <a:ea typeface="黑体" panose="02010609060101010101" pitchFamily="49" charset="-122"/>
                                                <a:sym typeface="+mn-ea"/>
                                              </a:rPr>
                                              <m:t>𝑣</m:t>
                                            </m:r>
                                          </m:e>
                                        </m:d>
                                      </m:e>
                                    </m:d>
                                    <m:r>
                                      <a:rPr lang="en-US" altLang="zh-CN" sz="1800" b="0" i="1" smtClean="0">
                                        <a:latin typeface="Cambria Math" panose="02040503050406030204" pitchFamily="18" charset="0"/>
                                        <a:ea typeface="黑体" panose="02010609060101010101" pitchFamily="49" charset="-122"/>
                                        <a:sym typeface="+mn-ea"/>
                                      </a:rPr>
                                      <m:t>,</m:t>
                                    </m:r>
                                    <m:r>
                                      <a:rPr lang="en-US" altLang="zh-CN" sz="1800" b="0" i="1" smtClean="0">
                                        <a:latin typeface="Cambria Math" panose="02040503050406030204" pitchFamily="18" charset="0"/>
                                        <a:ea typeface="黑体" panose="02010609060101010101" pitchFamily="49" charset="-122"/>
                                        <a:sym typeface="+mn-ea"/>
                                      </a:rPr>
                                      <m:t>h</m:t>
                                    </m:r>
                                  </m:sub>
                                </m:sSub>
                              </m:e>
                            </m:mr>
                          </m:m>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647564" y="2528795"/>
                <a:ext cx="10439126" cy="1858970"/>
              </a:xfrm>
              <a:prstGeom prst="rect">
                <a:avLst/>
              </a:prstGeom>
              <a:blipFill rotWithShape="1">
                <a:blip r:embed="rId3"/>
                <a:stretch>
                  <a:fillRect l="5" t="-12" r="5" b="30"/>
                </a:stretch>
              </a:blipFill>
            </p:spPr>
            <p:txBody>
              <a:bodyPr/>
              <a:lstStyle/>
              <a:p>
                <a:r>
                  <a:rPr lang="zh-CN" altLang="en-US">
                    <a:noFill/>
                  </a:rPr>
                  <a:t> </a:t>
                </a:r>
              </a:p>
            </p:txBody>
          </p:sp>
        </mc:Fallback>
      </mc:AlternateContent>
      <p:sp>
        <p:nvSpPr>
          <p:cNvPr id="3" name="流程图: 接点 2"/>
          <p:cNvSpPr/>
          <p:nvPr/>
        </p:nvSpPr>
        <p:spPr>
          <a:xfrm>
            <a:off x="4419604" y="6256511"/>
            <a:ext cx="457200" cy="4572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v</a:t>
            </a:r>
            <a:endParaRPr lang="zh-CN" altLang="en-US" sz="3200" dirty="0"/>
          </a:p>
        </p:txBody>
      </p:sp>
      <p:cxnSp>
        <p:nvCxnSpPr>
          <p:cNvPr id="5" name="直接箭头连接符 4"/>
          <p:cNvCxnSpPr/>
          <p:nvPr/>
        </p:nvCxnSpPr>
        <p:spPr bwMode="auto">
          <a:xfrm>
            <a:off x="2590852" y="4926265"/>
            <a:ext cx="1828752" cy="1465214"/>
          </a:xfrm>
          <a:prstGeom prst="straightConnector1">
            <a:avLst/>
          </a:prstGeom>
          <a:ln>
            <a:solidFill>
              <a:srgbClr val="348ECA"/>
            </a:solidFill>
            <a:tailEnd type="triangle"/>
          </a:ln>
        </p:spPr>
        <p:style>
          <a:lnRef idx="3">
            <a:schemeClr val="accent6"/>
          </a:lnRef>
          <a:fillRef idx="0">
            <a:schemeClr val="accent6"/>
          </a:fillRef>
          <a:effectRef idx="2">
            <a:schemeClr val="accent6"/>
          </a:effectRef>
          <a:fontRef idx="minor">
            <a:schemeClr val="tx1"/>
          </a:fontRef>
        </p:style>
      </p:cxnSp>
      <p:cxnSp>
        <p:nvCxnSpPr>
          <p:cNvPr id="9" name="直接箭头连接符 8"/>
          <p:cNvCxnSpPr/>
          <p:nvPr/>
        </p:nvCxnSpPr>
        <p:spPr bwMode="auto">
          <a:xfrm>
            <a:off x="3570065" y="4661010"/>
            <a:ext cx="916494" cy="1654271"/>
          </a:xfrm>
          <a:prstGeom prst="straightConnector1">
            <a:avLst/>
          </a:prstGeom>
          <a:ln>
            <a:solidFill>
              <a:srgbClr val="348ECA"/>
            </a:solidFill>
            <a:tailEnd type="triangle"/>
          </a:ln>
        </p:spPr>
        <p:style>
          <a:lnRef idx="3">
            <a:schemeClr val="accent6"/>
          </a:lnRef>
          <a:fillRef idx="0">
            <a:schemeClr val="accent6"/>
          </a:fillRef>
          <a:effectRef idx="2">
            <a:schemeClr val="accent6"/>
          </a:effectRef>
          <a:fontRef idx="minor">
            <a:schemeClr val="tx1"/>
          </a:fontRef>
        </p:style>
      </p:cxnSp>
      <p:cxnSp>
        <p:nvCxnSpPr>
          <p:cNvPr id="11" name="直接箭头连接符 10"/>
          <p:cNvCxnSpPr/>
          <p:nvPr/>
        </p:nvCxnSpPr>
        <p:spPr bwMode="auto">
          <a:xfrm flipH="1">
            <a:off x="4621334" y="4677844"/>
            <a:ext cx="35135" cy="1561833"/>
          </a:xfrm>
          <a:prstGeom prst="straightConnector1">
            <a:avLst/>
          </a:prstGeom>
          <a:ln>
            <a:solidFill>
              <a:srgbClr val="348ECA"/>
            </a:solidFill>
            <a:tailEnd type="triangle"/>
          </a:ln>
        </p:spPr>
        <p:style>
          <a:lnRef idx="3">
            <a:schemeClr val="accent6"/>
          </a:lnRef>
          <a:fillRef idx="0">
            <a:schemeClr val="accent6"/>
          </a:fillRef>
          <a:effectRef idx="2">
            <a:schemeClr val="accent6"/>
          </a:effectRef>
          <a:fontRef idx="minor">
            <a:schemeClr val="tx1"/>
          </a:fontRef>
        </p:style>
      </p:cxnSp>
      <p:sp>
        <p:nvSpPr>
          <p:cNvPr id="13" name="文本框 12"/>
          <p:cNvSpPr txBox="1"/>
          <p:nvPr/>
        </p:nvSpPr>
        <p:spPr>
          <a:xfrm rot="527062">
            <a:off x="4730574" y="5718064"/>
            <a:ext cx="417102" cy="369332"/>
          </a:xfrm>
          <a:prstGeom prst="rect">
            <a:avLst/>
          </a:prstGeom>
          <a:noFill/>
        </p:spPr>
        <p:txBody>
          <a:bodyPr wrap="none" rtlCol="0" anchor="t">
            <a:spAutoFit/>
          </a:bodyPr>
          <a:lstStyle/>
          <a:p>
            <a:r>
              <a:rPr lang="en-US" altLang="zh-CN" b="1" dirty="0">
                <a:solidFill>
                  <a:srgbClr val="348ECA"/>
                </a:solidFill>
                <a:latin typeface="黑体" panose="02010609060101010101" pitchFamily="49" charset="-122"/>
                <a:ea typeface="黑体" panose="02010609060101010101" pitchFamily="49" charset="-122"/>
                <a:sym typeface="+mn-ea"/>
              </a:rPr>
              <a:t>…</a:t>
            </a:r>
            <a:endParaRPr lang="zh-CN" altLang="en-US" b="1" dirty="0">
              <a:solidFill>
                <a:srgbClr val="348ECA"/>
              </a:solidFill>
              <a:latin typeface="黑体" panose="02010609060101010101" pitchFamily="49" charset="-122"/>
              <a:ea typeface="黑体" panose="02010609060101010101" pitchFamily="49" charset="-122"/>
              <a:sym typeface="+mn-ea"/>
            </a:endParaRPr>
          </a:p>
        </p:txBody>
      </p:sp>
      <p:cxnSp>
        <p:nvCxnSpPr>
          <p:cNvPr id="14" name="直接箭头连接符 13"/>
          <p:cNvCxnSpPr/>
          <p:nvPr/>
        </p:nvCxnSpPr>
        <p:spPr bwMode="auto">
          <a:xfrm flipH="1">
            <a:off x="4840701" y="4800564"/>
            <a:ext cx="1474610" cy="1516932"/>
          </a:xfrm>
          <a:prstGeom prst="straightConnector1">
            <a:avLst/>
          </a:prstGeom>
          <a:ln>
            <a:solidFill>
              <a:srgbClr val="348ECA"/>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0" name="文本框 19"/>
              <p:cNvSpPr txBox="1"/>
              <p:nvPr/>
            </p:nvSpPr>
            <p:spPr>
              <a:xfrm>
                <a:off x="2383118" y="5209704"/>
                <a:ext cx="787737" cy="349326"/>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ea typeface="黑体" panose="02010609060101010101" pitchFamily="49" charset="-122"/>
                          <a:sym typeface="+mn-ea"/>
                        </a:rPr>
                        <m:t>𝒈</m:t>
                      </m:r>
                      <m:r>
                        <a:rPr lang="en-US" altLang="zh-CN" sz="1600" b="1"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sz="16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600" b="1" i="1" smtClean="0">
                              <a:solidFill>
                                <a:schemeClr val="tx1"/>
                              </a:solidFill>
                              <a:latin typeface="Cambria Math" panose="02040503050406030204" pitchFamily="18" charset="0"/>
                              <a:ea typeface="黑体" panose="02010609060101010101" pitchFamily="49" charset="-122"/>
                              <a:sym typeface="+mn-ea"/>
                            </a:rPr>
                            <m:t>𝒆</m:t>
                          </m:r>
                        </m:e>
                        <m:sub>
                          <m:r>
                            <a:rPr lang="en-US" altLang="zh-CN" sz="1600" b="1" i="1" smtClean="0">
                              <a:solidFill>
                                <a:schemeClr val="tx1"/>
                              </a:solidFill>
                              <a:latin typeface="Cambria Math" panose="02040503050406030204" pitchFamily="18" charset="0"/>
                              <a:ea typeface="黑体" panose="02010609060101010101" pitchFamily="49" charset="-122"/>
                              <a:sym typeface="+mn-ea"/>
                            </a:rPr>
                            <m:t>𝒗</m:t>
                          </m:r>
                          <m:r>
                            <a:rPr lang="en-US" altLang="zh-CN" sz="1600" b="1" i="1" smtClean="0">
                              <a:solidFill>
                                <a:schemeClr val="tx1"/>
                              </a:solidFill>
                              <a:latin typeface="Cambria Math" panose="02040503050406030204" pitchFamily="18" charset="0"/>
                              <a:ea typeface="黑体" panose="02010609060101010101" pitchFamily="49" charset="-122"/>
                              <a:sym typeface="+mn-ea"/>
                            </a:rPr>
                            <m:t>,</m:t>
                          </m:r>
                          <m:r>
                            <a:rPr lang="en-US" altLang="zh-CN" sz="16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600" b="1" i="1" smtClean="0">
                          <a:solidFill>
                            <a:schemeClr val="tx1"/>
                          </a:solidFill>
                          <a:latin typeface="Cambria Math" panose="02040503050406030204" pitchFamily="18" charset="0"/>
                          <a:ea typeface="黑体" panose="02010609060101010101" pitchFamily="49" charset="-122"/>
                          <a:sym typeface="+mn-ea"/>
                        </a:rPr>
                        <m:t>)</m:t>
                      </m:r>
                    </m:oMath>
                  </m:oMathPara>
                </a14:m>
                <a:endParaRPr lang="zh-CN" altLang="en-US" sz="16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383118" y="5209704"/>
                <a:ext cx="787737" cy="349326"/>
              </a:xfrm>
              <a:prstGeom prst="rect">
                <a:avLst/>
              </a:prstGeom>
              <a:blipFill rotWithShape="1">
                <a:blip r:embed="rId4"/>
                <a:stretch>
                  <a:fillRect l="-76" t="-47" r="38"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3689695" y="4751602"/>
                <a:ext cx="787737" cy="349326"/>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ea typeface="黑体" panose="02010609060101010101" pitchFamily="49" charset="-122"/>
                          <a:sym typeface="+mn-ea"/>
                        </a:rPr>
                        <m:t>𝒈</m:t>
                      </m:r>
                      <m:r>
                        <a:rPr lang="en-US" altLang="zh-CN" sz="1600" b="1"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sz="16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600" b="1" i="1" smtClean="0">
                              <a:solidFill>
                                <a:schemeClr val="tx1"/>
                              </a:solidFill>
                              <a:latin typeface="Cambria Math" panose="02040503050406030204" pitchFamily="18" charset="0"/>
                              <a:ea typeface="黑体" panose="02010609060101010101" pitchFamily="49" charset="-122"/>
                              <a:sym typeface="+mn-ea"/>
                            </a:rPr>
                            <m:t>𝒆</m:t>
                          </m:r>
                        </m:e>
                        <m:sub>
                          <m:r>
                            <a:rPr lang="en-US" altLang="zh-CN" sz="1600" b="1" i="1" smtClean="0">
                              <a:solidFill>
                                <a:schemeClr val="tx1"/>
                              </a:solidFill>
                              <a:latin typeface="Cambria Math" panose="02040503050406030204" pitchFamily="18" charset="0"/>
                              <a:ea typeface="黑体" panose="02010609060101010101" pitchFamily="49" charset="-122"/>
                              <a:sym typeface="+mn-ea"/>
                            </a:rPr>
                            <m:t>𝒗</m:t>
                          </m:r>
                          <m:r>
                            <a:rPr lang="en-US" altLang="zh-CN" sz="1600" b="1" i="1" smtClean="0">
                              <a:solidFill>
                                <a:schemeClr val="tx1"/>
                              </a:solidFill>
                              <a:latin typeface="Cambria Math" panose="02040503050406030204" pitchFamily="18" charset="0"/>
                              <a:ea typeface="黑体" panose="02010609060101010101" pitchFamily="49" charset="-122"/>
                              <a:sym typeface="+mn-ea"/>
                            </a:rPr>
                            <m:t>,</m:t>
                          </m:r>
                          <m:r>
                            <a:rPr lang="en-US" altLang="zh-CN" sz="1600" b="1" i="1" smtClean="0">
                              <a:solidFill>
                                <a:schemeClr val="tx1"/>
                              </a:solidFill>
                              <a:latin typeface="Cambria Math" panose="02040503050406030204" pitchFamily="18" charset="0"/>
                              <a:ea typeface="黑体" panose="02010609060101010101" pitchFamily="49" charset="-122"/>
                              <a:sym typeface="+mn-ea"/>
                            </a:rPr>
                            <m:t>𝟐</m:t>
                          </m:r>
                        </m:sub>
                      </m:sSub>
                      <m:r>
                        <a:rPr lang="en-US" altLang="zh-CN" sz="1600" b="1" i="1" smtClean="0">
                          <a:solidFill>
                            <a:schemeClr val="tx1"/>
                          </a:solidFill>
                          <a:latin typeface="Cambria Math" panose="02040503050406030204" pitchFamily="18" charset="0"/>
                          <a:ea typeface="黑体" panose="02010609060101010101" pitchFamily="49" charset="-122"/>
                          <a:sym typeface="+mn-ea"/>
                        </a:rPr>
                        <m:t>)</m:t>
                      </m:r>
                    </m:oMath>
                  </m:oMathPara>
                </a14:m>
                <a:endParaRPr lang="zh-CN" altLang="en-US" sz="16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3689695" y="4751602"/>
                <a:ext cx="787737" cy="349326"/>
              </a:xfrm>
              <a:prstGeom prst="rect">
                <a:avLst/>
              </a:prstGeom>
              <a:blipFill rotWithShape="1">
                <a:blip r:embed="rId5"/>
                <a:stretch>
                  <a:fillRect l="-44" t="-152" r="6" b="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610650" y="4661010"/>
                <a:ext cx="787737" cy="349326"/>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ea typeface="黑体" panose="02010609060101010101" pitchFamily="49" charset="-122"/>
                          <a:sym typeface="+mn-ea"/>
                        </a:rPr>
                        <m:t>𝒈</m:t>
                      </m:r>
                      <m:r>
                        <a:rPr lang="en-US" altLang="zh-CN" sz="1600" b="1"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sz="16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600" b="1" i="1" smtClean="0">
                              <a:solidFill>
                                <a:schemeClr val="tx1"/>
                              </a:solidFill>
                              <a:latin typeface="Cambria Math" panose="02040503050406030204" pitchFamily="18" charset="0"/>
                              <a:ea typeface="黑体" panose="02010609060101010101" pitchFamily="49" charset="-122"/>
                              <a:sym typeface="+mn-ea"/>
                            </a:rPr>
                            <m:t>𝒆</m:t>
                          </m:r>
                        </m:e>
                        <m:sub>
                          <m:r>
                            <a:rPr lang="en-US" altLang="zh-CN" sz="1600" b="1" i="1" smtClean="0">
                              <a:solidFill>
                                <a:schemeClr val="tx1"/>
                              </a:solidFill>
                              <a:latin typeface="Cambria Math" panose="02040503050406030204" pitchFamily="18" charset="0"/>
                              <a:ea typeface="黑体" panose="02010609060101010101" pitchFamily="49" charset="-122"/>
                              <a:sym typeface="+mn-ea"/>
                            </a:rPr>
                            <m:t>𝒗</m:t>
                          </m:r>
                          <m:r>
                            <a:rPr lang="en-US" altLang="zh-CN" sz="1600" b="1" i="1" smtClean="0">
                              <a:solidFill>
                                <a:schemeClr val="tx1"/>
                              </a:solidFill>
                              <a:latin typeface="Cambria Math" panose="02040503050406030204" pitchFamily="18" charset="0"/>
                              <a:ea typeface="黑体" panose="02010609060101010101" pitchFamily="49" charset="-122"/>
                              <a:sym typeface="+mn-ea"/>
                            </a:rPr>
                            <m:t>,</m:t>
                          </m:r>
                          <m:r>
                            <a:rPr lang="en-US" altLang="zh-CN" sz="1600" b="1" i="1" smtClean="0">
                              <a:solidFill>
                                <a:schemeClr val="tx1"/>
                              </a:solidFill>
                              <a:latin typeface="Cambria Math" panose="02040503050406030204" pitchFamily="18" charset="0"/>
                              <a:ea typeface="黑体" panose="02010609060101010101" pitchFamily="49" charset="-122"/>
                              <a:sym typeface="+mn-ea"/>
                            </a:rPr>
                            <m:t>𝟑</m:t>
                          </m:r>
                        </m:sub>
                      </m:sSub>
                      <m:r>
                        <a:rPr lang="en-US" altLang="zh-CN" sz="1600" b="1" i="1" smtClean="0">
                          <a:solidFill>
                            <a:schemeClr val="tx1"/>
                          </a:solidFill>
                          <a:latin typeface="Cambria Math" panose="02040503050406030204" pitchFamily="18" charset="0"/>
                          <a:ea typeface="黑体" panose="02010609060101010101" pitchFamily="49" charset="-122"/>
                          <a:sym typeface="+mn-ea"/>
                        </a:rPr>
                        <m:t>)</m:t>
                      </m:r>
                    </m:oMath>
                  </m:oMathPara>
                </a14:m>
                <a:endParaRPr lang="zh-CN" altLang="en-US" sz="16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4610650" y="4661010"/>
                <a:ext cx="787737" cy="349326"/>
              </a:xfrm>
              <a:prstGeom prst="rect">
                <a:avLst/>
              </a:prstGeom>
              <a:blipFill rotWithShape="1">
                <a:blip r:embed="rId6"/>
                <a:stretch>
                  <a:fillRect l="-70" t="-31" r="32" b="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5695392" y="5316145"/>
                <a:ext cx="787737" cy="360676"/>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ea typeface="黑体" panose="02010609060101010101" pitchFamily="49" charset="-122"/>
                          <a:sym typeface="+mn-ea"/>
                        </a:rPr>
                        <m:t>𝒈</m:t>
                      </m:r>
                      <m:r>
                        <a:rPr lang="en-US" altLang="zh-CN" sz="1600" b="1"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sz="16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600" b="1" i="1" smtClean="0">
                              <a:solidFill>
                                <a:schemeClr val="tx1"/>
                              </a:solidFill>
                              <a:latin typeface="Cambria Math" panose="02040503050406030204" pitchFamily="18" charset="0"/>
                              <a:ea typeface="黑体" panose="02010609060101010101" pitchFamily="49" charset="-122"/>
                              <a:sym typeface="+mn-ea"/>
                            </a:rPr>
                            <m:t>𝒆</m:t>
                          </m:r>
                        </m:e>
                        <m:sub>
                          <m:r>
                            <a:rPr lang="en-US" altLang="zh-CN" sz="1600" b="1" i="1" smtClean="0">
                              <a:solidFill>
                                <a:schemeClr val="tx1"/>
                              </a:solidFill>
                              <a:latin typeface="Cambria Math" panose="02040503050406030204" pitchFamily="18" charset="0"/>
                              <a:ea typeface="黑体" panose="02010609060101010101" pitchFamily="49" charset="-122"/>
                              <a:sym typeface="+mn-ea"/>
                            </a:rPr>
                            <m:t>𝒗</m:t>
                          </m:r>
                          <m:r>
                            <a:rPr lang="en-US" altLang="zh-CN" sz="1600" b="1" i="1" smtClean="0">
                              <a:solidFill>
                                <a:schemeClr val="tx1"/>
                              </a:solidFill>
                              <a:latin typeface="Cambria Math" panose="02040503050406030204" pitchFamily="18" charset="0"/>
                              <a:ea typeface="黑体" panose="02010609060101010101" pitchFamily="49" charset="-122"/>
                              <a:sym typeface="+mn-ea"/>
                            </a:rPr>
                            <m:t>,|</m:t>
                          </m:r>
                          <m:r>
                            <a:rPr lang="en-US" altLang="zh-CN" sz="1600" b="1" i="1" smtClean="0">
                              <a:solidFill>
                                <a:schemeClr val="tx1"/>
                              </a:solidFill>
                              <a:latin typeface="Cambria Math" panose="02040503050406030204" pitchFamily="18" charset="0"/>
                              <a:ea typeface="黑体" panose="02010609060101010101" pitchFamily="49" charset="-122"/>
                              <a:sym typeface="+mn-ea"/>
                            </a:rPr>
                            <m:t>𝑰𝒏</m:t>
                          </m:r>
                          <m:r>
                            <a:rPr lang="en-US" altLang="zh-CN" sz="1600" b="1" i="1" smtClean="0">
                              <a:solidFill>
                                <a:schemeClr val="tx1"/>
                              </a:solidFill>
                              <a:latin typeface="Cambria Math" panose="02040503050406030204" pitchFamily="18" charset="0"/>
                              <a:ea typeface="黑体" panose="02010609060101010101" pitchFamily="49" charset="-122"/>
                              <a:sym typeface="+mn-ea"/>
                            </a:rPr>
                            <m:t>(</m:t>
                          </m:r>
                          <m:r>
                            <a:rPr lang="en-US" altLang="zh-CN" sz="1600" b="1" i="1" smtClean="0">
                              <a:solidFill>
                                <a:schemeClr val="tx1"/>
                              </a:solidFill>
                              <a:latin typeface="Cambria Math" panose="02040503050406030204" pitchFamily="18" charset="0"/>
                              <a:ea typeface="黑体" panose="02010609060101010101" pitchFamily="49" charset="-122"/>
                              <a:sym typeface="+mn-ea"/>
                            </a:rPr>
                            <m:t>𝒗</m:t>
                          </m:r>
                          <m:r>
                            <a:rPr lang="en-US" altLang="zh-CN" sz="1600" b="1" i="1" smtClean="0">
                              <a:solidFill>
                                <a:schemeClr val="tx1"/>
                              </a:solidFill>
                              <a:latin typeface="Cambria Math" panose="02040503050406030204" pitchFamily="18" charset="0"/>
                              <a:ea typeface="黑体" panose="02010609060101010101" pitchFamily="49" charset="-122"/>
                              <a:sym typeface="+mn-ea"/>
                            </a:rPr>
                            <m:t>)|</m:t>
                          </m:r>
                        </m:sub>
                      </m:sSub>
                      <m:r>
                        <a:rPr lang="en-US" altLang="zh-CN" sz="1600" b="1" i="1" smtClean="0">
                          <a:solidFill>
                            <a:schemeClr val="tx1"/>
                          </a:solidFill>
                          <a:latin typeface="Cambria Math" panose="02040503050406030204" pitchFamily="18" charset="0"/>
                          <a:ea typeface="黑体" panose="02010609060101010101" pitchFamily="49" charset="-122"/>
                          <a:sym typeface="+mn-ea"/>
                        </a:rPr>
                        <m:t>)</m:t>
                      </m:r>
                    </m:oMath>
                  </m:oMathPara>
                </a14:m>
                <a:endParaRPr lang="zh-CN" altLang="en-US" sz="16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5695392" y="5316145"/>
                <a:ext cx="787737" cy="360676"/>
              </a:xfrm>
              <a:prstGeom prst="rect">
                <a:avLst/>
              </a:prstGeom>
              <a:blipFill rotWithShape="1">
                <a:blip r:embed="rId7"/>
                <a:stretch>
                  <a:fillRect l="-10" t="-155" r="-38882" b="154"/>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编码方案</a:t>
            </a:r>
          </a:p>
        </p:txBody>
      </p:sp>
      <p:sp>
        <p:nvSpPr>
          <p:cNvPr id="6" name="文本框 5"/>
          <p:cNvSpPr txBox="1"/>
          <p:nvPr/>
        </p:nvSpPr>
        <p:spPr>
          <a:xfrm>
            <a:off x="2057466" y="1219258"/>
            <a:ext cx="6629225" cy="1323439"/>
          </a:xfrm>
          <a:prstGeom prst="rect">
            <a:avLst/>
          </a:prstGeom>
          <a:noFill/>
        </p:spPr>
        <p:txBody>
          <a:bodyPr wrap="square" rtlCol="0" anchor="t">
            <a:spAutoFit/>
          </a:bodyPr>
          <a:lstStyle/>
          <a:p>
            <a:pPr algn="l"/>
            <a:r>
              <a:rPr lang="zh-CN" altLang="en-US" sz="2000" dirty="0">
                <a:solidFill>
                  <a:srgbClr val="348ECA"/>
                </a:solidFill>
                <a:latin typeface="Times New Roman" panose="02020603050405020304" pitchFamily="18" charset="0"/>
                <a:ea typeface="黑体" panose="02010609060101010101" pitchFamily="49" charset="-122"/>
                <a:sym typeface="+mn-ea"/>
              </a:rPr>
              <a:t>        当每一信道的局部编码向量唯一确定后，称为一个编码方案，</a:t>
            </a:r>
            <a:r>
              <a:rPr lang="zh-CN" altLang="en-US" sz="2000" dirty="0">
                <a:solidFill>
                  <a:srgbClr val="FF0000"/>
                </a:solidFill>
                <a:latin typeface="Times New Roman" panose="02020603050405020304" pitchFamily="18" charset="0"/>
                <a:ea typeface="黑体" panose="02010609060101010101" pitchFamily="49" charset="-122"/>
                <a:sym typeface="+mn-ea"/>
              </a:rPr>
              <a:t>编码方案</a:t>
            </a:r>
            <a:r>
              <a:rPr lang="zh-CN" altLang="en-US" sz="2000" dirty="0">
                <a:solidFill>
                  <a:srgbClr val="348ECA"/>
                </a:solidFill>
                <a:latin typeface="Times New Roman" panose="02020603050405020304" pitchFamily="18" charset="0"/>
                <a:ea typeface="黑体" panose="02010609060101010101" pitchFamily="49" charset="-122"/>
                <a:sym typeface="+mn-ea"/>
              </a:rPr>
              <a:t>也可以看成是网络中所有信道局部编码向量组成的集合。</a:t>
            </a:r>
            <a:endParaRPr lang="en-US" altLang="zh-CN" sz="2000" dirty="0">
              <a:uFillTx/>
              <a:latin typeface="Times New Roman" panose="02020603050405020304" pitchFamily="18" charset="0"/>
              <a:ea typeface="黑体" panose="02010609060101010101" pitchFamily="49" charset="-122"/>
              <a:sym typeface="+mn-ea"/>
            </a:endParaRPr>
          </a:p>
          <a:p>
            <a:r>
              <a:rPr lang="zh-CN" altLang="en-US" sz="2000" b="0" i="0" dirty="0">
                <a:solidFill>
                  <a:srgbClr val="292929"/>
                </a:solidFill>
                <a:effectLst/>
                <a:latin typeface="songti"/>
              </a:rPr>
              <a:t>        </a:t>
            </a:r>
            <a:endParaRPr lang="en-US" altLang="zh-CN" sz="2000" dirty="0">
              <a:solidFill>
                <a:srgbClr val="FF0000"/>
              </a:solidFill>
              <a:uFillTx/>
              <a:latin typeface="+mn-lt"/>
              <a:ea typeface="+mn-ea"/>
              <a:sym typeface="+mn-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506" y="1066862"/>
            <a:ext cx="1219168" cy="134356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81110" y="2743218"/>
                <a:ext cx="8381779" cy="3775393"/>
              </a:xfrm>
              <a:prstGeom prst="rect">
                <a:avLst/>
              </a:prstGeom>
              <a:noFill/>
            </p:spPr>
            <p:txBody>
              <a:bodyPr wrap="square" rtlCol="0" anchor="t">
                <a:spAutoFit/>
              </a:bodyPr>
              <a:lstStyle/>
              <a:p>
                <a:r>
                  <a:rPr lang="zh-CN" altLang="en-US" sz="1800" b="0" i="0" dirty="0">
                    <a:solidFill>
                      <a:srgbClr val="292929"/>
                    </a:solidFill>
                    <a:effectLst/>
                    <a:latin typeface="+mn-lt"/>
                    <a:ea typeface="+mn-ea"/>
                  </a:rPr>
                  <a:t>        已知节点</a:t>
                </a:r>
                <a:r>
                  <a:rPr lang="en-US" altLang="zh-CN" sz="1800" b="0" i="0" dirty="0">
                    <a:solidFill>
                      <a:srgbClr val="292929"/>
                    </a:solidFill>
                    <a:effectLst/>
                    <a:latin typeface="+mn-lt"/>
                    <a:ea typeface="+mn-ea"/>
                  </a:rPr>
                  <a:t>v</a:t>
                </a:r>
                <a:r>
                  <a:rPr lang="zh-CN" altLang="en-US" sz="1800" b="0" i="0" dirty="0">
                    <a:solidFill>
                      <a:srgbClr val="292929"/>
                    </a:solidFill>
                    <a:effectLst/>
                    <a:latin typeface="+mn-lt"/>
                    <a:ea typeface="+mn-ea"/>
                  </a:rPr>
                  <a:t>的全局编码矩阵</a:t>
                </a:r>
                <a14:m>
                  <m:oMath xmlns:m="http://schemas.openxmlformats.org/officeDocument/2006/math">
                    <m:r>
                      <a:rPr lang="en-US" altLang="zh-CN" sz="1800" b="0" i="1" dirty="0" smtClean="0">
                        <a:solidFill>
                          <a:srgbClr val="292929"/>
                        </a:solidFill>
                        <a:effectLst/>
                        <a:latin typeface="Cambria Math" panose="02040503050406030204" pitchFamily="18" charset="0"/>
                        <a:ea typeface="+mn-ea"/>
                      </a:rPr>
                      <m:t>𝑀</m:t>
                    </m:r>
                    <m:r>
                      <a:rPr lang="en-US" altLang="zh-CN" sz="1800" b="0" i="1" baseline="-25000" dirty="0">
                        <a:solidFill>
                          <a:srgbClr val="292929"/>
                        </a:solidFill>
                        <a:effectLst/>
                        <a:latin typeface="Cambria Math" panose="02040503050406030204" pitchFamily="18" charset="0"/>
                        <a:ea typeface="+mn-ea"/>
                      </a:rPr>
                      <m:t>𝑣</m:t>
                    </m:r>
                  </m:oMath>
                </a14:m>
                <a:r>
                  <a:rPr lang="zh-CN" altLang="en-US" sz="1800" b="0" i="0" dirty="0">
                    <a:solidFill>
                      <a:srgbClr val="292929"/>
                    </a:solidFill>
                    <a:effectLst/>
                    <a:latin typeface="+mn-lt"/>
                    <a:ea typeface="+mn-ea"/>
                  </a:rPr>
                  <a:t>，且输出信道</a:t>
                </a:r>
                <a14:m>
                  <m:oMath xmlns:m="http://schemas.openxmlformats.org/officeDocument/2006/math">
                    <m:sSubSup>
                      <m:sSubSupPr>
                        <m:ctrlPr>
                          <a:rPr lang="en-US" altLang="zh-CN" sz="1800" i="1">
                            <a:solidFill>
                              <a:srgbClr val="292929"/>
                            </a:solidFill>
                            <a:latin typeface="Cambria Math" panose="02040503050406030204" pitchFamily="18" charset="0"/>
                            <a:ea typeface="+mn-ea"/>
                          </a:rPr>
                        </m:ctrlPr>
                      </m:sSubSupPr>
                      <m:e>
                        <m:r>
                          <a:rPr lang="en-US" altLang="zh-CN" sz="1800" i="1">
                            <a:solidFill>
                              <a:srgbClr val="292929"/>
                            </a:solidFill>
                            <a:latin typeface="Cambria Math" panose="02040503050406030204" pitchFamily="18" charset="0"/>
                            <a:ea typeface="+mn-ea"/>
                          </a:rPr>
                          <m:t>𝑒</m:t>
                        </m:r>
                      </m:e>
                      <m:sub>
                        <m:r>
                          <a:rPr lang="en-US" altLang="zh-CN" sz="1800" i="1">
                            <a:solidFill>
                              <a:srgbClr val="292929"/>
                            </a:solidFill>
                            <a:latin typeface="Cambria Math" panose="02040503050406030204" pitchFamily="18" charset="0"/>
                            <a:ea typeface="+mn-ea"/>
                          </a:rPr>
                          <m:t>𝑣</m:t>
                        </m:r>
                        <m:r>
                          <a:rPr lang="en-US" altLang="zh-CN" sz="1800" i="1">
                            <a:solidFill>
                              <a:srgbClr val="292929"/>
                            </a:solidFill>
                            <a:latin typeface="Cambria Math" panose="02040503050406030204" pitchFamily="18" charset="0"/>
                            <a:ea typeface="+mn-ea"/>
                          </a:rPr>
                          <m:t>,</m:t>
                        </m:r>
                        <m:r>
                          <a:rPr lang="en-US" altLang="zh-CN" sz="1800" i="1">
                            <a:solidFill>
                              <a:srgbClr val="292929"/>
                            </a:solidFill>
                            <a:latin typeface="Cambria Math" panose="02040503050406030204" pitchFamily="18" charset="0"/>
                            <a:ea typeface="+mn-ea"/>
                          </a:rPr>
                          <m:t>𝑖</m:t>
                        </m:r>
                      </m:sub>
                      <m:sup>
                        <m:r>
                          <a:rPr lang="en-US" altLang="zh-CN" sz="1800" i="1">
                            <a:solidFill>
                              <a:srgbClr val="292929"/>
                            </a:solidFill>
                            <a:latin typeface="Cambria Math" panose="02040503050406030204" pitchFamily="18" charset="0"/>
                            <a:ea typeface="+mn-ea"/>
                          </a:rPr>
                          <m:t>′</m:t>
                        </m:r>
                      </m:sup>
                    </m:sSubSup>
                  </m:oMath>
                </a14:m>
                <a:r>
                  <a:rPr lang="zh-CN" altLang="en-US" sz="1800" b="0" i="0" dirty="0">
                    <a:solidFill>
                      <a:srgbClr val="292929"/>
                    </a:solidFill>
                    <a:effectLst/>
                    <a:latin typeface="+mn-lt"/>
                    <a:ea typeface="+mn-ea"/>
                  </a:rPr>
                  <a:t>的局部编码向量</a:t>
                </a:r>
                <a14:m>
                  <m:oMath xmlns:m="http://schemas.openxmlformats.org/officeDocument/2006/math">
                    <m:r>
                      <a:rPr lang="en-US" altLang="zh-CN" sz="1800" b="0" i="1" dirty="0" smtClean="0">
                        <a:solidFill>
                          <a:srgbClr val="292929"/>
                        </a:solidFill>
                        <a:effectLst/>
                        <a:latin typeface="Cambria Math" panose="02040503050406030204" pitchFamily="18" charset="0"/>
                        <a:ea typeface="+mn-ea"/>
                      </a:rPr>
                      <m:t>𝑚</m:t>
                    </m:r>
                  </m:oMath>
                </a14:m>
                <a:r>
                  <a:rPr lang="en-US" altLang="zh-CN" sz="1800" b="0" i="0" dirty="0">
                    <a:solidFill>
                      <a:srgbClr val="292929"/>
                    </a:solidFill>
                    <a:effectLst/>
                    <a:latin typeface="+mn-lt"/>
                    <a:ea typeface="+mn-ea"/>
                  </a:rPr>
                  <a:t>(</a:t>
                </a:r>
                <a14:m>
                  <m:oMath xmlns:m="http://schemas.openxmlformats.org/officeDocument/2006/math">
                    <m:sSubSup>
                      <m:sSubSupPr>
                        <m:ctrlPr>
                          <a:rPr lang="en-US" altLang="zh-CN" sz="1800" i="1">
                            <a:solidFill>
                              <a:srgbClr val="292929"/>
                            </a:solidFill>
                            <a:latin typeface="Cambria Math" panose="02040503050406030204" pitchFamily="18" charset="0"/>
                          </a:rPr>
                        </m:ctrlPr>
                      </m:sSubSupPr>
                      <m:e>
                        <m:r>
                          <a:rPr lang="en-US" altLang="zh-CN" sz="1800" i="1">
                            <a:solidFill>
                              <a:srgbClr val="292929"/>
                            </a:solidFill>
                            <a:latin typeface="Cambria Math" panose="02040503050406030204" pitchFamily="18" charset="0"/>
                          </a:rPr>
                          <m:t>𝑒</m:t>
                        </m:r>
                      </m:e>
                      <m:sub>
                        <m:r>
                          <a:rPr lang="en-US" altLang="zh-CN" sz="1800" i="1">
                            <a:solidFill>
                              <a:srgbClr val="292929"/>
                            </a:solidFill>
                            <a:latin typeface="Cambria Math" panose="02040503050406030204" pitchFamily="18" charset="0"/>
                          </a:rPr>
                          <m:t>𝑣</m:t>
                        </m:r>
                        <m:r>
                          <a:rPr lang="en-US" altLang="zh-CN" sz="1800" i="1">
                            <a:solidFill>
                              <a:srgbClr val="292929"/>
                            </a:solidFill>
                            <a:latin typeface="Cambria Math" panose="02040503050406030204" pitchFamily="18" charset="0"/>
                          </a:rPr>
                          <m:t>,</m:t>
                        </m:r>
                        <m:r>
                          <a:rPr lang="en-US" altLang="zh-CN" sz="1800" i="1">
                            <a:solidFill>
                              <a:srgbClr val="292929"/>
                            </a:solidFill>
                            <a:latin typeface="Cambria Math" panose="02040503050406030204" pitchFamily="18" charset="0"/>
                          </a:rPr>
                          <m:t>𝑖</m:t>
                        </m:r>
                      </m:sub>
                      <m:sup>
                        <m:r>
                          <a:rPr lang="en-US" altLang="zh-CN" sz="1800" i="1">
                            <a:solidFill>
                              <a:srgbClr val="292929"/>
                            </a:solidFill>
                            <a:latin typeface="Cambria Math" panose="02040503050406030204" pitchFamily="18" charset="0"/>
                          </a:rPr>
                          <m:t>′</m:t>
                        </m:r>
                      </m:sup>
                    </m:sSubSup>
                    <m:r>
                      <a:rPr lang="en-US" altLang="zh-CN" sz="1800" b="0" i="1" smtClean="0">
                        <a:solidFill>
                          <a:srgbClr val="292929"/>
                        </a:solidFill>
                        <a:latin typeface="Cambria Math" panose="02040503050406030204" pitchFamily="18" charset="0"/>
                      </a:rPr>
                      <m:t>)</m:t>
                    </m:r>
                  </m:oMath>
                </a14:m>
                <a:r>
                  <a:rPr lang="zh-CN" altLang="en-US" sz="1800" b="0" i="0" dirty="0">
                    <a:solidFill>
                      <a:srgbClr val="292929"/>
                    </a:solidFill>
                    <a:effectLst/>
                    <a:latin typeface="+mn-lt"/>
                    <a:ea typeface="+mn-ea"/>
                  </a:rPr>
                  <a:t>已经确定，则由式</a:t>
                </a:r>
                <a:endParaRPr lang="en-US" altLang="zh-CN" sz="1800" b="0" i="0" dirty="0">
                  <a:solidFill>
                    <a:srgbClr val="292929"/>
                  </a:solidFill>
                  <a:effectLst/>
                  <a:latin typeface="+mn-lt"/>
                  <a:ea typeface="+mn-ea"/>
                </a:endParaRPr>
              </a:p>
              <a:p>
                <a:pPr/>
                <a14:m>
                  <m:oMathPara xmlns:m="http://schemas.openxmlformats.org/officeDocument/2006/math">
                    <m:oMathParaPr>
                      <m:jc m:val="centerGroup"/>
                    </m:oMathParaPr>
                    <m:oMath xmlns:m="http://schemas.openxmlformats.org/officeDocument/2006/math">
                      <m:r>
                        <a:rPr lang="en-US" altLang="zh-CN" sz="1800" b="0" i="1" smtClean="0">
                          <a:solidFill>
                            <a:srgbClr val="292929"/>
                          </a:solidFill>
                          <a:effectLst/>
                          <a:latin typeface="Cambria Math" panose="02040503050406030204" pitchFamily="18" charset="0"/>
                          <a:ea typeface="+mn-ea"/>
                        </a:rPr>
                        <m:t>𝑦</m:t>
                      </m:r>
                      <m:d>
                        <m:dPr>
                          <m:ctrlPr>
                            <a:rPr lang="en-US" altLang="zh-CN" sz="1800" b="0" i="1" smtClean="0">
                              <a:solidFill>
                                <a:srgbClr val="292929"/>
                              </a:solidFill>
                              <a:effectLst/>
                              <a:latin typeface="Cambria Math" panose="02040503050406030204" pitchFamily="18" charset="0"/>
                              <a:ea typeface="+mn-ea"/>
                            </a:rPr>
                          </m:ctrlPr>
                        </m:dPr>
                        <m:e>
                          <m:sSubSup>
                            <m:sSubSupPr>
                              <m:ctrlPr>
                                <a:rPr lang="en-US" altLang="zh-CN" sz="1800" b="0" i="1" smtClean="0">
                                  <a:solidFill>
                                    <a:srgbClr val="292929"/>
                                  </a:solidFill>
                                  <a:effectLst/>
                                  <a:latin typeface="Cambria Math" panose="02040503050406030204" pitchFamily="18" charset="0"/>
                                  <a:ea typeface="+mn-ea"/>
                                </a:rPr>
                              </m:ctrlPr>
                            </m:sSubSupPr>
                            <m:e>
                              <m:r>
                                <a:rPr lang="en-US" altLang="zh-CN" sz="1800" b="0" i="1" smtClean="0">
                                  <a:solidFill>
                                    <a:srgbClr val="292929"/>
                                  </a:solidFill>
                                  <a:effectLst/>
                                  <a:latin typeface="Cambria Math" panose="02040503050406030204" pitchFamily="18" charset="0"/>
                                  <a:ea typeface="+mn-ea"/>
                                </a:rPr>
                                <m:t>𝑒</m:t>
                              </m:r>
                            </m:e>
                            <m:sub>
                              <m:r>
                                <a:rPr lang="en-US" altLang="zh-CN" sz="1800" b="0" i="1" smtClean="0">
                                  <a:solidFill>
                                    <a:srgbClr val="292929"/>
                                  </a:solidFill>
                                  <a:effectLst/>
                                  <a:latin typeface="Cambria Math" panose="02040503050406030204" pitchFamily="18" charset="0"/>
                                  <a:ea typeface="+mn-ea"/>
                                </a:rPr>
                                <m:t>𝑣</m:t>
                              </m:r>
                              <m:r>
                                <a:rPr lang="en-US" altLang="zh-CN" sz="1800" b="0" i="1" smtClean="0">
                                  <a:solidFill>
                                    <a:srgbClr val="292929"/>
                                  </a:solidFill>
                                  <a:effectLst/>
                                  <a:latin typeface="Cambria Math" panose="02040503050406030204" pitchFamily="18" charset="0"/>
                                  <a:ea typeface="+mn-ea"/>
                                </a:rPr>
                                <m:t>,</m:t>
                              </m:r>
                              <m:r>
                                <a:rPr lang="en-US" altLang="zh-CN" sz="1800" b="0" i="1" smtClean="0">
                                  <a:solidFill>
                                    <a:srgbClr val="292929"/>
                                  </a:solidFill>
                                  <a:effectLst/>
                                  <a:latin typeface="Cambria Math" panose="02040503050406030204" pitchFamily="18" charset="0"/>
                                  <a:ea typeface="+mn-ea"/>
                                </a:rPr>
                                <m:t>𝑖</m:t>
                              </m:r>
                            </m:sub>
                            <m:sup>
                              <m:r>
                                <a:rPr lang="en-US" altLang="zh-CN" sz="1800" b="0" i="1" smtClean="0">
                                  <a:solidFill>
                                    <a:srgbClr val="292929"/>
                                  </a:solidFill>
                                  <a:effectLst/>
                                  <a:latin typeface="Cambria Math" panose="02040503050406030204" pitchFamily="18" charset="0"/>
                                  <a:ea typeface="+mn-ea"/>
                                </a:rPr>
                                <m:t>′</m:t>
                              </m:r>
                            </m:sup>
                          </m:sSubSup>
                        </m:e>
                      </m:d>
                      <m:r>
                        <a:rPr lang="en-US" altLang="zh-CN" sz="1800" b="0" i="1" smtClean="0">
                          <a:solidFill>
                            <a:srgbClr val="292929"/>
                          </a:solidFill>
                          <a:effectLst/>
                          <a:latin typeface="Cambria Math" panose="02040503050406030204" pitchFamily="18" charset="0"/>
                          <a:ea typeface="+mn-ea"/>
                        </a:rPr>
                        <m:t>=</m:t>
                      </m:r>
                      <m:r>
                        <a:rPr lang="en-US" altLang="zh-CN" sz="1800" b="0" i="1" smtClean="0">
                          <a:solidFill>
                            <a:srgbClr val="292929"/>
                          </a:solidFill>
                          <a:effectLst/>
                          <a:latin typeface="Cambria Math" panose="02040503050406030204" pitchFamily="18" charset="0"/>
                          <a:ea typeface="+mn-ea"/>
                        </a:rPr>
                        <m:t>𝑚</m:t>
                      </m:r>
                      <m:d>
                        <m:dPr>
                          <m:ctrlPr>
                            <a:rPr lang="en-US" altLang="zh-CN" sz="1800" b="0" i="1" smtClean="0">
                              <a:solidFill>
                                <a:srgbClr val="292929"/>
                              </a:solidFill>
                              <a:effectLst/>
                              <a:latin typeface="Cambria Math" panose="02040503050406030204" pitchFamily="18" charset="0"/>
                              <a:ea typeface="+mn-ea"/>
                            </a:rPr>
                          </m:ctrlPr>
                        </m:dPr>
                        <m:e>
                          <m:sSubSup>
                            <m:sSubSupPr>
                              <m:ctrlPr>
                                <a:rPr lang="en-US" altLang="zh-CN" sz="1800" b="0" i="1" smtClean="0">
                                  <a:solidFill>
                                    <a:srgbClr val="292929"/>
                                  </a:solidFill>
                                  <a:effectLst/>
                                  <a:latin typeface="Cambria Math" panose="02040503050406030204" pitchFamily="18" charset="0"/>
                                  <a:ea typeface="+mn-ea"/>
                                </a:rPr>
                              </m:ctrlPr>
                            </m:sSubSupPr>
                            <m:e>
                              <m:r>
                                <a:rPr lang="en-US" altLang="zh-CN" sz="1800" b="0" i="1" smtClean="0">
                                  <a:solidFill>
                                    <a:srgbClr val="292929"/>
                                  </a:solidFill>
                                  <a:effectLst/>
                                  <a:latin typeface="Cambria Math" panose="02040503050406030204" pitchFamily="18" charset="0"/>
                                  <a:ea typeface="+mn-ea"/>
                                </a:rPr>
                                <m:t>𝑒</m:t>
                              </m:r>
                            </m:e>
                            <m:sub>
                              <m:r>
                                <a:rPr lang="en-US" altLang="zh-CN" sz="1800" b="0" i="1" smtClean="0">
                                  <a:solidFill>
                                    <a:srgbClr val="292929"/>
                                  </a:solidFill>
                                  <a:effectLst/>
                                  <a:latin typeface="Cambria Math" panose="02040503050406030204" pitchFamily="18" charset="0"/>
                                  <a:ea typeface="+mn-ea"/>
                                </a:rPr>
                                <m:t>𝑣</m:t>
                              </m:r>
                              <m:r>
                                <a:rPr lang="en-US" altLang="zh-CN" sz="1800" b="0" i="1" smtClean="0">
                                  <a:solidFill>
                                    <a:srgbClr val="292929"/>
                                  </a:solidFill>
                                  <a:effectLst/>
                                  <a:latin typeface="Cambria Math" panose="02040503050406030204" pitchFamily="18" charset="0"/>
                                  <a:ea typeface="+mn-ea"/>
                                </a:rPr>
                                <m:t>,</m:t>
                              </m:r>
                              <m:r>
                                <a:rPr lang="en-US" altLang="zh-CN" sz="1800" b="0" i="1" smtClean="0">
                                  <a:solidFill>
                                    <a:srgbClr val="292929"/>
                                  </a:solidFill>
                                  <a:effectLst/>
                                  <a:latin typeface="Cambria Math" panose="02040503050406030204" pitchFamily="18" charset="0"/>
                                  <a:ea typeface="+mn-ea"/>
                                </a:rPr>
                                <m:t>𝑖</m:t>
                              </m:r>
                            </m:sub>
                            <m:sup>
                              <m:r>
                                <a:rPr lang="en-US" altLang="zh-CN" sz="1800" b="0" i="1" smtClean="0">
                                  <a:solidFill>
                                    <a:srgbClr val="292929"/>
                                  </a:solidFill>
                                  <a:effectLst/>
                                  <a:latin typeface="Cambria Math" panose="02040503050406030204" pitchFamily="18" charset="0"/>
                                  <a:ea typeface="+mn-ea"/>
                                </a:rPr>
                                <m:t>′</m:t>
                              </m:r>
                            </m:sup>
                          </m:sSubSup>
                        </m:e>
                      </m:d>
                      <m:sSub>
                        <m:sSubPr>
                          <m:ctrlPr>
                            <a:rPr lang="en-US" altLang="zh-CN" sz="1800" b="0" i="1" smtClean="0">
                              <a:solidFill>
                                <a:srgbClr val="292929"/>
                              </a:solidFill>
                              <a:effectLst/>
                              <a:latin typeface="Cambria Math" panose="02040503050406030204" pitchFamily="18" charset="0"/>
                              <a:ea typeface="+mn-ea"/>
                            </a:rPr>
                          </m:ctrlPr>
                        </m:sSubPr>
                        <m:e>
                          <m:r>
                            <a:rPr lang="en-US" altLang="zh-CN" sz="1800" b="0" i="1" smtClean="0">
                              <a:solidFill>
                                <a:srgbClr val="292929"/>
                              </a:solidFill>
                              <a:effectLst/>
                              <a:latin typeface="Cambria Math" panose="02040503050406030204" pitchFamily="18" charset="0"/>
                              <a:ea typeface="+mn-ea"/>
                            </a:rPr>
                            <m:t>𝑀</m:t>
                          </m:r>
                        </m:e>
                        <m:sub>
                          <m:r>
                            <a:rPr lang="en-US" altLang="zh-CN" sz="1800" b="0" i="1" smtClean="0">
                              <a:solidFill>
                                <a:srgbClr val="292929"/>
                              </a:solidFill>
                              <a:effectLst/>
                              <a:latin typeface="Cambria Math" panose="02040503050406030204" pitchFamily="18" charset="0"/>
                              <a:ea typeface="+mn-ea"/>
                            </a:rPr>
                            <m:t>𝐼𝑛</m:t>
                          </m:r>
                          <m:r>
                            <a:rPr lang="en-US" altLang="zh-CN" sz="1800" b="0" i="1" smtClean="0">
                              <a:solidFill>
                                <a:srgbClr val="292929"/>
                              </a:solidFill>
                              <a:effectLst/>
                              <a:latin typeface="Cambria Math" panose="02040503050406030204" pitchFamily="18" charset="0"/>
                              <a:ea typeface="+mn-ea"/>
                            </a:rPr>
                            <m:t>(</m:t>
                          </m:r>
                          <m:r>
                            <a:rPr lang="en-US" altLang="zh-CN" sz="1800" b="0" i="1" smtClean="0">
                              <a:solidFill>
                                <a:srgbClr val="292929"/>
                              </a:solidFill>
                              <a:effectLst/>
                              <a:latin typeface="Cambria Math" panose="02040503050406030204" pitchFamily="18" charset="0"/>
                              <a:ea typeface="+mn-ea"/>
                            </a:rPr>
                            <m:t>𝑣</m:t>
                          </m:r>
                          <m:r>
                            <a:rPr lang="en-US" altLang="zh-CN" sz="1800" b="0" i="1" smtClean="0">
                              <a:solidFill>
                                <a:srgbClr val="292929"/>
                              </a:solidFill>
                              <a:effectLst/>
                              <a:latin typeface="Cambria Math" panose="02040503050406030204" pitchFamily="18" charset="0"/>
                              <a:ea typeface="+mn-ea"/>
                            </a:rPr>
                            <m:t>)</m:t>
                          </m:r>
                        </m:sub>
                      </m:sSub>
                      <m:sSup>
                        <m:sSupPr>
                          <m:ctrlPr>
                            <a:rPr lang="en-US" altLang="zh-CN" sz="1800" b="0" i="1" smtClean="0">
                              <a:solidFill>
                                <a:srgbClr val="292929"/>
                              </a:solidFill>
                              <a:effectLst/>
                              <a:latin typeface="Cambria Math" panose="02040503050406030204" pitchFamily="18" charset="0"/>
                              <a:ea typeface="+mn-ea"/>
                            </a:rPr>
                          </m:ctrlPr>
                        </m:sSupPr>
                        <m:e>
                          <m:r>
                            <a:rPr lang="en-US" altLang="zh-CN" sz="1800" b="0" i="1" smtClean="0">
                              <a:solidFill>
                                <a:srgbClr val="292929"/>
                              </a:solidFill>
                              <a:effectLst/>
                              <a:latin typeface="Cambria Math" panose="02040503050406030204" pitchFamily="18" charset="0"/>
                              <a:ea typeface="+mn-ea"/>
                            </a:rPr>
                            <m:t>𝑦</m:t>
                          </m:r>
                        </m:e>
                        <m:sup>
                          <m:r>
                            <a:rPr lang="en-US" altLang="zh-CN" sz="1800" b="0" i="1" smtClean="0">
                              <a:solidFill>
                                <a:srgbClr val="292929"/>
                              </a:solidFill>
                              <a:effectLst/>
                              <a:latin typeface="Cambria Math" panose="02040503050406030204" pitchFamily="18" charset="0"/>
                              <a:ea typeface="+mn-ea"/>
                            </a:rPr>
                            <m:t>𝑇</m:t>
                          </m:r>
                        </m:sup>
                      </m:sSup>
                    </m:oMath>
                  </m:oMathPara>
                </a14:m>
                <a:endParaRPr lang="en-US" altLang="zh-CN" sz="1800" dirty="0">
                  <a:solidFill>
                    <a:srgbClr val="292929"/>
                  </a:solidFill>
                  <a:latin typeface="+mn-lt"/>
                  <a:ea typeface="+mn-ea"/>
                </a:endParaRPr>
              </a:p>
              <a:p>
                <a:pPr algn="l"/>
                <a:endParaRPr lang="en-US" altLang="zh-CN" sz="1800" dirty="0">
                  <a:solidFill>
                    <a:srgbClr val="292929"/>
                  </a:solidFill>
                  <a:latin typeface="+mn-lt"/>
                  <a:ea typeface="+mn-ea"/>
                </a:endParaRPr>
              </a:p>
              <a:p>
                <a:r>
                  <a:rPr lang="zh-CN" altLang="en-US" sz="1800" b="0" i="0" dirty="0">
                    <a:solidFill>
                      <a:srgbClr val="292929"/>
                    </a:solidFill>
                    <a:effectLst/>
                    <a:latin typeface="+mn-lt"/>
                    <a:ea typeface="+mn-ea"/>
                  </a:rPr>
                  <a:t>可以导出信道</a:t>
                </a:r>
                <a14:m>
                  <m:oMath xmlns:m="http://schemas.openxmlformats.org/officeDocument/2006/math">
                    <m:sSubSup>
                      <m:sSubSupPr>
                        <m:ctrlPr>
                          <a:rPr lang="en-US" altLang="zh-CN" sz="1800" i="1">
                            <a:solidFill>
                              <a:srgbClr val="292929"/>
                            </a:solidFill>
                            <a:latin typeface="Cambria Math" panose="02040503050406030204" pitchFamily="18" charset="0"/>
                          </a:rPr>
                        </m:ctrlPr>
                      </m:sSubSupPr>
                      <m:e>
                        <m:r>
                          <a:rPr lang="en-US" altLang="zh-CN" sz="1800" i="1">
                            <a:solidFill>
                              <a:srgbClr val="292929"/>
                            </a:solidFill>
                            <a:latin typeface="Cambria Math" panose="02040503050406030204" pitchFamily="18" charset="0"/>
                          </a:rPr>
                          <m:t>𝑒</m:t>
                        </m:r>
                      </m:e>
                      <m:sub>
                        <m:r>
                          <a:rPr lang="en-US" altLang="zh-CN" sz="1800" i="1">
                            <a:solidFill>
                              <a:srgbClr val="292929"/>
                            </a:solidFill>
                            <a:latin typeface="Cambria Math" panose="02040503050406030204" pitchFamily="18" charset="0"/>
                          </a:rPr>
                          <m:t>𝑣</m:t>
                        </m:r>
                        <m:r>
                          <a:rPr lang="en-US" altLang="zh-CN" sz="1800" i="1">
                            <a:solidFill>
                              <a:srgbClr val="292929"/>
                            </a:solidFill>
                            <a:latin typeface="Cambria Math" panose="02040503050406030204" pitchFamily="18" charset="0"/>
                          </a:rPr>
                          <m:t>,</m:t>
                        </m:r>
                        <m:r>
                          <a:rPr lang="en-US" altLang="zh-CN" sz="1800" i="1">
                            <a:solidFill>
                              <a:srgbClr val="292929"/>
                            </a:solidFill>
                            <a:latin typeface="Cambria Math" panose="02040503050406030204" pitchFamily="18" charset="0"/>
                          </a:rPr>
                          <m:t>𝑖</m:t>
                        </m:r>
                      </m:sub>
                      <m:sup>
                        <m:r>
                          <a:rPr lang="en-US" altLang="zh-CN" sz="1800" i="1">
                            <a:solidFill>
                              <a:srgbClr val="292929"/>
                            </a:solidFill>
                            <a:latin typeface="Cambria Math" panose="02040503050406030204" pitchFamily="18" charset="0"/>
                          </a:rPr>
                          <m:t>′</m:t>
                        </m:r>
                      </m:sup>
                    </m:sSubSup>
                  </m:oMath>
                </a14:m>
                <a:r>
                  <a:rPr lang="zh-CN" altLang="en-US" sz="1800" b="0" i="0" dirty="0">
                    <a:solidFill>
                      <a:srgbClr val="292929"/>
                    </a:solidFill>
                    <a:effectLst/>
                    <a:latin typeface="+mn-lt"/>
                    <a:ea typeface="+mn-ea"/>
                  </a:rPr>
                  <a:t>的全局编码向量</a:t>
                </a:r>
                <a14:m>
                  <m:oMath xmlns:m="http://schemas.openxmlformats.org/officeDocument/2006/math">
                    <m:r>
                      <a:rPr lang="en-US" altLang="zh-CN" sz="1800" b="0" i="1" smtClean="0">
                        <a:solidFill>
                          <a:srgbClr val="292929"/>
                        </a:solidFill>
                        <a:effectLst/>
                        <a:latin typeface="Cambria Math" panose="02040503050406030204" pitchFamily="18" charset="0"/>
                        <a:ea typeface="+mn-ea"/>
                      </a:rPr>
                      <m:t>𝑔</m:t>
                    </m:r>
                    <m:r>
                      <a:rPr lang="en-US" altLang="zh-CN" sz="1800" b="0" i="1" smtClean="0">
                        <a:solidFill>
                          <a:srgbClr val="292929"/>
                        </a:solidFill>
                        <a:effectLst/>
                        <a:latin typeface="Cambria Math" panose="02040503050406030204" pitchFamily="18" charset="0"/>
                        <a:ea typeface="+mn-ea"/>
                      </a:rPr>
                      <m:t>(</m:t>
                    </m:r>
                    <m:sSubSup>
                      <m:sSubSupPr>
                        <m:ctrlPr>
                          <a:rPr lang="en-US" altLang="zh-CN" sz="1800" i="1">
                            <a:solidFill>
                              <a:srgbClr val="292929"/>
                            </a:solidFill>
                            <a:latin typeface="Cambria Math" panose="02040503050406030204" pitchFamily="18" charset="0"/>
                          </a:rPr>
                        </m:ctrlPr>
                      </m:sSubSupPr>
                      <m:e>
                        <m:r>
                          <a:rPr lang="en-US" altLang="zh-CN" sz="1800" i="1">
                            <a:solidFill>
                              <a:srgbClr val="292929"/>
                            </a:solidFill>
                            <a:latin typeface="Cambria Math" panose="02040503050406030204" pitchFamily="18" charset="0"/>
                          </a:rPr>
                          <m:t>𝑒</m:t>
                        </m:r>
                      </m:e>
                      <m:sub>
                        <m:r>
                          <a:rPr lang="en-US" altLang="zh-CN" sz="1800" i="1">
                            <a:solidFill>
                              <a:srgbClr val="292929"/>
                            </a:solidFill>
                            <a:latin typeface="Cambria Math" panose="02040503050406030204" pitchFamily="18" charset="0"/>
                          </a:rPr>
                          <m:t>𝑣</m:t>
                        </m:r>
                        <m:r>
                          <a:rPr lang="en-US" altLang="zh-CN" sz="1800" i="1">
                            <a:solidFill>
                              <a:srgbClr val="292929"/>
                            </a:solidFill>
                            <a:latin typeface="Cambria Math" panose="02040503050406030204" pitchFamily="18" charset="0"/>
                          </a:rPr>
                          <m:t>,</m:t>
                        </m:r>
                        <m:r>
                          <a:rPr lang="en-US" altLang="zh-CN" sz="1800" i="1">
                            <a:solidFill>
                              <a:srgbClr val="292929"/>
                            </a:solidFill>
                            <a:latin typeface="Cambria Math" panose="02040503050406030204" pitchFamily="18" charset="0"/>
                          </a:rPr>
                          <m:t>𝑖</m:t>
                        </m:r>
                      </m:sub>
                      <m:sup>
                        <m:r>
                          <a:rPr lang="en-US" altLang="zh-CN" sz="1800" i="1">
                            <a:solidFill>
                              <a:srgbClr val="292929"/>
                            </a:solidFill>
                            <a:latin typeface="Cambria Math" panose="02040503050406030204" pitchFamily="18" charset="0"/>
                          </a:rPr>
                          <m:t>′</m:t>
                        </m:r>
                      </m:sup>
                    </m:sSubSup>
                    <m:r>
                      <a:rPr lang="en-US" altLang="zh-CN" sz="1800" b="0" i="1" smtClean="0">
                        <a:solidFill>
                          <a:srgbClr val="292929"/>
                        </a:solidFill>
                        <a:effectLst/>
                        <a:latin typeface="Cambria Math" panose="02040503050406030204" pitchFamily="18" charset="0"/>
                        <a:ea typeface="+mn-ea"/>
                      </a:rPr>
                      <m:t>)</m:t>
                    </m:r>
                  </m:oMath>
                </a14:m>
                <a:r>
                  <a:rPr lang="zh-CN" altLang="en-US" sz="1800" b="0" i="0" dirty="0">
                    <a:solidFill>
                      <a:srgbClr val="292929"/>
                    </a:solidFill>
                    <a:effectLst/>
                    <a:latin typeface="+mn-lt"/>
                    <a:ea typeface="+mn-ea"/>
                  </a:rPr>
                  <a:t>的计算方法，如下式所示。</a:t>
                </a:r>
                <a:endParaRPr lang="en-US" altLang="zh-CN" sz="1800" b="0" i="0" dirty="0">
                  <a:solidFill>
                    <a:srgbClr val="292929"/>
                  </a:solidFill>
                  <a:effectLst/>
                  <a:latin typeface="+mn-lt"/>
                  <a:ea typeface="+mn-ea"/>
                </a:endParaRPr>
              </a:p>
              <a:p>
                <a:pPr/>
                <a14:m>
                  <m:oMathPara xmlns:m="http://schemas.openxmlformats.org/officeDocument/2006/math">
                    <m:oMathParaPr>
                      <m:jc m:val="centerGroup"/>
                    </m:oMathParaPr>
                    <m:oMath xmlns:m="http://schemas.openxmlformats.org/officeDocument/2006/math">
                      <m:r>
                        <a:rPr lang="en-US" altLang="zh-CN" sz="1800" b="0" i="1" smtClean="0">
                          <a:solidFill>
                            <a:srgbClr val="292929"/>
                          </a:solidFill>
                          <a:effectLst/>
                          <a:latin typeface="Cambria Math" panose="02040503050406030204" pitchFamily="18" charset="0"/>
                          <a:ea typeface="+mn-ea"/>
                        </a:rPr>
                        <m:t>𝑔</m:t>
                      </m:r>
                      <m:d>
                        <m:dPr>
                          <m:ctrlPr>
                            <a:rPr lang="en-US" altLang="zh-CN" sz="1800" b="0" i="1" smtClean="0">
                              <a:solidFill>
                                <a:srgbClr val="292929"/>
                              </a:solidFill>
                              <a:effectLst/>
                              <a:latin typeface="Cambria Math" panose="02040503050406030204" pitchFamily="18" charset="0"/>
                              <a:ea typeface="+mn-ea"/>
                            </a:rPr>
                          </m:ctrlPr>
                        </m:dPr>
                        <m:e>
                          <m:sSubSup>
                            <m:sSubSupPr>
                              <m:ctrlPr>
                                <a:rPr lang="en-US" altLang="zh-CN" sz="1800" i="1">
                                  <a:solidFill>
                                    <a:srgbClr val="292929"/>
                                  </a:solidFill>
                                  <a:latin typeface="Cambria Math" panose="02040503050406030204" pitchFamily="18" charset="0"/>
                                </a:rPr>
                              </m:ctrlPr>
                            </m:sSubSupPr>
                            <m:e>
                              <m:r>
                                <a:rPr lang="en-US" altLang="zh-CN" sz="1800" i="1">
                                  <a:solidFill>
                                    <a:srgbClr val="292929"/>
                                  </a:solidFill>
                                  <a:latin typeface="Cambria Math" panose="02040503050406030204" pitchFamily="18" charset="0"/>
                                </a:rPr>
                                <m:t>𝑒</m:t>
                              </m:r>
                            </m:e>
                            <m:sub>
                              <m:r>
                                <a:rPr lang="en-US" altLang="zh-CN" sz="1800" i="1">
                                  <a:solidFill>
                                    <a:srgbClr val="292929"/>
                                  </a:solidFill>
                                  <a:latin typeface="Cambria Math" panose="02040503050406030204" pitchFamily="18" charset="0"/>
                                </a:rPr>
                                <m:t>𝑣</m:t>
                              </m:r>
                              <m:r>
                                <a:rPr lang="en-US" altLang="zh-CN" sz="1800" i="1">
                                  <a:solidFill>
                                    <a:srgbClr val="292929"/>
                                  </a:solidFill>
                                  <a:latin typeface="Cambria Math" panose="02040503050406030204" pitchFamily="18" charset="0"/>
                                </a:rPr>
                                <m:t>,</m:t>
                              </m:r>
                              <m:r>
                                <a:rPr lang="en-US" altLang="zh-CN" sz="1800" i="1">
                                  <a:solidFill>
                                    <a:srgbClr val="292929"/>
                                  </a:solidFill>
                                  <a:latin typeface="Cambria Math" panose="02040503050406030204" pitchFamily="18" charset="0"/>
                                </a:rPr>
                                <m:t>𝑖</m:t>
                              </m:r>
                            </m:sub>
                            <m:sup>
                              <m:r>
                                <a:rPr lang="en-US" altLang="zh-CN" sz="1800" i="1">
                                  <a:solidFill>
                                    <a:srgbClr val="292929"/>
                                  </a:solidFill>
                                  <a:latin typeface="Cambria Math" panose="02040503050406030204" pitchFamily="18" charset="0"/>
                                </a:rPr>
                                <m:t>′</m:t>
                              </m:r>
                            </m:sup>
                          </m:sSubSup>
                        </m:e>
                      </m:d>
                      <m:r>
                        <a:rPr lang="en-US" altLang="zh-CN" sz="1800" b="0" i="1" smtClean="0">
                          <a:solidFill>
                            <a:srgbClr val="292929"/>
                          </a:solidFill>
                          <a:effectLst/>
                          <a:latin typeface="Cambria Math" panose="02040503050406030204" pitchFamily="18" charset="0"/>
                          <a:ea typeface="+mn-ea"/>
                        </a:rPr>
                        <m:t>=</m:t>
                      </m:r>
                      <m:r>
                        <a:rPr lang="en-US" altLang="zh-CN" sz="1800" b="0" i="1" smtClean="0">
                          <a:solidFill>
                            <a:srgbClr val="292929"/>
                          </a:solidFill>
                          <a:effectLst/>
                          <a:latin typeface="Cambria Math" panose="02040503050406030204" pitchFamily="18" charset="0"/>
                          <a:ea typeface="+mn-ea"/>
                        </a:rPr>
                        <m:t>𝑚</m:t>
                      </m:r>
                      <m:d>
                        <m:dPr>
                          <m:ctrlPr>
                            <a:rPr lang="en-US" altLang="zh-CN" sz="1800" b="0" i="1" smtClean="0">
                              <a:solidFill>
                                <a:srgbClr val="292929"/>
                              </a:solidFill>
                              <a:effectLst/>
                              <a:latin typeface="Cambria Math" panose="02040503050406030204" pitchFamily="18" charset="0"/>
                              <a:ea typeface="+mn-ea"/>
                            </a:rPr>
                          </m:ctrlPr>
                        </m:dPr>
                        <m:e>
                          <m:sSubSup>
                            <m:sSubSupPr>
                              <m:ctrlPr>
                                <a:rPr lang="en-US" altLang="zh-CN" sz="1800" i="1">
                                  <a:solidFill>
                                    <a:srgbClr val="292929"/>
                                  </a:solidFill>
                                  <a:latin typeface="Cambria Math" panose="02040503050406030204" pitchFamily="18" charset="0"/>
                                </a:rPr>
                              </m:ctrlPr>
                            </m:sSubSupPr>
                            <m:e>
                              <m:r>
                                <a:rPr lang="en-US" altLang="zh-CN" sz="1800" i="1">
                                  <a:solidFill>
                                    <a:srgbClr val="292929"/>
                                  </a:solidFill>
                                  <a:latin typeface="Cambria Math" panose="02040503050406030204" pitchFamily="18" charset="0"/>
                                </a:rPr>
                                <m:t>𝑒</m:t>
                              </m:r>
                            </m:e>
                            <m:sub>
                              <m:r>
                                <a:rPr lang="en-US" altLang="zh-CN" sz="1800" i="1">
                                  <a:solidFill>
                                    <a:srgbClr val="292929"/>
                                  </a:solidFill>
                                  <a:latin typeface="Cambria Math" panose="02040503050406030204" pitchFamily="18" charset="0"/>
                                </a:rPr>
                                <m:t>𝑣</m:t>
                              </m:r>
                              <m:r>
                                <a:rPr lang="en-US" altLang="zh-CN" sz="1800" i="1">
                                  <a:solidFill>
                                    <a:srgbClr val="292929"/>
                                  </a:solidFill>
                                  <a:latin typeface="Cambria Math" panose="02040503050406030204" pitchFamily="18" charset="0"/>
                                </a:rPr>
                                <m:t>,</m:t>
                              </m:r>
                              <m:r>
                                <a:rPr lang="en-US" altLang="zh-CN" sz="1800" i="1">
                                  <a:solidFill>
                                    <a:srgbClr val="292929"/>
                                  </a:solidFill>
                                  <a:latin typeface="Cambria Math" panose="02040503050406030204" pitchFamily="18" charset="0"/>
                                </a:rPr>
                                <m:t>𝑖</m:t>
                              </m:r>
                            </m:sub>
                            <m:sup>
                              <m:r>
                                <a:rPr lang="en-US" altLang="zh-CN" sz="1800" i="1">
                                  <a:solidFill>
                                    <a:srgbClr val="292929"/>
                                  </a:solidFill>
                                  <a:latin typeface="Cambria Math" panose="02040503050406030204" pitchFamily="18" charset="0"/>
                                </a:rPr>
                                <m:t>′</m:t>
                              </m:r>
                            </m:sup>
                          </m:sSubSup>
                        </m:e>
                      </m:d>
                      <m:sSub>
                        <m:sSubPr>
                          <m:ctrlPr>
                            <a:rPr lang="en-US" altLang="zh-CN" sz="1800" b="0" i="1" smtClean="0">
                              <a:solidFill>
                                <a:srgbClr val="292929"/>
                              </a:solidFill>
                              <a:effectLst/>
                              <a:latin typeface="Cambria Math" panose="02040503050406030204" pitchFamily="18" charset="0"/>
                              <a:ea typeface="+mn-ea"/>
                            </a:rPr>
                          </m:ctrlPr>
                        </m:sSubPr>
                        <m:e>
                          <m:r>
                            <a:rPr lang="en-US" altLang="zh-CN" sz="1800" b="0" i="1" smtClean="0">
                              <a:solidFill>
                                <a:srgbClr val="292929"/>
                              </a:solidFill>
                              <a:effectLst/>
                              <a:latin typeface="Cambria Math" panose="02040503050406030204" pitchFamily="18" charset="0"/>
                              <a:ea typeface="+mn-ea"/>
                            </a:rPr>
                            <m:t>𝑀</m:t>
                          </m:r>
                        </m:e>
                        <m:sub>
                          <m:r>
                            <a:rPr lang="en-US" altLang="zh-CN" sz="1800" b="0" i="1" smtClean="0">
                              <a:solidFill>
                                <a:srgbClr val="292929"/>
                              </a:solidFill>
                              <a:effectLst/>
                              <a:latin typeface="Cambria Math" panose="02040503050406030204" pitchFamily="18" charset="0"/>
                              <a:ea typeface="+mn-ea"/>
                            </a:rPr>
                            <m:t>𝑣</m:t>
                          </m:r>
                        </m:sub>
                      </m:sSub>
                      <m:r>
                        <a:rPr lang="en-US" altLang="zh-CN" sz="1800" b="0" i="1" smtClean="0">
                          <a:solidFill>
                            <a:srgbClr val="292929"/>
                          </a:solidFill>
                          <a:effectLst/>
                          <a:latin typeface="Cambria Math" panose="02040503050406030204" pitchFamily="18" charset="0"/>
                          <a:ea typeface="+mn-ea"/>
                        </a:rPr>
                        <m:t>=</m:t>
                      </m:r>
                      <m:r>
                        <a:rPr lang="en-US" altLang="zh-CN" sz="1800" b="0" i="1" smtClean="0">
                          <a:solidFill>
                            <a:srgbClr val="292929"/>
                          </a:solidFill>
                          <a:effectLst/>
                          <a:latin typeface="Cambria Math" panose="02040503050406030204" pitchFamily="18" charset="0"/>
                          <a:ea typeface="+mn-ea"/>
                        </a:rPr>
                        <m:t>𝑚</m:t>
                      </m:r>
                      <m:r>
                        <a:rPr lang="en-US" altLang="zh-CN" sz="1800" b="0" i="1" smtClean="0">
                          <a:solidFill>
                            <a:srgbClr val="292929"/>
                          </a:solidFill>
                          <a:effectLst/>
                          <a:latin typeface="Cambria Math" panose="02040503050406030204" pitchFamily="18" charset="0"/>
                          <a:ea typeface="+mn-ea"/>
                        </a:rPr>
                        <m:t>(</m:t>
                      </m:r>
                      <m:sSubSup>
                        <m:sSubSupPr>
                          <m:ctrlPr>
                            <a:rPr lang="en-US" altLang="zh-CN" sz="1800" i="1">
                              <a:solidFill>
                                <a:srgbClr val="292929"/>
                              </a:solidFill>
                              <a:latin typeface="Cambria Math" panose="02040503050406030204" pitchFamily="18" charset="0"/>
                            </a:rPr>
                          </m:ctrlPr>
                        </m:sSubSupPr>
                        <m:e>
                          <m:r>
                            <a:rPr lang="en-US" altLang="zh-CN" sz="1800" i="1">
                              <a:solidFill>
                                <a:srgbClr val="292929"/>
                              </a:solidFill>
                              <a:latin typeface="Cambria Math" panose="02040503050406030204" pitchFamily="18" charset="0"/>
                            </a:rPr>
                            <m:t>𝑒</m:t>
                          </m:r>
                        </m:e>
                        <m:sub>
                          <m:r>
                            <a:rPr lang="en-US" altLang="zh-CN" sz="1800" i="1">
                              <a:solidFill>
                                <a:srgbClr val="292929"/>
                              </a:solidFill>
                              <a:latin typeface="Cambria Math" panose="02040503050406030204" pitchFamily="18" charset="0"/>
                            </a:rPr>
                            <m:t>𝑣</m:t>
                          </m:r>
                          <m:r>
                            <a:rPr lang="en-US" altLang="zh-CN" sz="1800" i="1">
                              <a:solidFill>
                                <a:srgbClr val="292929"/>
                              </a:solidFill>
                              <a:latin typeface="Cambria Math" panose="02040503050406030204" pitchFamily="18" charset="0"/>
                            </a:rPr>
                            <m:t>,</m:t>
                          </m:r>
                          <m:r>
                            <a:rPr lang="en-US" altLang="zh-CN" sz="1800" i="1">
                              <a:solidFill>
                                <a:srgbClr val="292929"/>
                              </a:solidFill>
                              <a:latin typeface="Cambria Math" panose="02040503050406030204" pitchFamily="18" charset="0"/>
                            </a:rPr>
                            <m:t>𝑖</m:t>
                          </m:r>
                        </m:sub>
                        <m:sup>
                          <m:r>
                            <a:rPr lang="en-US" altLang="zh-CN" sz="1800" i="1">
                              <a:solidFill>
                                <a:srgbClr val="292929"/>
                              </a:solidFill>
                              <a:latin typeface="Cambria Math" panose="02040503050406030204" pitchFamily="18" charset="0"/>
                            </a:rPr>
                            <m:t>′</m:t>
                          </m:r>
                        </m:sup>
                      </m:sSubSup>
                      <m:r>
                        <a:rPr lang="en-US" altLang="zh-CN" sz="1800" b="0" i="1" smtClean="0">
                          <a:solidFill>
                            <a:srgbClr val="292929"/>
                          </a:solidFill>
                          <a:effectLst/>
                          <a:latin typeface="Cambria Math" panose="02040503050406030204" pitchFamily="18" charset="0"/>
                          <a:ea typeface="+mn-ea"/>
                        </a:rPr>
                        <m:t>)</m:t>
                      </m:r>
                      <m:d>
                        <m:dPr>
                          <m:ctrlPr>
                            <a:rPr lang="en-US" altLang="zh-CN" sz="1800" b="0" i="1" smtClean="0">
                              <a:solidFill>
                                <a:srgbClr val="292929"/>
                              </a:solidFill>
                              <a:effectLst/>
                              <a:latin typeface="Cambria Math" panose="02040503050406030204" pitchFamily="18" charset="0"/>
                              <a:ea typeface="+mn-ea"/>
                            </a:rPr>
                          </m:ctrlPr>
                        </m:dPr>
                        <m:e>
                          <m:f>
                            <m:fPr>
                              <m:type m:val="noBar"/>
                              <m:ctrlPr>
                                <a:rPr lang="en-US" altLang="zh-CN" sz="1800" b="0" i="1" smtClean="0">
                                  <a:solidFill>
                                    <a:srgbClr val="292929"/>
                                  </a:solidFill>
                                  <a:effectLst/>
                                  <a:latin typeface="Cambria Math" panose="02040503050406030204" pitchFamily="18" charset="0"/>
                                  <a:ea typeface="+mn-ea"/>
                                </a:rPr>
                              </m:ctrlPr>
                            </m:fPr>
                            <m:num>
                              <m:r>
                                <a:rPr lang="en-US" altLang="zh-CN" sz="1800" b="0" i="1" smtClean="0">
                                  <a:solidFill>
                                    <a:srgbClr val="292929"/>
                                  </a:solidFill>
                                  <a:effectLst/>
                                  <a:latin typeface="Cambria Math" panose="02040503050406030204" pitchFamily="18" charset="0"/>
                                  <a:ea typeface="+mn-ea"/>
                                </a:rPr>
                                <m:t>𝑔</m:t>
                              </m:r>
                              <m:r>
                                <a:rPr lang="en-US" altLang="zh-CN" sz="1800" b="0" i="1" smtClean="0">
                                  <a:solidFill>
                                    <a:srgbClr val="292929"/>
                                  </a:solidFill>
                                  <a:effectLst/>
                                  <a:latin typeface="Cambria Math" panose="02040503050406030204" pitchFamily="18" charset="0"/>
                                  <a:ea typeface="+mn-ea"/>
                                </a:rPr>
                                <m:t>(</m:t>
                              </m:r>
                              <m:sSubSup>
                                <m:sSubSupPr>
                                  <m:ctrlPr>
                                    <a:rPr lang="en-US" altLang="zh-CN" sz="1800" i="1">
                                      <a:solidFill>
                                        <a:srgbClr val="292929"/>
                                      </a:solidFill>
                                      <a:latin typeface="Cambria Math" panose="02040503050406030204" pitchFamily="18" charset="0"/>
                                    </a:rPr>
                                  </m:ctrlPr>
                                </m:sSubSupPr>
                                <m:e>
                                  <m:r>
                                    <a:rPr lang="en-US" altLang="zh-CN" sz="1800" i="1">
                                      <a:solidFill>
                                        <a:srgbClr val="292929"/>
                                      </a:solidFill>
                                      <a:latin typeface="Cambria Math" panose="02040503050406030204" pitchFamily="18" charset="0"/>
                                    </a:rPr>
                                    <m:t>𝑒</m:t>
                                  </m:r>
                                </m:e>
                                <m:sub>
                                  <m:r>
                                    <a:rPr lang="en-US" altLang="zh-CN" sz="1800" i="1">
                                      <a:solidFill>
                                        <a:srgbClr val="292929"/>
                                      </a:solidFill>
                                      <a:latin typeface="Cambria Math" panose="02040503050406030204" pitchFamily="18" charset="0"/>
                                    </a:rPr>
                                    <m:t>𝑣</m:t>
                                  </m:r>
                                  <m:r>
                                    <a:rPr lang="en-US" altLang="zh-CN" sz="1800" i="1">
                                      <a:solidFill>
                                        <a:srgbClr val="292929"/>
                                      </a:solidFill>
                                      <a:latin typeface="Cambria Math" panose="02040503050406030204" pitchFamily="18" charset="0"/>
                                    </a:rPr>
                                    <m:t>,1</m:t>
                                  </m:r>
                                </m:sub>
                                <m:sup/>
                              </m:sSubSup>
                              <m:r>
                                <a:rPr lang="en-US" altLang="zh-CN" sz="1800" b="0" i="1" smtClean="0">
                                  <a:solidFill>
                                    <a:srgbClr val="292929"/>
                                  </a:solidFill>
                                  <a:effectLst/>
                                  <a:latin typeface="Cambria Math" panose="02040503050406030204" pitchFamily="18" charset="0"/>
                                  <a:ea typeface="+mn-ea"/>
                                </a:rPr>
                                <m:t>)</m:t>
                              </m:r>
                            </m:num>
                            <m:den>
                              <m:eqArr>
                                <m:eqArrPr>
                                  <m:ctrlPr>
                                    <a:rPr lang="en-US" altLang="zh-CN" sz="1800" i="1">
                                      <a:solidFill>
                                        <a:srgbClr val="292929"/>
                                      </a:solidFill>
                                      <a:latin typeface="Cambria Math" panose="02040503050406030204" pitchFamily="18" charset="0"/>
                                    </a:rPr>
                                  </m:ctrlPr>
                                </m:eqArrPr>
                                <m:e>
                                  <m:r>
                                    <a:rPr lang="en-US" altLang="zh-CN" sz="1800" i="1">
                                      <a:solidFill>
                                        <a:srgbClr val="292929"/>
                                      </a:solidFill>
                                      <a:latin typeface="Cambria Math" panose="02040503050406030204" pitchFamily="18" charset="0"/>
                                    </a:rPr>
                                    <m:t>𝑔</m:t>
                                  </m:r>
                                  <m:d>
                                    <m:dPr>
                                      <m:ctrlPr>
                                        <a:rPr lang="en-US" altLang="zh-CN" sz="1800" i="1">
                                          <a:solidFill>
                                            <a:srgbClr val="292929"/>
                                          </a:solidFill>
                                          <a:latin typeface="Cambria Math" panose="02040503050406030204" pitchFamily="18" charset="0"/>
                                        </a:rPr>
                                      </m:ctrlPr>
                                    </m:dPr>
                                    <m:e>
                                      <m:sSubSup>
                                        <m:sSubSupPr>
                                          <m:ctrlPr>
                                            <a:rPr lang="en-US" altLang="zh-CN" sz="1800" i="1">
                                              <a:solidFill>
                                                <a:srgbClr val="292929"/>
                                              </a:solidFill>
                                              <a:latin typeface="Cambria Math" panose="02040503050406030204" pitchFamily="18" charset="0"/>
                                            </a:rPr>
                                          </m:ctrlPr>
                                        </m:sSubSupPr>
                                        <m:e>
                                          <m:r>
                                            <a:rPr lang="en-US" altLang="zh-CN" sz="1800" i="1">
                                              <a:solidFill>
                                                <a:srgbClr val="292929"/>
                                              </a:solidFill>
                                              <a:latin typeface="Cambria Math" panose="02040503050406030204" pitchFamily="18" charset="0"/>
                                            </a:rPr>
                                            <m:t>𝑒</m:t>
                                          </m:r>
                                        </m:e>
                                        <m:sub>
                                          <m:r>
                                            <a:rPr lang="en-US" altLang="zh-CN" sz="1800" i="1">
                                              <a:solidFill>
                                                <a:srgbClr val="292929"/>
                                              </a:solidFill>
                                              <a:latin typeface="Cambria Math" panose="02040503050406030204" pitchFamily="18" charset="0"/>
                                            </a:rPr>
                                            <m:t>𝑣</m:t>
                                          </m:r>
                                          <m:r>
                                            <a:rPr lang="en-US" altLang="zh-CN" sz="1800" i="1">
                                              <a:solidFill>
                                                <a:srgbClr val="292929"/>
                                              </a:solidFill>
                                              <a:latin typeface="Cambria Math" panose="02040503050406030204" pitchFamily="18" charset="0"/>
                                            </a:rPr>
                                            <m:t>,2</m:t>
                                          </m:r>
                                        </m:sub>
                                        <m:sup/>
                                      </m:sSubSup>
                                    </m:e>
                                  </m:d>
                                </m:e>
                                <m:e>
                                  <m:r>
                                    <a:rPr lang="en-US" altLang="zh-CN" sz="1800" i="1">
                                      <a:latin typeface="Cambria Math" panose="02040503050406030204" pitchFamily="18" charset="0"/>
                                      <a:ea typeface="黑体" panose="02010609060101010101" pitchFamily="49" charset="-122"/>
                                      <a:sym typeface="+mn-ea"/>
                                    </a:rPr>
                                    <m:t>⋮</m:t>
                                  </m:r>
                                </m:e>
                                <m:e>
                                  <m:r>
                                    <a:rPr lang="en-US" altLang="zh-CN" sz="1800" i="1">
                                      <a:solidFill>
                                        <a:srgbClr val="292929"/>
                                      </a:solidFill>
                                      <a:latin typeface="Cambria Math" panose="02040503050406030204" pitchFamily="18" charset="0"/>
                                    </a:rPr>
                                    <m:t>𝑔</m:t>
                                  </m:r>
                                  <m:d>
                                    <m:dPr>
                                      <m:ctrlPr>
                                        <a:rPr lang="en-US" altLang="zh-CN" sz="1800" i="1">
                                          <a:solidFill>
                                            <a:srgbClr val="292929"/>
                                          </a:solidFill>
                                          <a:latin typeface="Cambria Math" panose="02040503050406030204" pitchFamily="18" charset="0"/>
                                        </a:rPr>
                                      </m:ctrlPr>
                                    </m:dPr>
                                    <m:e>
                                      <m:sSubSup>
                                        <m:sSubSupPr>
                                          <m:ctrlPr>
                                            <a:rPr lang="en-US" altLang="zh-CN" sz="1800" i="1">
                                              <a:solidFill>
                                                <a:srgbClr val="292929"/>
                                              </a:solidFill>
                                              <a:latin typeface="Cambria Math" panose="02040503050406030204" pitchFamily="18" charset="0"/>
                                            </a:rPr>
                                          </m:ctrlPr>
                                        </m:sSubSupPr>
                                        <m:e>
                                          <m:r>
                                            <a:rPr lang="en-US" altLang="zh-CN" sz="1800" i="1">
                                              <a:solidFill>
                                                <a:srgbClr val="292929"/>
                                              </a:solidFill>
                                              <a:latin typeface="Cambria Math" panose="02040503050406030204" pitchFamily="18" charset="0"/>
                                            </a:rPr>
                                            <m:t>𝑒</m:t>
                                          </m:r>
                                        </m:e>
                                        <m:sub>
                                          <m:r>
                                            <a:rPr lang="en-US" altLang="zh-CN" sz="1800" i="1">
                                              <a:solidFill>
                                                <a:srgbClr val="292929"/>
                                              </a:solidFill>
                                              <a:latin typeface="Cambria Math" panose="02040503050406030204" pitchFamily="18" charset="0"/>
                                            </a:rPr>
                                            <m:t>𝑣</m:t>
                                          </m:r>
                                          <m:r>
                                            <a:rPr lang="en-US" altLang="zh-CN" sz="1800" i="1">
                                              <a:solidFill>
                                                <a:srgbClr val="292929"/>
                                              </a:solidFill>
                                              <a:latin typeface="Cambria Math" panose="02040503050406030204" pitchFamily="18" charset="0"/>
                                            </a:rPr>
                                            <m:t>,</m:t>
                                          </m:r>
                                          <m:d>
                                            <m:dPr>
                                              <m:begChr m:val="|"/>
                                              <m:endChr m:val="|"/>
                                              <m:ctrlPr>
                                                <a:rPr lang="en-US" altLang="zh-CN" sz="1800" b="0" i="1" smtClean="0">
                                                  <a:solidFill>
                                                    <a:srgbClr val="292929"/>
                                                  </a:solidFill>
                                                  <a:latin typeface="Cambria Math" panose="02040503050406030204" pitchFamily="18" charset="0"/>
                                                </a:rPr>
                                              </m:ctrlPr>
                                            </m:dPr>
                                            <m:e>
                                              <m:r>
                                                <a:rPr lang="en-US" altLang="zh-CN" sz="1800" b="0" i="1" smtClean="0">
                                                  <a:solidFill>
                                                    <a:srgbClr val="292929"/>
                                                  </a:solidFill>
                                                  <a:latin typeface="Cambria Math" panose="02040503050406030204" pitchFamily="18" charset="0"/>
                                                </a:rPr>
                                                <m:t>𝐼𝑛</m:t>
                                              </m:r>
                                              <m:d>
                                                <m:dPr>
                                                  <m:ctrlPr>
                                                    <a:rPr lang="en-US" altLang="zh-CN" sz="1800" b="0" i="1" smtClean="0">
                                                      <a:solidFill>
                                                        <a:srgbClr val="292929"/>
                                                      </a:solidFill>
                                                      <a:latin typeface="Cambria Math" panose="02040503050406030204" pitchFamily="18" charset="0"/>
                                                    </a:rPr>
                                                  </m:ctrlPr>
                                                </m:dPr>
                                                <m:e>
                                                  <m:r>
                                                    <a:rPr lang="en-US" altLang="zh-CN" sz="1800" b="0" i="1" smtClean="0">
                                                      <a:solidFill>
                                                        <a:srgbClr val="292929"/>
                                                      </a:solidFill>
                                                      <a:latin typeface="Cambria Math" panose="02040503050406030204" pitchFamily="18" charset="0"/>
                                                    </a:rPr>
                                                    <m:t>𝑣</m:t>
                                                  </m:r>
                                                </m:e>
                                              </m:d>
                                            </m:e>
                                          </m:d>
                                        </m:sub>
                                        <m:sup/>
                                      </m:sSubSup>
                                    </m:e>
                                  </m:d>
                                </m:e>
                              </m:eqArr>
                            </m:den>
                          </m:f>
                        </m:e>
                      </m:d>
                    </m:oMath>
                  </m:oMathPara>
                </a14:m>
                <a:endParaRPr lang="en-US" altLang="zh-CN" sz="1800" dirty="0">
                  <a:solidFill>
                    <a:srgbClr val="292929"/>
                  </a:solidFill>
                  <a:latin typeface="+mn-lt"/>
                  <a:ea typeface="+mn-ea"/>
                  <a:sym typeface="+mn-ea"/>
                </a:endParaRPr>
              </a:p>
              <a:p>
                <a:pPr algn="l"/>
                <a:r>
                  <a:rPr lang="en-US" altLang="zh-CN" sz="1800" dirty="0">
                    <a:solidFill>
                      <a:srgbClr val="292929"/>
                    </a:solidFill>
                    <a:uFillTx/>
                    <a:latin typeface="+mn-lt"/>
                    <a:ea typeface="+mn-ea"/>
                    <a:sym typeface="+mn-ea"/>
                  </a:rPr>
                  <a:t>        </a:t>
                </a:r>
                <a:r>
                  <a:rPr lang="zh-CN" altLang="en-US" sz="1800" dirty="0">
                    <a:solidFill>
                      <a:srgbClr val="292929"/>
                    </a:solidFill>
                    <a:uFillTx/>
                    <a:latin typeface="+mn-lt"/>
                    <a:ea typeface="+mn-ea"/>
                    <a:sym typeface="+mn-ea"/>
                  </a:rPr>
                  <a:t>递归地调用上式，可以得到结论：</a:t>
                </a:r>
                <a:r>
                  <a:rPr lang="zh-CN" altLang="en-US" sz="1800" dirty="0">
                    <a:solidFill>
                      <a:srgbClr val="FF0000"/>
                    </a:solidFill>
                    <a:uFillTx/>
                    <a:latin typeface="+mn-lt"/>
                    <a:ea typeface="+mn-ea"/>
                    <a:sym typeface="+mn-ea"/>
                  </a:rPr>
                  <a:t>当各信道的局部编码向量确定后，则各信道的全局编码向量能唯一确定。</a:t>
                </a:r>
                <a:endParaRPr lang="en-US" altLang="zh-CN" sz="1800" dirty="0">
                  <a:solidFill>
                    <a:srgbClr val="FF0000"/>
                  </a:solidFill>
                  <a:uFillTx/>
                  <a:latin typeface="+mn-lt"/>
                  <a:ea typeface="+mn-ea"/>
                  <a:sym typeface="+mn-ea"/>
                </a:endParaRPr>
              </a:p>
              <a:p>
                <a:endParaRPr lang="zh-CN" altLang="en-US" b="1" dirty="0">
                  <a:solidFill>
                    <a:schemeClr val="accent2"/>
                  </a:solidFill>
                  <a:latin typeface="黑体" panose="02010609060101010101" pitchFamily="49" charset="-122"/>
                  <a:ea typeface="黑体" panose="02010609060101010101" pitchFamily="49" charset="-122"/>
                  <a:sym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81110" y="2743218"/>
                <a:ext cx="8381779" cy="3775393"/>
              </a:xfrm>
              <a:prstGeom prst="rect">
                <a:avLst/>
              </a:prstGeom>
              <a:blipFill rotWithShape="1">
                <a:blip r:embed="rId3"/>
                <a:stretch>
                  <a:fillRect l="-1" r="6" b="-12404"/>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439920" y="104775"/>
            <a:ext cx="4512945" cy="685800"/>
          </a:xfrm>
        </p:spPr>
        <p:txBody>
          <a:bodyPr/>
          <a:lstStyle/>
          <a:p>
            <a:r>
              <a:rPr lang="zh-CN" altLang="en-US" sz="2400" dirty="0">
                <a:sym typeface="+mn-ea"/>
              </a:rPr>
              <a:t>举例</a:t>
            </a:r>
          </a:p>
        </p:txBody>
      </p:sp>
      <p:sp>
        <p:nvSpPr>
          <p:cNvPr id="2" name="流程图: 接点 1"/>
          <p:cNvSpPr/>
          <p:nvPr/>
        </p:nvSpPr>
        <p:spPr>
          <a:xfrm>
            <a:off x="4381860" y="1865402"/>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5" name="流程图: 接点 4"/>
          <p:cNvSpPr/>
          <p:nvPr/>
        </p:nvSpPr>
        <p:spPr>
          <a:xfrm>
            <a:off x="7401839" y="2950913"/>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a:t>
            </a:r>
            <a:endParaRPr lang="zh-CN" altLang="en-US" dirty="0"/>
          </a:p>
        </p:txBody>
      </p:sp>
      <p:sp>
        <p:nvSpPr>
          <p:cNvPr id="6" name="流程图: 接点 5"/>
          <p:cNvSpPr/>
          <p:nvPr/>
        </p:nvSpPr>
        <p:spPr>
          <a:xfrm>
            <a:off x="1361881" y="2924427"/>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8" name="流程图: 接点 7"/>
          <p:cNvSpPr/>
          <p:nvPr/>
        </p:nvSpPr>
        <p:spPr>
          <a:xfrm>
            <a:off x="4381860" y="3722659"/>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a:t>
            </a:r>
            <a:endParaRPr lang="zh-CN" altLang="en-US" dirty="0"/>
          </a:p>
        </p:txBody>
      </p:sp>
      <p:sp>
        <p:nvSpPr>
          <p:cNvPr id="9" name="流程图: 接点 8"/>
          <p:cNvSpPr/>
          <p:nvPr/>
        </p:nvSpPr>
        <p:spPr>
          <a:xfrm>
            <a:off x="4381860" y="4931205"/>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10" name="流程图: 接点 9"/>
          <p:cNvSpPr/>
          <p:nvPr/>
        </p:nvSpPr>
        <p:spPr>
          <a:xfrm>
            <a:off x="1361881" y="5980094"/>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t>
            </a:r>
            <a:endParaRPr lang="zh-CN" altLang="en-US" dirty="0"/>
          </a:p>
        </p:txBody>
      </p:sp>
      <p:sp>
        <p:nvSpPr>
          <p:cNvPr id="11" name="流程图: 接点 10"/>
          <p:cNvSpPr/>
          <p:nvPr/>
        </p:nvSpPr>
        <p:spPr>
          <a:xfrm>
            <a:off x="7401839" y="5980094"/>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a:t>
            </a:r>
            <a:endParaRPr lang="zh-CN" altLang="en-US" dirty="0"/>
          </a:p>
        </p:txBody>
      </p:sp>
      <p:cxnSp>
        <p:nvCxnSpPr>
          <p:cNvPr id="12" name="直接箭头连接符 11"/>
          <p:cNvCxnSpPr>
            <a:stCxn id="2" idx="2"/>
            <a:endCxn id="6" idx="7"/>
          </p:cNvCxnSpPr>
          <p:nvPr/>
        </p:nvCxnSpPr>
        <p:spPr bwMode="auto">
          <a:xfrm flipH="1">
            <a:off x="1704417" y="2055897"/>
            <a:ext cx="2677443" cy="92432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 name="直接箭头连接符 14"/>
          <p:cNvCxnSpPr>
            <a:endCxn id="5" idx="1"/>
          </p:cNvCxnSpPr>
          <p:nvPr/>
        </p:nvCxnSpPr>
        <p:spPr bwMode="auto">
          <a:xfrm>
            <a:off x="4791085" y="2073597"/>
            <a:ext cx="2669524" cy="93311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直接箭头连接符 17"/>
          <p:cNvCxnSpPr/>
          <p:nvPr/>
        </p:nvCxnSpPr>
        <p:spPr bwMode="auto">
          <a:xfrm flipH="1">
            <a:off x="1691165" y="5104000"/>
            <a:ext cx="2677443" cy="92432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直接箭头连接符 18"/>
          <p:cNvCxnSpPr/>
          <p:nvPr/>
        </p:nvCxnSpPr>
        <p:spPr bwMode="auto">
          <a:xfrm>
            <a:off x="4777833" y="5121700"/>
            <a:ext cx="2669524" cy="93311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直接箭头连接符 21"/>
          <p:cNvCxnSpPr>
            <a:endCxn id="8" idx="2"/>
          </p:cNvCxnSpPr>
          <p:nvPr/>
        </p:nvCxnSpPr>
        <p:spPr bwMode="auto">
          <a:xfrm>
            <a:off x="1730029" y="3199862"/>
            <a:ext cx="2651831" cy="7132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p:cNvCxnSpPr>
            <a:stCxn id="5" idx="4"/>
          </p:cNvCxnSpPr>
          <p:nvPr/>
        </p:nvCxnSpPr>
        <p:spPr bwMode="auto">
          <a:xfrm>
            <a:off x="7602492" y="3331903"/>
            <a:ext cx="23133" cy="264819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p:cNvCxnSpPr>
            <a:stCxn id="6" idx="4"/>
          </p:cNvCxnSpPr>
          <p:nvPr/>
        </p:nvCxnSpPr>
        <p:spPr bwMode="auto">
          <a:xfrm>
            <a:off x="1562534" y="3305417"/>
            <a:ext cx="23133" cy="270398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直接箭头连接符 28"/>
          <p:cNvCxnSpPr>
            <a:stCxn id="5" idx="3"/>
          </p:cNvCxnSpPr>
          <p:nvPr/>
        </p:nvCxnSpPr>
        <p:spPr bwMode="auto">
          <a:xfrm flipH="1">
            <a:off x="4773875" y="3276108"/>
            <a:ext cx="2686734" cy="64317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直接箭头连接符 30"/>
          <p:cNvCxnSpPr>
            <a:stCxn id="8" idx="4"/>
            <a:endCxn id="9" idx="0"/>
          </p:cNvCxnSpPr>
          <p:nvPr/>
        </p:nvCxnSpPr>
        <p:spPr bwMode="auto">
          <a:xfrm>
            <a:off x="4582513" y="4103649"/>
            <a:ext cx="0" cy="8275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p:cNvCxnSpPr>
            <a:endCxn id="2" idx="7"/>
          </p:cNvCxnSpPr>
          <p:nvPr/>
        </p:nvCxnSpPr>
        <p:spPr bwMode="auto">
          <a:xfrm>
            <a:off x="4724396" y="990664"/>
            <a:ext cx="0" cy="930533"/>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cxnSp>
        <p:nvCxnSpPr>
          <p:cNvPr id="40" name="直接箭头连接符 39"/>
          <p:cNvCxnSpPr/>
          <p:nvPr/>
        </p:nvCxnSpPr>
        <p:spPr bwMode="auto">
          <a:xfrm>
            <a:off x="4439640" y="990663"/>
            <a:ext cx="0" cy="930533"/>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1" name="文本框 40"/>
              <p:cNvSpPr txBox="1"/>
              <p:nvPr/>
            </p:nvSpPr>
            <p:spPr>
              <a:xfrm>
                <a:off x="3511381" y="1060105"/>
                <a:ext cx="1030667"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𝒇</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𝑶𝑺</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m:t>
                      </m:r>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r>
                                  <m:rPr>
                                    <m:brk m:alnAt="7"/>
                                  </m:rPr>
                                  <a:rPr lang="en-US" altLang="zh-CN" sz="1400" b="1" i="1" smtClean="0">
                                    <a:solidFill>
                                      <a:schemeClr val="tx1"/>
                                    </a:solidFill>
                                    <a:latin typeface="Cambria Math" panose="02040503050406030204" pitchFamily="18" charset="0"/>
                                    <a:ea typeface="黑体" panose="02010609060101010101" pitchFamily="49" charset="-122"/>
                                    <a:sym typeface="+mn-ea"/>
                                  </a:rPr>
                                  <m:t>𝟏</m:t>
                                </m:r>
                              </m:e>
                            </m:mr>
                            <m:mr>
                              <m:e>
                                <m:r>
                                  <a:rPr lang="en-US" altLang="zh-CN" sz="1400" b="1" i="1" smtClean="0">
                                    <a:solidFill>
                                      <a:schemeClr val="tx1"/>
                                    </a:solidFill>
                                    <a:latin typeface="Cambria Math" panose="02040503050406030204" pitchFamily="18" charset="0"/>
                                    <a:ea typeface="黑体" panose="02010609060101010101" pitchFamily="49" charset="-122"/>
                                    <a:sym typeface="+mn-ea"/>
                                  </a:rPr>
                                  <m:t>𝟎</m:t>
                                </m:r>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3511381" y="1060105"/>
                <a:ext cx="1030667" cy="475771"/>
              </a:xfrm>
              <a:prstGeom prst="rect">
                <a:avLst/>
              </a:prstGeom>
              <a:blipFill rotWithShape="1">
                <a:blip r:embed="rId3"/>
                <a:stretch>
                  <a:fillRect l="-45" t="-61" r="51" b="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4804317" y="1049980"/>
                <a:ext cx="1077731" cy="450188"/>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𝒇</m:t>
                          </m:r>
                        </m:e>
                        <m:sub>
                          <m:sSup>
                            <m:sSup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pPr>
                            <m:e>
                              <m:r>
                                <a:rPr lang="en-US" altLang="zh-CN" sz="1400" b="1" i="1" smtClean="0">
                                  <a:solidFill>
                                    <a:schemeClr val="tx1"/>
                                  </a:solidFill>
                                  <a:latin typeface="Cambria Math" panose="02040503050406030204" pitchFamily="18" charset="0"/>
                                  <a:ea typeface="黑体" panose="02010609060101010101" pitchFamily="49" charset="-122"/>
                                  <a:sym typeface="+mn-ea"/>
                                </a:rPr>
                                <m:t>𝑶</m:t>
                              </m:r>
                            </m:e>
                            <m:sup>
                              <m:r>
                                <a:rPr lang="en-US" altLang="zh-CN" sz="1400" b="1" i="1" smtClean="0">
                                  <a:solidFill>
                                    <a:schemeClr val="tx1"/>
                                  </a:solidFill>
                                  <a:latin typeface="Cambria Math" panose="02040503050406030204" pitchFamily="18" charset="0"/>
                                  <a:ea typeface="黑体" panose="02010609060101010101" pitchFamily="49" charset="-122"/>
                                  <a:sym typeface="+mn-ea"/>
                                </a:rPr>
                                <m:t>′</m:t>
                              </m:r>
                            </m:sup>
                          </m:sSup>
                          <m:r>
                            <a:rPr lang="en-US" altLang="zh-CN" sz="1400" b="1" i="1" smtClean="0">
                              <a:solidFill>
                                <a:schemeClr val="tx1"/>
                              </a:solidFill>
                              <a:latin typeface="Cambria Math" panose="02040503050406030204" pitchFamily="18" charset="0"/>
                              <a:ea typeface="黑体" panose="02010609060101010101" pitchFamily="49" charset="-122"/>
                              <a:sym typeface="+mn-ea"/>
                            </a:rPr>
                            <m:t>𝑺</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m:t>
                      </m:r>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r>
                                  <m:rPr>
                                    <m:brk m:alnAt="7"/>
                                  </m:rPr>
                                  <a:rPr lang="en-US" altLang="zh-CN" sz="1400" b="1" i="1" smtClean="0">
                                    <a:solidFill>
                                      <a:schemeClr val="tx1"/>
                                    </a:solidFill>
                                    <a:latin typeface="Cambria Math" panose="02040503050406030204" pitchFamily="18" charset="0"/>
                                    <a:ea typeface="黑体" panose="02010609060101010101" pitchFamily="49" charset="-122"/>
                                    <a:sym typeface="+mn-ea"/>
                                  </a:rPr>
                                  <m:t>𝟎</m:t>
                                </m:r>
                              </m:e>
                            </m:mr>
                            <m:mr>
                              <m:e>
                                <m:r>
                                  <a:rPr lang="en-US" altLang="zh-CN" sz="1400" b="1" i="1" smtClean="0">
                                    <a:solidFill>
                                      <a:schemeClr val="tx1"/>
                                    </a:solidFill>
                                    <a:latin typeface="Cambria Math" panose="02040503050406030204" pitchFamily="18" charset="0"/>
                                    <a:ea typeface="黑体" panose="02010609060101010101" pitchFamily="49" charset="-122"/>
                                    <a:sym typeface="+mn-ea"/>
                                  </a:rPr>
                                  <m:t>𝟏</m:t>
                                </m:r>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4804317" y="1049980"/>
                <a:ext cx="1077731" cy="450188"/>
              </a:xfrm>
              <a:prstGeom prst="rect">
                <a:avLst/>
              </a:prstGeom>
              <a:blipFill rotWithShape="1">
                <a:blip r:embed="rId4"/>
                <a:stretch>
                  <a:fillRect l="-50" t="-72" r="4" b="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182252" y="2234295"/>
                <a:ext cx="586251"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e>
                            </m:m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𝟑</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2182252" y="2234295"/>
                <a:ext cx="586251" cy="475771"/>
              </a:xfrm>
              <a:prstGeom prst="rect">
                <a:avLst/>
              </a:prstGeom>
              <a:blipFill rotWithShape="1">
                <a:blip r:embed="rId5"/>
                <a:stretch>
                  <a:fillRect l="-67" t="-77" r="92" b="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6345206" y="2234296"/>
                <a:ext cx="586251"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e>
                            </m:m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𝟒</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6345206" y="2234296"/>
                <a:ext cx="586251" cy="475771"/>
              </a:xfrm>
              <a:prstGeom prst="rect">
                <a:avLst/>
              </a:prstGeom>
              <a:blipFill rotWithShape="1">
                <a:blip r:embed="rId6"/>
                <a:stretch>
                  <a:fillRect l="-49" t="-77" r="74" b="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4732316" y="1723013"/>
                <a:ext cx="1215526" cy="421013"/>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200" b="1" i="1" smtClean="0">
                              <a:solidFill>
                                <a:schemeClr val="tx1"/>
                              </a:solidFill>
                              <a:latin typeface="Cambria Math" panose="02040503050406030204" pitchFamily="18" charset="0"/>
                              <a:ea typeface="黑体" panose="02010609060101010101" pitchFamily="49" charset="-122"/>
                              <a:sym typeface="+mn-ea"/>
                            </a:rPr>
                            <m:t>𝑲</m:t>
                          </m:r>
                        </m:e>
                        <m:sub>
                          <m:r>
                            <a:rPr lang="en-US" altLang="zh-CN" sz="1200" b="1" i="1" smtClean="0">
                              <a:solidFill>
                                <a:schemeClr val="tx1"/>
                              </a:solidFill>
                              <a:latin typeface="Cambria Math" panose="02040503050406030204" pitchFamily="18" charset="0"/>
                              <a:ea typeface="黑体" panose="02010609060101010101" pitchFamily="49" charset="-122"/>
                              <a:sym typeface="+mn-ea"/>
                            </a:rPr>
                            <m:t>𝒔</m:t>
                          </m:r>
                        </m:sub>
                      </m:sSub>
                      <m:r>
                        <a:rPr lang="en-US" altLang="zh-CN" sz="1200" b="1" i="1" smtClean="0">
                          <a:solidFill>
                            <a:schemeClr val="tx1"/>
                          </a:solidFill>
                          <a:latin typeface="Cambria Math" panose="02040503050406030204" pitchFamily="18" charset="0"/>
                          <a:ea typeface="黑体" panose="02010609060101010101" pitchFamily="49" charset="-122"/>
                          <a:sym typeface="+mn-ea"/>
                        </a:rPr>
                        <m:t>=</m:t>
                      </m:r>
                      <m:d>
                        <m:dPr>
                          <m:begChr m:val="["/>
                          <m:endChr m:val="]"/>
                          <m:ctrlPr>
                            <a:rPr lang="en-US" altLang="zh-CN" sz="12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2"/>
                                    <m:mcJc m:val="center"/>
                                  </m:mcPr>
                                </m:mc>
                              </m:mcs>
                              <m:ctrlPr>
                                <a:rPr lang="en-US" altLang="zh-CN" sz="12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2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2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200" b="1" i="1" smtClean="0">
                                        <a:solidFill>
                                          <a:schemeClr val="tx1"/>
                                        </a:solidFill>
                                        <a:latin typeface="Cambria Math" panose="02040503050406030204" pitchFamily="18" charset="0"/>
                                        <a:ea typeface="黑体" panose="02010609060101010101" pitchFamily="49" charset="-122"/>
                                        <a:sym typeface="+mn-ea"/>
                                      </a:rPr>
                                      <m:t>𝟏</m:t>
                                    </m:r>
                                  </m:sub>
                                </m:sSub>
                              </m:e>
                              <m:e>
                                <m:sSub>
                                  <m:sSubPr>
                                    <m:ctrlPr>
                                      <a:rPr lang="en-US" altLang="zh-CN" sz="12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2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200" b="1" i="1" smtClean="0">
                                        <a:solidFill>
                                          <a:schemeClr val="tx1"/>
                                        </a:solidFill>
                                        <a:latin typeface="Cambria Math" panose="02040503050406030204" pitchFamily="18" charset="0"/>
                                        <a:ea typeface="黑体" panose="02010609060101010101" pitchFamily="49" charset="-122"/>
                                        <a:sym typeface="+mn-ea"/>
                                      </a:rPr>
                                      <m:t>𝟐</m:t>
                                    </m:r>
                                  </m:sub>
                                </m:sSub>
                              </m:e>
                            </m:mr>
                            <m:mr>
                              <m:e>
                                <m:sSub>
                                  <m:sSubPr>
                                    <m:ctrlPr>
                                      <a:rPr lang="en-US" altLang="zh-CN" sz="12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2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200" b="1" i="1" smtClean="0">
                                        <a:solidFill>
                                          <a:schemeClr val="tx1"/>
                                        </a:solidFill>
                                        <a:latin typeface="Cambria Math" panose="02040503050406030204" pitchFamily="18" charset="0"/>
                                        <a:ea typeface="黑体" panose="02010609060101010101" pitchFamily="49" charset="-122"/>
                                        <a:sym typeface="+mn-ea"/>
                                      </a:rPr>
                                      <m:t>𝟑</m:t>
                                    </m:r>
                                  </m:sub>
                                </m:sSub>
                              </m:e>
                              <m:e>
                                <m:sSub>
                                  <m:sSubPr>
                                    <m:ctrlPr>
                                      <a:rPr lang="en-US" altLang="zh-CN" sz="12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2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200" b="1" i="1" smtClean="0">
                                        <a:solidFill>
                                          <a:schemeClr val="tx1"/>
                                        </a:solidFill>
                                        <a:latin typeface="Cambria Math" panose="02040503050406030204" pitchFamily="18" charset="0"/>
                                        <a:ea typeface="黑体" panose="02010609060101010101" pitchFamily="49" charset="-122"/>
                                        <a:sym typeface="+mn-ea"/>
                                      </a:rPr>
                                      <m:t>𝟒</m:t>
                                    </m:r>
                                  </m:sub>
                                </m:sSub>
                              </m:e>
                            </m:mr>
                          </m:m>
                        </m:e>
                      </m:d>
                    </m:oMath>
                  </m:oMathPara>
                </a14:m>
                <a:endParaRPr lang="zh-CN" altLang="en-US" sz="12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4732316" y="1723013"/>
                <a:ext cx="1215526" cy="421013"/>
              </a:xfrm>
              <a:prstGeom prst="rect">
                <a:avLst/>
              </a:prstGeom>
              <a:blipFill rotWithShape="1">
                <a:blip r:embed="rId7"/>
                <a:stretch>
                  <a:fillRect l="-24" t="-61" r="36" b="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3977066" y="3151000"/>
                <a:ext cx="1119857"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𝑲</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𝒘</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m:t>
                      </m:r>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𝒘</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e>
                            </m:m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𝒘</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3977066" y="3151000"/>
                <a:ext cx="1119857" cy="475771"/>
              </a:xfrm>
              <a:prstGeom prst="rect">
                <a:avLst/>
              </a:prstGeom>
              <a:blipFill rotWithShape="1">
                <a:blip r:embed="rId8"/>
                <a:stretch>
                  <a:fillRect l="-5" t="-27" r="37" b="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7737051" y="2992279"/>
                <a:ext cx="1496820" cy="307777"/>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𝑲</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𝒖</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m:t>
                      </m:r>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2"/>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𝒖</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e>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𝒖</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7737051" y="2992279"/>
                <a:ext cx="1496820" cy="307777"/>
              </a:xfrm>
              <a:prstGeom prst="rect">
                <a:avLst/>
              </a:prstGeom>
              <a:blipFill rotWithShape="1">
                <a:blip r:embed="rId9"/>
                <a:stretch>
                  <a:fillRect l="-14" t="-52" r="22" b="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014956" y="4813923"/>
                <a:ext cx="1424684" cy="307777"/>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𝑲</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𝒗</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m:t>
                      </m:r>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2"/>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𝒗</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e>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𝒗</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014956" y="4813923"/>
                <a:ext cx="1424684" cy="307777"/>
              </a:xfrm>
              <a:prstGeom prst="rect">
                <a:avLst/>
              </a:prstGeom>
              <a:blipFill rotWithShape="1">
                <a:blip r:embed="rId10"/>
                <a:stretch>
                  <a:fillRect l="-43" t="-202" r="25" b="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79272" y="2961033"/>
                <a:ext cx="1336520" cy="307777"/>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𝑲</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𝒕</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m:t>
                      </m:r>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2"/>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𝒕</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e>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𝒕</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79272" y="2961033"/>
                <a:ext cx="1336520" cy="307777"/>
              </a:xfrm>
              <a:prstGeom prst="rect">
                <a:avLst/>
              </a:prstGeom>
              <a:blipFill rotWithShape="1">
                <a:blip r:embed="rId11"/>
                <a:stretch>
                  <a:fillRect l="-40" t="-9" r="28" b="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2790964" y="3067531"/>
                <a:ext cx="747576"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𝒕</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e>
                            </m:m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𝒕</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𝟑</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2790964" y="3067531"/>
                <a:ext cx="747576" cy="475771"/>
              </a:xfrm>
              <a:prstGeom prst="rect">
                <a:avLst/>
              </a:prstGeom>
              <a:blipFill rotWithShape="1">
                <a:blip r:embed="rId12"/>
                <a:stretch>
                  <a:fillRect l="-19" t="-101" r="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5835465" y="3080737"/>
                <a:ext cx="787652"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𝒖</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e>
                            </m:m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𝒖</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𝟒</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52" name="文本框 51"/>
              <p:cNvSpPr txBox="1">
                <a:spLocks noRot="1" noChangeAspect="1" noMove="1" noResize="1" noEditPoints="1" noAdjustHandles="1" noChangeArrowheads="1" noChangeShapeType="1" noTextEdit="1"/>
              </p:cNvSpPr>
              <p:nvPr/>
            </p:nvSpPr>
            <p:spPr>
              <a:xfrm>
                <a:off x="5835465" y="3080737"/>
                <a:ext cx="787652" cy="475771"/>
              </a:xfrm>
              <a:prstGeom prst="rect">
                <a:avLst/>
              </a:prstGeom>
              <a:blipFill rotWithShape="1">
                <a:blip r:embed="rId13"/>
                <a:stretch>
                  <a:fillRect l="-57" t="-74" r="9"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857717" y="4444840"/>
                <a:ext cx="747576"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𝒕</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e>
                            </m:m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𝒕</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𝟑</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857717" y="4444840"/>
                <a:ext cx="747576" cy="475771"/>
              </a:xfrm>
              <a:prstGeom prst="rect">
                <a:avLst/>
              </a:prstGeom>
              <a:blipFill rotWithShape="1">
                <a:blip r:embed="rId14"/>
                <a:stretch>
                  <a:fillRect l="-62" t="-100" r="2" b="1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7640483" y="4444839"/>
                <a:ext cx="787652"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𝒖</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e>
                            </m:m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𝒖</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𝟒</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7640483" y="4444839"/>
                <a:ext cx="787652" cy="475771"/>
              </a:xfrm>
              <a:prstGeom prst="rect">
                <a:avLst/>
              </a:prstGeom>
              <a:blipFill rotWithShape="1">
                <a:blip r:embed="rId15"/>
                <a:stretch>
                  <a:fillRect l="-21" t="-100" r="53" b="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4625271" y="4233103"/>
                <a:ext cx="1834926"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𝒘</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𝒕</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m:rPr>
                                    <m:brk m:alnAt="7"/>
                                  </m:rPr>
                                  <a:rPr lang="en-US" altLang="zh-CN" sz="1400" b="1"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smtClean="0">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𝒘</m:t>
                                            </m:r>
                                          </m:e>
                                          <m:sub>
                                            <m:r>
                                              <a:rPr lang="en-US" altLang="zh-CN" sz="1400" b="1" i="1" smtClean="0">
                                                <a:latin typeface="Cambria Math" panose="02040503050406030204" pitchFamily="18" charset="0"/>
                                                <a:ea typeface="黑体" panose="02010609060101010101" pitchFamily="49" charset="-122"/>
                                                <a:sym typeface="+mn-ea"/>
                                              </a:rPr>
                                              <m:t>𝟐</m:t>
                                            </m:r>
                                          </m:sub>
                                        </m:sSub>
                                        <m:r>
                                          <a:rPr lang="en-US" altLang="zh-CN" sz="1400" b="1" i="1" smtClean="0">
                                            <a:latin typeface="Cambria Math" panose="02040503050406030204" pitchFamily="18" charset="0"/>
                                            <a:ea typeface="黑体" panose="02010609060101010101" pitchFamily="49" charset="-122"/>
                                            <a:sym typeface="+mn-ea"/>
                                          </a:rPr>
                                          <m:t>𝒖</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𝒔</m:t>
                                    </m:r>
                                  </m:e>
                                  <m:sub>
                                    <m:r>
                                      <a:rPr lang="en-US" altLang="zh-CN" sz="1400" b="1" i="1" smtClean="0">
                                        <a:latin typeface="Cambria Math" panose="02040503050406030204" pitchFamily="18" charset="0"/>
                                        <a:ea typeface="黑体" panose="02010609060101010101" pitchFamily="49" charset="-122"/>
                                        <a:sym typeface="+mn-ea"/>
                                      </a:rPr>
                                      <m:t>𝟐</m:t>
                                    </m:r>
                                  </m:sub>
                                </m:sSub>
                              </m:e>
                            </m:mr>
                            <m:m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𝒘</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𝒕</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𝒔</m:t>
                                    </m:r>
                                  </m:e>
                                  <m:sub>
                                    <m:r>
                                      <a:rPr lang="en-US" altLang="zh-CN" sz="1400" b="1" i="1" smtClean="0">
                                        <a:latin typeface="Cambria Math" panose="02040503050406030204" pitchFamily="18" charset="0"/>
                                        <a:ea typeface="黑体" panose="02010609060101010101" pitchFamily="49" charset="-122"/>
                                        <a:sym typeface="+mn-ea"/>
                                      </a:rPr>
                                      <m:t>𝟑</m:t>
                                    </m:r>
                                  </m:sub>
                                </m:sSub>
                                <m:r>
                                  <m:rPr>
                                    <m:brk m:alnAt="7"/>
                                  </m:rPr>
                                  <a:rPr lang="en-US" altLang="zh-CN" sz="1400" b="1" i="1">
                                    <a:latin typeface="Cambria Math" panose="02040503050406030204" pitchFamily="18" charset="0"/>
                                    <a:ea typeface="黑体" panose="02010609060101010101" pitchFamily="49" charset="-122"/>
                                    <a:sym typeface="+mn-ea"/>
                                  </a:rPr>
                                  <m:t>+</m:t>
                                </m:r>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𝒘</m:t>
                                            </m:r>
                                          </m:e>
                                          <m:sub>
                                            <m:r>
                                              <a:rPr lang="en-US" altLang="zh-CN" sz="1400" b="1" i="1">
                                                <a:latin typeface="Cambria Math" panose="02040503050406030204" pitchFamily="18" charset="0"/>
                                                <a:ea typeface="黑体" panose="02010609060101010101" pitchFamily="49" charset="-122"/>
                                                <a:sym typeface="+mn-ea"/>
                                              </a:rPr>
                                              <m:t>𝟐</m:t>
                                            </m:r>
                                          </m:sub>
                                        </m:sSub>
                                        <m:r>
                                          <a:rPr lang="en-US" altLang="zh-CN" sz="1400" b="1" i="1">
                                            <a:latin typeface="Cambria Math" panose="02040503050406030204" pitchFamily="18" charset="0"/>
                                            <a:ea typeface="黑体" panose="02010609060101010101" pitchFamily="49" charset="-122"/>
                                            <a:sym typeface="+mn-ea"/>
                                          </a:rPr>
                                          <m:t>𝒖</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𝒔</m:t>
                                    </m:r>
                                  </m:e>
                                  <m:sub>
                                    <m:r>
                                      <a:rPr lang="en-US" altLang="zh-CN" sz="1400" b="1" i="1" smtClean="0">
                                        <a:latin typeface="Cambria Math" panose="02040503050406030204" pitchFamily="18" charset="0"/>
                                        <a:ea typeface="黑体" panose="02010609060101010101" pitchFamily="49" charset="-122"/>
                                        <a:sym typeface="+mn-ea"/>
                                      </a:rPr>
                                      <m:t>𝟒</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4625271" y="4233103"/>
                <a:ext cx="1834926" cy="475771"/>
              </a:xfrm>
              <a:prstGeom prst="rect">
                <a:avLst/>
              </a:prstGeom>
              <a:blipFill rotWithShape="1">
                <a:blip r:embed="rId16"/>
                <a:stretch>
                  <a:fillRect l="-31" t="-41" r="19" b="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2151842" y="5771517"/>
                <a:ext cx="2180020"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𝒗</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𝒘</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𝒕</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m:rPr>
                                    <m:brk m:alnAt="7"/>
                                  </m:rPr>
                                  <a:rPr lang="en-US" altLang="zh-CN" sz="1400" b="1"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smtClean="0">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𝒗</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𝒘</m:t>
                                            </m:r>
                                          </m:e>
                                          <m:sub>
                                            <m:r>
                                              <a:rPr lang="en-US" altLang="zh-CN" sz="1400" b="1" i="1" smtClean="0">
                                                <a:latin typeface="Cambria Math" panose="02040503050406030204" pitchFamily="18" charset="0"/>
                                                <a:ea typeface="黑体" panose="02010609060101010101" pitchFamily="49" charset="-122"/>
                                                <a:sym typeface="+mn-ea"/>
                                              </a:rPr>
                                              <m:t>𝟐</m:t>
                                            </m:r>
                                          </m:sub>
                                        </m:sSub>
                                        <m:r>
                                          <a:rPr lang="en-US" altLang="zh-CN" sz="1400" b="1" i="1" smtClean="0">
                                            <a:latin typeface="Cambria Math" panose="02040503050406030204" pitchFamily="18" charset="0"/>
                                            <a:ea typeface="黑体" panose="02010609060101010101" pitchFamily="49" charset="-122"/>
                                            <a:sym typeface="+mn-ea"/>
                                          </a:rPr>
                                          <m:t>𝒖</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𝒔</m:t>
                                    </m:r>
                                  </m:e>
                                  <m:sub>
                                    <m:r>
                                      <a:rPr lang="en-US" altLang="zh-CN" sz="1400" b="1" i="1" smtClean="0">
                                        <a:latin typeface="Cambria Math" panose="02040503050406030204" pitchFamily="18" charset="0"/>
                                        <a:ea typeface="黑体" panose="02010609060101010101" pitchFamily="49" charset="-122"/>
                                        <a:sym typeface="+mn-ea"/>
                                      </a:rPr>
                                      <m:t>𝟐</m:t>
                                    </m:r>
                                  </m:sub>
                                </m:sSub>
                              </m:e>
                            </m:mr>
                            <m:m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𝒗</m:t>
                                        </m:r>
                                      </m:e>
                                      <m:sub>
                                        <m:r>
                                          <a:rPr lang="en-US" altLang="zh-CN" sz="1400" b="1" i="1">
                                            <a:latin typeface="Cambria Math" panose="02040503050406030204" pitchFamily="18" charset="0"/>
                                            <a:ea typeface="黑体" panose="02010609060101010101" pitchFamily="49" charset="-122"/>
                                            <a:sym typeface="+mn-ea"/>
                                          </a:rPr>
                                          <m:t>𝟏</m:t>
                                        </m:r>
                                      </m:sub>
                                    </m:sSub>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𝒘</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𝒕</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𝒔</m:t>
                                    </m:r>
                                  </m:e>
                                  <m:sub>
                                    <m:r>
                                      <a:rPr lang="en-US" altLang="zh-CN" sz="1400" b="1" i="1" smtClean="0">
                                        <a:latin typeface="Cambria Math" panose="02040503050406030204" pitchFamily="18" charset="0"/>
                                        <a:ea typeface="黑体" panose="02010609060101010101" pitchFamily="49" charset="-122"/>
                                        <a:sym typeface="+mn-ea"/>
                                      </a:rPr>
                                      <m:t>𝟑</m:t>
                                    </m:r>
                                  </m:sub>
                                </m:sSub>
                                <m:r>
                                  <m:rPr>
                                    <m:brk m:alnAt="7"/>
                                  </m:rPr>
                                  <a:rPr lang="en-US" altLang="zh-CN" sz="1400" b="1" i="1">
                                    <a:latin typeface="Cambria Math" panose="02040503050406030204" pitchFamily="18" charset="0"/>
                                    <a:ea typeface="黑体" panose="02010609060101010101" pitchFamily="49" charset="-122"/>
                                    <a:sym typeface="+mn-ea"/>
                                  </a:rPr>
                                  <m:t>+</m:t>
                                </m:r>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𝒗</m:t>
                                    </m:r>
                                  </m:e>
                                  <m:sub>
                                    <m:r>
                                      <a:rPr lang="en-US" altLang="zh-CN" sz="1400" b="1" i="1">
                                        <a:latin typeface="Cambria Math" panose="02040503050406030204" pitchFamily="18" charset="0"/>
                                        <a:ea typeface="黑体" panose="02010609060101010101" pitchFamily="49" charset="-122"/>
                                        <a:sym typeface="+mn-ea"/>
                                      </a:rPr>
                                      <m:t>𝟏</m:t>
                                    </m:r>
                                  </m:sub>
                                </m:sSub>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𝒘</m:t>
                                            </m:r>
                                          </m:e>
                                          <m:sub>
                                            <m:r>
                                              <a:rPr lang="en-US" altLang="zh-CN" sz="1400" b="1" i="1">
                                                <a:latin typeface="Cambria Math" panose="02040503050406030204" pitchFamily="18" charset="0"/>
                                                <a:ea typeface="黑体" panose="02010609060101010101" pitchFamily="49" charset="-122"/>
                                                <a:sym typeface="+mn-ea"/>
                                              </a:rPr>
                                              <m:t>𝟐</m:t>
                                            </m:r>
                                          </m:sub>
                                        </m:sSub>
                                        <m:r>
                                          <a:rPr lang="en-US" altLang="zh-CN" sz="1400" b="1" i="1">
                                            <a:latin typeface="Cambria Math" panose="02040503050406030204" pitchFamily="18" charset="0"/>
                                            <a:ea typeface="黑体" panose="02010609060101010101" pitchFamily="49" charset="-122"/>
                                            <a:sym typeface="+mn-ea"/>
                                          </a:rPr>
                                          <m:t>𝒖</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𝒔</m:t>
                                    </m:r>
                                  </m:e>
                                  <m:sub>
                                    <m:r>
                                      <a:rPr lang="en-US" altLang="zh-CN" sz="1400" b="1" i="1" smtClean="0">
                                        <a:latin typeface="Cambria Math" panose="02040503050406030204" pitchFamily="18" charset="0"/>
                                        <a:ea typeface="黑体" panose="02010609060101010101" pitchFamily="49" charset="-122"/>
                                        <a:sym typeface="+mn-ea"/>
                                      </a:rPr>
                                      <m:t>𝟒</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2151842" y="5771517"/>
                <a:ext cx="2180020" cy="475771"/>
              </a:xfrm>
              <a:prstGeom prst="rect">
                <a:avLst/>
              </a:prstGeom>
              <a:blipFill rotWithShape="1">
                <a:blip r:embed="rId17"/>
                <a:stretch>
                  <a:fillRect l="-21" r="24"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4681825" y="5769535"/>
                <a:ext cx="2180020"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𝒗</m:t>
                                                </m:r>
                                              </m:e>
                                              <m:sub>
                                                <m:r>
                                                  <a:rPr lang="en-US" altLang="zh-CN" sz="1400" b="1" i="1" smtClean="0">
                                                    <a:latin typeface="Cambria Math" panose="02040503050406030204" pitchFamily="18" charset="0"/>
                                                    <a:ea typeface="黑体" panose="02010609060101010101" pitchFamily="49" charset="-122"/>
                                                    <a:sym typeface="+mn-ea"/>
                                                  </a:rPr>
                                                  <m:t>𝟐</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𝒘</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𝒕</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m:rPr>
                                    <m:brk m:alnAt="7"/>
                                  </m:rPr>
                                  <a:rPr lang="en-US" altLang="zh-CN" sz="1400" b="1"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𝒗</m:t>
                                    </m:r>
                                  </m:e>
                                  <m:sub>
                                    <m:r>
                                      <a:rPr lang="en-US" altLang="zh-CN" sz="1400" b="1" i="1">
                                        <a:latin typeface="Cambria Math" panose="02040503050406030204" pitchFamily="18" charset="0"/>
                                        <a:ea typeface="黑体" panose="02010609060101010101" pitchFamily="49" charset="-122"/>
                                        <a:sym typeface="+mn-ea"/>
                                      </a:rPr>
                                      <m:t>𝟐</m:t>
                                    </m:r>
                                  </m:sub>
                                </m:sSub>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smtClean="0">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𝒘</m:t>
                                            </m:r>
                                          </m:e>
                                          <m:sub>
                                            <m:r>
                                              <a:rPr lang="en-US" altLang="zh-CN" sz="1400" b="1" i="1" smtClean="0">
                                                <a:latin typeface="Cambria Math" panose="02040503050406030204" pitchFamily="18" charset="0"/>
                                                <a:ea typeface="黑体" panose="02010609060101010101" pitchFamily="49" charset="-122"/>
                                                <a:sym typeface="+mn-ea"/>
                                              </a:rPr>
                                              <m:t>𝟐</m:t>
                                            </m:r>
                                          </m:sub>
                                        </m:sSub>
                                        <m:r>
                                          <a:rPr lang="en-US" altLang="zh-CN" sz="1400" b="1" i="1" smtClean="0">
                                            <a:latin typeface="Cambria Math" panose="02040503050406030204" pitchFamily="18" charset="0"/>
                                            <a:ea typeface="黑体" panose="02010609060101010101" pitchFamily="49" charset="-122"/>
                                            <a:sym typeface="+mn-ea"/>
                                          </a:rPr>
                                          <m:t>𝒖</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𝒔</m:t>
                                    </m:r>
                                  </m:e>
                                  <m:sub>
                                    <m:r>
                                      <a:rPr lang="en-US" altLang="zh-CN" sz="1400" b="1" i="1" smtClean="0">
                                        <a:latin typeface="Cambria Math" panose="02040503050406030204" pitchFamily="18" charset="0"/>
                                        <a:ea typeface="黑体" panose="02010609060101010101" pitchFamily="49" charset="-122"/>
                                        <a:sym typeface="+mn-ea"/>
                                      </a:rPr>
                                      <m:t>𝟐</m:t>
                                    </m:r>
                                  </m:sub>
                                </m:sSub>
                              </m:e>
                            </m:mr>
                            <m:m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𝒗</m:t>
                                                </m:r>
                                              </m:e>
                                              <m:sub>
                                                <m:r>
                                                  <a:rPr lang="en-US" altLang="zh-CN" sz="1400" b="1" i="1">
                                                    <a:latin typeface="Cambria Math" panose="02040503050406030204" pitchFamily="18" charset="0"/>
                                                    <a:ea typeface="黑体" panose="02010609060101010101" pitchFamily="49" charset="-122"/>
                                                    <a:sym typeface="+mn-ea"/>
                                                  </a:rPr>
                                                  <m:t>𝟐</m:t>
                                                </m:r>
                                              </m:sub>
                                            </m:sSub>
                                            <m:r>
                                              <a:rPr lang="en-US" altLang="zh-CN" sz="1400" b="1" i="1">
                                                <a:latin typeface="Cambria Math" panose="02040503050406030204" pitchFamily="18" charset="0"/>
                                                <a:ea typeface="黑体" panose="02010609060101010101" pitchFamily="49" charset="-122"/>
                                                <a:sym typeface="+mn-ea"/>
                                              </a:rPr>
                                              <m:t>𝒘</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𝒕</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𝒔</m:t>
                                    </m:r>
                                  </m:e>
                                  <m:sub>
                                    <m:r>
                                      <a:rPr lang="en-US" altLang="zh-CN" sz="1400" b="1" i="1" smtClean="0">
                                        <a:latin typeface="Cambria Math" panose="02040503050406030204" pitchFamily="18" charset="0"/>
                                        <a:ea typeface="黑体" panose="02010609060101010101" pitchFamily="49" charset="-122"/>
                                        <a:sym typeface="+mn-ea"/>
                                      </a:rPr>
                                      <m:t>𝟑</m:t>
                                    </m:r>
                                  </m:sub>
                                </m:sSub>
                                <m:r>
                                  <m:rPr>
                                    <m:brk m:alnAt="7"/>
                                  </m:rPr>
                                  <a:rPr lang="en-US" altLang="zh-CN" sz="1400" b="1" i="1">
                                    <a:latin typeface="Cambria Math" panose="02040503050406030204" pitchFamily="18" charset="0"/>
                                    <a:ea typeface="黑体" panose="02010609060101010101" pitchFamily="49" charset="-122"/>
                                    <a:sym typeface="+mn-ea"/>
                                  </a:rPr>
                                  <m:t>+</m:t>
                                </m:r>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𝒗</m:t>
                                    </m:r>
                                  </m:e>
                                  <m:sub>
                                    <m:r>
                                      <a:rPr lang="en-US" altLang="zh-CN" sz="1400" b="1" i="1">
                                        <a:latin typeface="Cambria Math" panose="02040503050406030204" pitchFamily="18" charset="0"/>
                                        <a:ea typeface="黑体" panose="02010609060101010101" pitchFamily="49" charset="-122"/>
                                        <a:sym typeface="+mn-ea"/>
                                      </a:rPr>
                                      <m:t>𝟐</m:t>
                                    </m:r>
                                  </m:sub>
                                </m:sSub>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sSub>
                                          <m:sSubPr>
                                            <m:ctrlPr>
                                              <a:rPr lang="en-US" altLang="zh-CN" sz="1400" b="1" i="1">
                                                <a:latin typeface="Cambria Math" panose="02040503050406030204" pitchFamily="18" charset="0"/>
                                                <a:ea typeface="黑体" panose="02010609060101010101" pitchFamily="49" charset="-122"/>
                                                <a:sym typeface="+mn-ea"/>
                                              </a:rPr>
                                            </m:ctrlPr>
                                          </m:sSubPr>
                                          <m:e>
                                            <m:r>
                                              <a:rPr lang="en-US" altLang="zh-CN" sz="1400" b="1" i="1">
                                                <a:latin typeface="Cambria Math" panose="02040503050406030204" pitchFamily="18" charset="0"/>
                                                <a:ea typeface="黑体" panose="02010609060101010101" pitchFamily="49" charset="-122"/>
                                                <a:sym typeface="+mn-ea"/>
                                              </a:rPr>
                                              <m:t>𝒘</m:t>
                                            </m:r>
                                          </m:e>
                                          <m:sub>
                                            <m:r>
                                              <a:rPr lang="en-US" altLang="zh-CN" sz="1400" b="1" i="1">
                                                <a:latin typeface="Cambria Math" panose="02040503050406030204" pitchFamily="18" charset="0"/>
                                                <a:ea typeface="黑体" panose="02010609060101010101" pitchFamily="49" charset="-122"/>
                                                <a:sym typeface="+mn-ea"/>
                                              </a:rPr>
                                              <m:t>𝟐</m:t>
                                            </m:r>
                                          </m:sub>
                                        </m:sSub>
                                        <m:r>
                                          <a:rPr lang="en-US" altLang="zh-CN" sz="1400" b="1" i="1">
                                            <a:latin typeface="Cambria Math" panose="02040503050406030204" pitchFamily="18" charset="0"/>
                                            <a:ea typeface="黑体" panose="02010609060101010101" pitchFamily="49" charset="-122"/>
                                            <a:sym typeface="+mn-ea"/>
                                          </a:rPr>
                                          <m:t>𝒖</m:t>
                                        </m:r>
                                      </m:e>
                                      <m:sub>
                                        <m:r>
                                          <a:rPr lang="en-US" altLang="zh-CN" sz="1400" b="1" i="1">
                                            <a:latin typeface="Cambria Math" panose="02040503050406030204" pitchFamily="18" charset="0"/>
                                            <a:ea typeface="黑体" panose="02010609060101010101" pitchFamily="49" charset="-122"/>
                                            <a:sym typeface="+mn-ea"/>
                                          </a:rPr>
                                          <m:t>𝟏</m:t>
                                        </m:r>
                                      </m:sub>
                                    </m:sSub>
                                    <m:r>
                                      <a:rPr lang="en-US" altLang="zh-CN" sz="1400" b="1" i="1">
                                        <a:latin typeface="Cambria Math" panose="02040503050406030204" pitchFamily="18" charset="0"/>
                                        <a:ea typeface="黑体" panose="02010609060101010101" pitchFamily="49" charset="-122"/>
                                        <a:sym typeface="+mn-ea"/>
                                      </a:rPr>
                                      <m:t>𝒔</m:t>
                                    </m:r>
                                  </m:e>
                                  <m:sub>
                                    <m:r>
                                      <a:rPr lang="en-US" altLang="zh-CN" sz="1400" b="1" i="1" smtClean="0">
                                        <a:latin typeface="Cambria Math" panose="02040503050406030204" pitchFamily="18" charset="0"/>
                                        <a:ea typeface="黑体" panose="02010609060101010101" pitchFamily="49" charset="-122"/>
                                        <a:sym typeface="+mn-ea"/>
                                      </a:rPr>
                                      <m:t>𝟒</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4681825" y="5769535"/>
                <a:ext cx="2180020" cy="475771"/>
              </a:xfrm>
              <a:prstGeom prst="rect">
                <a:avLst/>
              </a:prstGeom>
              <a:blipFill rotWithShape="1">
                <a:blip r:embed="rId18"/>
                <a:stretch>
                  <a:fillRect l="-28" t="-118" r="2" b="17"/>
                </a:stretch>
              </a:blipFill>
            </p:spPr>
            <p:txBody>
              <a:bodyPr/>
              <a:lstStyle/>
              <a:p>
                <a:r>
                  <a:rPr lang="zh-CN" altLang="en-US">
                    <a:noFill/>
                  </a:rPr>
                  <a:t> </a:t>
                </a:r>
              </a:p>
            </p:txBody>
          </p:sp>
        </mc:Fallback>
      </mc:AlternateContent>
      <p:sp>
        <p:nvSpPr>
          <p:cNvPr id="38" name="流程图: 接点 37"/>
          <p:cNvSpPr/>
          <p:nvPr/>
        </p:nvSpPr>
        <p:spPr>
          <a:xfrm>
            <a:off x="4381860" y="1856896"/>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39" name="流程图: 接点 38"/>
          <p:cNvSpPr/>
          <p:nvPr/>
        </p:nvSpPr>
        <p:spPr>
          <a:xfrm>
            <a:off x="1361881" y="2915921"/>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43" name="流程图: 接点 42"/>
          <p:cNvSpPr/>
          <p:nvPr/>
        </p:nvSpPr>
        <p:spPr>
          <a:xfrm>
            <a:off x="4381860" y="4922699"/>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58" name="流程图: 接点 57"/>
          <p:cNvSpPr/>
          <p:nvPr/>
        </p:nvSpPr>
        <p:spPr>
          <a:xfrm>
            <a:off x="1361881" y="5971588"/>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t>
            </a:r>
            <a:endParaRPr lang="zh-CN" altLang="en-US" dirty="0"/>
          </a:p>
        </p:txBody>
      </p:sp>
      <p:sp>
        <p:nvSpPr>
          <p:cNvPr id="59" name="流程图: 接点 58"/>
          <p:cNvSpPr/>
          <p:nvPr/>
        </p:nvSpPr>
        <p:spPr>
          <a:xfrm>
            <a:off x="7401839" y="5971588"/>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a:t>
            </a:r>
            <a:endParaRPr lang="zh-CN" altLang="en-US" dirty="0"/>
          </a:p>
        </p:txBody>
      </p:sp>
      <p:cxnSp>
        <p:nvCxnSpPr>
          <p:cNvPr id="60" name="直接箭头连接符 59"/>
          <p:cNvCxnSpPr>
            <a:stCxn id="38" idx="2"/>
            <a:endCxn id="39" idx="7"/>
          </p:cNvCxnSpPr>
          <p:nvPr/>
        </p:nvCxnSpPr>
        <p:spPr bwMode="auto">
          <a:xfrm flipH="1">
            <a:off x="1704417" y="2047391"/>
            <a:ext cx="2677443" cy="92432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1" name="直接箭头连接符 60"/>
          <p:cNvCxnSpPr/>
          <p:nvPr/>
        </p:nvCxnSpPr>
        <p:spPr bwMode="auto">
          <a:xfrm flipH="1">
            <a:off x="1691165" y="5095494"/>
            <a:ext cx="2677443" cy="92432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2" name="直接箭头连接符 61"/>
          <p:cNvCxnSpPr/>
          <p:nvPr/>
        </p:nvCxnSpPr>
        <p:spPr bwMode="auto">
          <a:xfrm>
            <a:off x="4777833" y="5113194"/>
            <a:ext cx="2669524" cy="93311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3" name="直接箭头连接符 62"/>
          <p:cNvCxnSpPr/>
          <p:nvPr/>
        </p:nvCxnSpPr>
        <p:spPr bwMode="auto">
          <a:xfrm>
            <a:off x="1730029" y="3191356"/>
            <a:ext cx="2651831" cy="7132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4" name="直接箭头连接符 63"/>
          <p:cNvCxnSpPr/>
          <p:nvPr/>
        </p:nvCxnSpPr>
        <p:spPr bwMode="auto">
          <a:xfrm>
            <a:off x="7602492" y="3323397"/>
            <a:ext cx="23133" cy="264819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5" name="直接箭头连接符 64"/>
          <p:cNvCxnSpPr>
            <a:stCxn id="39" idx="4"/>
          </p:cNvCxnSpPr>
          <p:nvPr/>
        </p:nvCxnSpPr>
        <p:spPr bwMode="auto">
          <a:xfrm>
            <a:off x="1562534" y="3296911"/>
            <a:ext cx="23133" cy="270398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6" name="直接箭头连接符 65"/>
          <p:cNvCxnSpPr/>
          <p:nvPr/>
        </p:nvCxnSpPr>
        <p:spPr bwMode="auto">
          <a:xfrm flipH="1">
            <a:off x="4773875" y="3267602"/>
            <a:ext cx="2686734" cy="64317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7" name="文本框 66"/>
              <p:cNvSpPr txBox="1"/>
              <p:nvPr/>
            </p:nvSpPr>
            <p:spPr>
              <a:xfrm>
                <a:off x="5835465" y="3072231"/>
                <a:ext cx="787652" cy="47577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1"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sz="1400" b="1" i="1" smtClean="0">
                                  <a:solidFill>
                                    <a:schemeClr val="tx1"/>
                                  </a:solidFill>
                                  <a:latin typeface="Cambria Math" panose="02040503050406030204" pitchFamily="18" charset="0"/>
                                  <a:ea typeface="黑体" panose="02010609060101010101" pitchFamily="49" charset="-122"/>
                                  <a:sym typeface="+mn-ea"/>
                                </a:rPr>
                              </m:ctrlPr>
                            </m:mP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𝒖</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𝟐</m:t>
                                    </m:r>
                                  </m:sub>
                                </m:sSub>
                              </m:e>
                            </m:mr>
                            <m:mr>
                              <m:e>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𝒖</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𝟏</m:t>
                                    </m:r>
                                  </m:sub>
                                </m:sSub>
                                <m:sSub>
                                  <m:sSubPr>
                                    <m:ctrlPr>
                                      <a:rPr lang="en-US" altLang="zh-CN" sz="1400" b="1" i="1" smtClean="0">
                                        <a:solidFill>
                                          <a:schemeClr val="tx1"/>
                                        </a:solidFill>
                                        <a:latin typeface="Cambria Math" panose="02040503050406030204" pitchFamily="18" charset="0"/>
                                        <a:ea typeface="黑体" panose="02010609060101010101" pitchFamily="49" charset="-122"/>
                                        <a:sym typeface="+mn-ea"/>
                                      </a:rPr>
                                    </m:ctrlPr>
                                  </m:sSubPr>
                                  <m:e>
                                    <m:r>
                                      <a:rPr lang="en-US" altLang="zh-CN" sz="1400" b="1" i="1" smtClean="0">
                                        <a:solidFill>
                                          <a:schemeClr val="tx1"/>
                                        </a:solidFill>
                                        <a:latin typeface="Cambria Math" panose="02040503050406030204" pitchFamily="18" charset="0"/>
                                        <a:ea typeface="黑体" panose="02010609060101010101" pitchFamily="49" charset="-122"/>
                                        <a:sym typeface="+mn-ea"/>
                                      </a:rPr>
                                      <m:t>𝒔</m:t>
                                    </m:r>
                                  </m:e>
                                  <m:sub>
                                    <m:r>
                                      <a:rPr lang="en-US" altLang="zh-CN" sz="1400" b="1" i="1" smtClean="0">
                                        <a:solidFill>
                                          <a:schemeClr val="tx1"/>
                                        </a:solidFill>
                                        <a:latin typeface="Cambria Math" panose="02040503050406030204" pitchFamily="18" charset="0"/>
                                        <a:ea typeface="黑体" panose="02010609060101010101" pitchFamily="49" charset="-122"/>
                                        <a:sym typeface="+mn-ea"/>
                                      </a:rPr>
                                      <m:t>𝟒</m:t>
                                    </m:r>
                                  </m:sub>
                                </m:sSub>
                              </m:e>
                            </m:mr>
                          </m:m>
                        </m:e>
                      </m:d>
                    </m:oMath>
                  </m:oMathPara>
                </a14:m>
                <a:endParaRPr lang="zh-CN" altLang="en-US" sz="1400"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5835465" y="3072231"/>
                <a:ext cx="787652" cy="475771"/>
              </a:xfrm>
              <a:prstGeom prst="rect">
                <a:avLst/>
              </a:prstGeom>
              <a:blipFill rotWithShape="1">
                <a:blip r:embed="rId13"/>
                <a:stretch>
                  <a:fillRect l="-57" t="-21" r="9" b="54"/>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解码成功的条件</a:t>
            </a:r>
          </a:p>
        </p:txBody>
      </p:sp>
      <mc:AlternateContent xmlns:mc="http://schemas.openxmlformats.org/markup-compatibility/2006" xmlns:a14="http://schemas.microsoft.com/office/drawing/2010/main">
        <mc:Choice Requires="a14">
          <p:sp>
            <p:nvSpPr>
              <p:cNvPr id="4" name="文本框 3"/>
              <p:cNvSpPr txBox="1"/>
              <p:nvPr/>
            </p:nvSpPr>
            <p:spPr>
              <a:xfrm>
                <a:off x="503660" y="914466"/>
                <a:ext cx="8106834" cy="5419432"/>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ü"/>
                </a:pPr>
                <a14:m>
                  <m:oMath xmlns:m="http://schemas.openxmlformats.org/officeDocument/2006/math">
                    <m:sSubSup>
                      <m:sSubSupPr>
                        <m:ctrlPr>
                          <a:rPr lang="en-US" altLang="zh-CN" sz="2000" i="1" smtClean="0">
                            <a:latin typeface="Cambria Math" panose="02040503050406030204" pitchFamily="18" charset="0"/>
                            <a:ea typeface="黑体" panose="02010609060101010101" pitchFamily="49" charset="-122"/>
                          </a:rPr>
                        </m:ctrlPr>
                      </m:sSubSupPr>
                      <m:e>
                        <m:r>
                          <a:rPr lang="en-US" altLang="zh-CN" sz="2000" b="0" i="1">
                            <a:latin typeface="Cambria Math" panose="02040503050406030204" pitchFamily="18" charset="0"/>
                            <a:ea typeface="黑体" panose="02010609060101010101" pitchFamily="49" charset="-122"/>
                          </a:rPr>
                          <m:t>𝑀</m:t>
                        </m:r>
                      </m:e>
                      <m:sub>
                        <m:r>
                          <a:rPr lang="en-US" altLang="zh-CN" sz="2000" b="0" i="1">
                            <a:latin typeface="Cambria Math" panose="02040503050406030204" pitchFamily="18" charset="0"/>
                            <a:ea typeface="黑体" panose="02010609060101010101" pitchFamily="49" charset="-122"/>
                          </a:rPr>
                          <m:t>𝑣</m:t>
                        </m:r>
                      </m:sub>
                      <m:sup>
                        <m:r>
                          <a:rPr lang="en-US" altLang="zh-CN" sz="2000" b="0">
                            <a:latin typeface="Cambria Math" panose="02040503050406030204" pitchFamily="18" charset="0"/>
                            <a:ea typeface="黑体" panose="02010609060101010101" pitchFamily="49" charset="-122"/>
                          </a:rPr>
                          <m:t>−</m:t>
                        </m:r>
                        <m:r>
                          <a:rPr lang="en-US" altLang="zh-CN" sz="2000" b="0" i="1">
                            <a:latin typeface="Cambria Math" panose="02040503050406030204" pitchFamily="18" charset="0"/>
                            <a:ea typeface="黑体" panose="02010609060101010101" pitchFamily="49" charset="-122"/>
                          </a:rPr>
                          <m:t>1</m:t>
                        </m:r>
                      </m:sup>
                    </m:sSubSup>
                  </m:oMath>
                </a14:m>
                <a:r>
                  <a:rPr lang="zh-CN" altLang="en-US" sz="2000" dirty="0">
                    <a:latin typeface="黑体" panose="02010609060101010101" pitchFamily="49" charset="-122"/>
                    <a:ea typeface="黑体" panose="02010609060101010101" pitchFamily="49" charset="-122"/>
                    <a:sym typeface="+mn-ea"/>
                  </a:rPr>
                  <a:t>：关于节点</a:t>
                </a:r>
                <a:r>
                  <a:rPr lang="en-US" altLang="zh-CN" sz="2000" dirty="0">
                    <a:latin typeface="黑体" panose="02010609060101010101" pitchFamily="49" charset="-122"/>
                    <a:ea typeface="黑体" panose="02010609060101010101" pitchFamily="49" charset="-122"/>
                    <a:sym typeface="+mn-ea"/>
                  </a:rPr>
                  <a:t>v</a:t>
                </a:r>
                <a:r>
                  <a:rPr lang="zh-CN" altLang="en-US" sz="2000" dirty="0">
                    <a:latin typeface="黑体" panose="02010609060101010101" pitchFamily="49" charset="-122"/>
                    <a:ea typeface="黑体" panose="02010609060101010101" pitchFamily="49" charset="-122"/>
                    <a:sym typeface="+mn-ea"/>
                  </a:rPr>
                  <a:t>的全局编码矩阵的逆。</a:t>
                </a:r>
                <a:endParaRPr lang="en-US" altLang="zh-CN" sz="2000" dirty="0">
                  <a:latin typeface="黑体" panose="02010609060101010101" pitchFamily="49" charset="-122"/>
                  <a:ea typeface="黑体" panose="02010609060101010101" pitchFamily="49" charset="-122"/>
                  <a:sym typeface="+mn-ea"/>
                </a:endParaRPr>
              </a:p>
              <a:p>
                <a:pPr marL="342900" indent="-342900">
                  <a:lnSpc>
                    <a:spcPct val="150000"/>
                  </a:lnSpc>
                  <a:buFont typeface="Wingdings" panose="05000000000000000000" pitchFamily="2" charset="2"/>
                  <a:buChar char="ü"/>
                </a:pPr>
                <a14:m>
                  <m:oMath xmlns:m="http://schemas.openxmlformats.org/officeDocument/2006/math">
                    <m:r>
                      <a:rPr lang="en-US" altLang="zh-CN" sz="2000" b="0" i="1" dirty="0">
                        <a:latin typeface="Cambria Math" panose="02040503050406030204" pitchFamily="18" charset="0"/>
                        <a:ea typeface="黑体" panose="02010609060101010101" pitchFamily="49" charset="-122"/>
                        <a:sym typeface="+mn-ea"/>
                      </a:rPr>
                      <m:t>𝑦</m:t>
                    </m:r>
                  </m:oMath>
                </a14:m>
                <a:r>
                  <a:rPr lang="zh-CN" altLang="en-US" sz="2000" dirty="0">
                    <a:latin typeface="黑体" panose="02010609060101010101" pitchFamily="49" charset="-122"/>
                    <a:ea typeface="黑体" panose="02010609060101010101" pitchFamily="49" charset="-122"/>
                    <a:sym typeface="+mn-ea"/>
                  </a:rPr>
                  <a:t>：源点播出的信息字符。</a:t>
                </a:r>
                <a:endParaRPr lang="en-US" altLang="zh-CN" sz="2000" dirty="0">
                  <a:latin typeface="黑体" panose="02010609060101010101" pitchFamily="49" charset="-122"/>
                  <a:ea typeface="黑体" panose="02010609060101010101" pitchFamily="49" charset="-122"/>
                  <a:sym typeface="+mn-ea"/>
                </a:endParaRPr>
              </a:p>
              <a:p>
                <a:pPr>
                  <a:lnSpc>
                    <a:spcPct val="150000"/>
                  </a:lnSpc>
                </a:pPr>
                <a:endParaRPr lang="en-US" altLang="zh-CN" sz="2000" dirty="0">
                  <a:solidFill>
                    <a:srgbClr val="FF0000"/>
                  </a:solidFill>
                  <a:latin typeface="黑体" panose="02010609060101010101" pitchFamily="49" charset="-122"/>
                  <a:ea typeface="黑体" panose="02010609060101010101" pitchFamily="49" charset="-122"/>
                  <a:sym typeface="+mn-ea"/>
                </a:endParaRPr>
              </a:p>
              <a:p>
                <a:pPr>
                  <a:lnSpc>
                    <a:spcPct val="150000"/>
                  </a:lnSpc>
                </a:pPr>
                <a:r>
                  <a:rPr lang="en-US" altLang="zh-CN" sz="2000" dirty="0">
                    <a:solidFill>
                      <a:srgbClr val="FF0000"/>
                    </a:solidFill>
                    <a:latin typeface="黑体" panose="02010609060101010101" pitchFamily="49" charset="-122"/>
                    <a:ea typeface="黑体" panose="02010609060101010101" pitchFamily="49" charset="-122"/>
                    <a:sym typeface="+mn-ea"/>
                  </a:rPr>
                  <a:t>    </a:t>
                </a:r>
                <a:r>
                  <a:rPr lang="zh-CN" altLang="en-US" sz="2000" dirty="0">
                    <a:solidFill>
                      <a:srgbClr val="FF0000"/>
                    </a:solidFill>
                    <a:latin typeface="黑体" panose="02010609060101010101" pitchFamily="49" charset="-122"/>
                    <a:ea typeface="黑体" panose="02010609060101010101" pitchFamily="49" charset="-122"/>
                    <a:sym typeface="+mn-ea"/>
                  </a:rPr>
                  <a:t>若获知了其全局网络编码矩阵</a:t>
                </a:r>
                <a14:m>
                  <m:oMath xmlns:m="http://schemas.openxmlformats.org/officeDocument/2006/math">
                    <m:sSub>
                      <m:sSubPr>
                        <m:ctrlPr>
                          <a:rPr lang="en-US" altLang="zh-CN" sz="2000" i="1" smtClean="0">
                            <a:solidFill>
                              <a:srgbClr val="FF0000"/>
                            </a:solidFill>
                            <a:latin typeface="Cambria Math" panose="02040503050406030204" pitchFamily="18" charset="0"/>
                            <a:ea typeface="黑体" panose="02010609060101010101" pitchFamily="49" charset="-122"/>
                            <a:sym typeface="+mn-ea"/>
                          </a:rPr>
                        </m:ctrlPr>
                      </m:sSubPr>
                      <m:e>
                        <m:r>
                          <a:rPr lang="en-US" altLang="zh-CN" sz="2000" b="0" i="1" smtClean="0">
                            <a:solidFill>
                              <a:srgbClr val="FF0000"/>
                            </a:solidFill>
                            <a:latin typeface="Cambria Math" panose="02040503050406030204" pitchFamily="18" charset="0"/>
                            <a:ea typeface="黑体" panose="02010609060101010101" pitchFamily="49" charset="-122"/>
                            <a:sym typeface="+mn-ea"/>
                          </a:rPr>
                          <m:t>𝑀</m:t>
                        </m:r>
                      </m:e>
                      <m:sub>
                        <m:r>
                          <a:rPr lang="en-US" altLang="zh-CN" sz="2000" b="0" i="1" smtClean="0">
                            <a:solidFill>
                              <a:srgbClr val="FF0000"/>
                            </a:solidFill>
                            <a:latin typeface="Cambria Math" panose="02040503050406030204" pitchFamily="18" charset="0"/>
                            <a:ea typeface="黑体" panose="02010609060101010101" pitchFamily="49" charset="-122"/>
                            <a:sym typeface="+mn-ea"/>
                          </a:rPr>
                          <m:t>𝑣</m:t>
                        </m:r>
                      </m:sub>
                    </m:sSub>
                  </m:oMath>
                </a14:m>
                <a:r>
                  <a:rPr lang="zh-CN" altLang="en-US" sz="2000" dirty="0">
                    <a:solidFill>
                      <a:srgbClr val="FF0000"/>
                    </a:solidFill>
                    <a:latin typeface="黑体" panose="02010609060101010101" pitchFamily="49" charset="-122"/>
                    <a:ea typeface="黑体" panose="02010609060101010101" pitchFamily="49" charset="-122"/>
                    <a:sym typeface="+mn-ea"/>
                  </a:rPr>
                  <a:t>和输入信道所传输的信息字符</a:t>
                </a:r>
                <a14:m>
                  <m:oMath xmlns:m="http://schemas.openxmlformats.org/officeDocument/2006/math">
                    <m:r>
                      <a:rPr lang="en-US" altLang="zh-CN" sz="2000" b="0" i="1" smtClean="0">
                        <a:solidFill>
                          <a:srgbClr val="FF0000"/>
                        </a:solidFill>
                        <a:latin typeface="Cambria Math" panose="02040503050406030204" pitchFamily="18" charset="0"/>
                        <a:ea typeface="黑体" panose="02010609060101010101" pitchFamily="49" charset="-122"/>
                        <a:sym typeface="+mn-ea"/>
                      </a:rPr>
                      <m:t>𝑦</m:t>
                    </m:r>
                  </m:oMath>
                </a14:m>
                <a:r>
                  <a:rPr lang="zh-CN" altLang="en-US" sz="2000" dirty="0">
                    <a:solidFill>
                      <a:srgbClr val="FF0000"/>
                    </a:solidFill>
                    <a:latin typeface="黑体" panose="02010609060101010101" pitchFamily="49" charset="-122"/>
                    <a:ea typeface="黑体" panose="02010609060101010101" pitchFamily="49" charset="-122"/>
                    <a:sym typeface="+mn-ea"/>
                  </a:rPr>
                  <a:t>，且其</a:t>
                </a:r>
                <a:r>
                  <a:rPr lang="zh-CN" altLang="en-US" sz="2000" dirty="0">
                    <a:solidFill>
                      <a:srgbClr val="006DBB"/>
                    </a:solidFill>
                    <a:latin typeface="黑体" panose="02010609060101010101" pitchFamily="49" charset="-122"/>
                    <a:ea typeface="黑体" panose="02010609060101010101" pitchFamily="49" charset="-122"/>
                    <a:sym typeface="+mn-ea"/>
                  </a:rPr>
                  <a:t>全局编码矩阵的秩为</a:t>
                </a:r>
                <a14:m>
                  <m:oMath xmlns:m="http://schemas.openxmlformats.org/officeDocument/2006/math">
                    <m:r>
                      <a:rPr lang="en-US" altLang="zh-CN" sz="2000" b="0" i="1" dirty="0" smtClean="0">
                        <a:solidFill>
                          <a:srgbClr val="006DBB"/>
                        </a:solidFill>
                        <a:latin typeface="Cambria Math" panose="02040503050406030204" pitchFamily="18" charset="0"/>
                        <a:ea typeface="黑体" panose="02010609060101010101" pitchFamily="49" charset="-122"/>
                        <a:sym typeface="+mn-ea"/>
                      </a:rPr>
                      <m:t>h</m:t>
                    </m:r>
                  </m:oMath>
                </a14:m>
                <a:r>
                  <a:rPr lang="zh-CN" altLang="en-US" sz="2000" dirty="0">
                    <a:solidFill>
                      <a:srgbClr val="FF0000"/>
                    </a:solidFill>
                    <a:latin typeface="黑体" panose="02010609060101010101" pitchFamily="49" charset="-122"/>
                    <a:ea typeface="黑体" panose="02010609060101010101" pitchFamily="49" charset="-122"/>
                    <a:sym typeface="+mn-ea"/>
                  </a:rPr>
                  <a:t>，则必定可以通过求解线性方程组恢复出源点播出的信息字符；</a:t>
                </a:r>
                <a:r>
                  <a:rPr lang="zh-CN" altLang="en-US" sz="2000" dirty="0">
                    <a:solidFill>
                      <a:schemeClr val="tx1"/>
                    </a:solidFill>
                    <a:latin typeface="黑体" panose="02010609060101010101" pitchFamily="49" charset="-122"/>
                    <a:ea typeface="黑体" panose="02010609060101010101" pitchFamily="49" charset="-122"/>
                    <a:sym typeface="+mn-ea"/>
                  </a:rPr>
                  <a:t>若其全局编码矩阵的秩小于</a:t>
                </a:r>
                <a14:m>
                  <m:oMath xmlns:m="http://schemas.openxmlformats.org/officeDocument/2006/math">
                    <m:r>
                      <a:rPr lang="en-US" altLang="zh-CN" sz="2000" i="1" dirty="0" smtClean="0">
                        <a:solidFill>
                          <a:schemeClr val="tx1"/>
                        </a:solidFill>
                        <a:latin typeface="Cambria Math" panose="02040503050406030204" pitchFamily="18" charset="0"/>
                        <a:ea typeface="黑体" panose="02010609060101010101" pitchFamily="49" charset="-122"/>
                        <a:sym typeface="+mn-ea"/>
                      </a:rPr>
                      <m:t>h</m:t>
                    </m:r>
                  </m:oMath>
                </a14:m>
                <a:r>
                  <a:rPr lang="zh-CN" altLang="en-US" sz="2000" dirty="0">
                    <a:solidFill>
                      <a:schemeClr val="tx1"/>
                    </a:solidFill>
                    <a:latin typeface="黑体" panose="02010609060101010101" pitchFamily="49" charset="-122"/>
                    <a:ea typeface="黑体" panose="02010609060101010101" pitchFamily="49" charset="-122"/>
                    <a:sym typeface="+mn-ea"/>
                  </a:rPr>
                  <a:t>，则不能恢复源点播出的信息。</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solidFill>
                                <a:srgbClr val="292929"/>
                              </a:solidFill>
                              <a:effectLst/>
                              <a:latin typeface="Cambria Math" panose="02040503050406030204" pitchFamily="18" charset="0"/>
                              <a:ea typeface="+mn-ea"/>
                            </a:rPr>
                          </m:ctrlPr>
                        </m:dPr>
                        <m:e>
                          <m:m>
                            <m:mPr>
                              <m:mcs>
                                <m:mc>
                                  <m:mcPr>
                                    <m:count m:val="1"/>
                                    <m:mcJc m:val="center"/>
                                  </m:mcPr>
                                </m:mc>
                              </m:mcs>
                              <m:ctrlPr>
                                <a:rPr lang="en-US" altLang="zh-CN" sz="2000" b="0" i="1" smtClean="0">
                                  <a:solidFill>
                                    <a:srgbClr val="292929"/>
                                  </a:solidFill>
                                  <a:effectLst/>
                                  <a:latin typeface="Cambria Math" panose="02040503050406030204" pitchFamily="18" charset="0"/>
                                  <a:ea typeface="+mn-ea"/>
                                </a:rPr>
                              </m:ctrlPr>
                            </m:mPr>
                            <m:mr>
                              <m:e>
                                <m:eqArr>
                                  <m:eqArrPr>
                                    <m:ctrlPr>
                                      <a:rPr lang="en-US" altLang="zh-CN" sz="2000" b="0" i="1" smtClean="0">
                                        <a:solidFill>
                                          <a:srgbClr val="292929"/>
                                        </a:solidFill>
                                        <a:effectLst/>
                                        <a:latin typeface="Cambria Math" panose="02040503050406030204" pitchFamily="18" charset="0"/>
                                        <a:ea typeface="+mn-ea"/>
                                      </a:rPr>
                                    </m:ctrlPr>
                                  </m:eqArrPr>
                                  <m:e>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𝑦</m:t>
                                        </m:r>
                                      </m:e>
                                      <m:sub>
                                        <m:r>
                                          <a:rPr lang="en-US" altLang="zh-CN" sz="2000" b="0" i="1" smtClean="0">
                                            <a:solidFill>
                                              <a:srgbClr val="292929"/>
                                            </a:solidFill>
                                            <a:effectLst/>
                                            <a:latin typeface="Cambria Math" panose="02040503050406030204" pitchFamily="18" charset="0"/>
                                            <a:ea typeface="+mn-ea"/>
                                          </a:rPr>
                                          <m:t>1</m:t>
                                        </m:r>
                                      </m:sub>
                                    </m:sSub>
                                  </m:e>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𝑦</m:t>
                                        </m:r>
                                      </m:e>
                                      <m:sub>
                                        <m:r>
                                          <a:rPr lang="en-US" altLang="zh-CN" sz="2000" b="0" i="1" smtClean="0">
                                            <a:solidFill>
                                              <a:srgbClr val="292929"/>
                                            </a:solidFill>
                                            <a:latin typeface="Cambria Math" panose="02040503050406030204" pitchFamily="18" charset="0"/>
                                          </a:rPr>
                                          <m:t>2</m:t>
                                        </m:r>
                                      </m:sub>
                                    </m:sSub>
                                  </m:e>
                                </m:eqArr>
                              </m:e>
                            </m:mr>
                            <m:mr>
                              <m:e>
                                <m:eqArr>
                                  <m:eqArrPr>
                                    <m:ctrlPr>
                                      <a:rPr lang="en-US" altLang="zh-CN" sz="2000" i="1">
                                        <a:latin typeface="Cambria Math" panose="02040503050406030204" pitchFamily="18" charset="0"/>
                                        <a:ea typeface="黑体" panose="02010609060101010101" pitchFamily="49" charset="-122"/>
                                        <a:sym typeface="+mn-ea"/>
                                      </a:rPr>
                                    </m:ctrlPr>
                                  </m:eqArrPr>
                                  <m:e>
                                    <m:r>
                                      <a:rPr lang="en-US" altLang="zh-CN" sz="2000" i="1">
                                        <a:latin typeface="Cambria Math" panose="02040503050406030204" pitchFamily="18" charset="0"/>
                                        <a:ea typeface="黑体" panose="02010609060101010101" pitchFamily="49" charset="-122"/>
                                        <a:sym typeface="+mn-ea"/>
                                      </a:rPr>
                                      <m:t>⋮</m:t>
                                    </m:r>
                                  </m:e>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𝑦</m:t>
                                        </m:r>
                                      </m:e>
                                      <m:sub>
                                        <m:r>
                                          <a:rPr lang="en-US" altLang="zh-CN" sz="2000" b="0" i="1" smtClean="0">
                                            <a:solidFill>
                                              <a:srgbClr val="292929"/>
                                            </a:solidFill>
                                            <a:latin typeface="Cambria Math" panose="02040503050406030204" pitchFamily="18" charset="0"/>
                                          </a:rPr>
                                          <m:t>h</m:t>
                                        </m:r>
                                      </m:sub>
                                    </m:sSub>
                                  </m:e>
                                </m:eqArr>
                              </m:e>
                            </m:mr>
                          </m:m>
                        </m:e>
                      </m:d>
                      <m:r>
                        <a:rPr lang="en-US" altLang="zh-CN" sz="2000" b="0" i="1" smtClean="0">
                          <a:solidFill>
                            <a:srgbClr val="292929"/>
                          </a:solidFill>
                          <a:effectLst/>
                          <a:latin typeface="Cambria Math" panose="02040503050406030204" pitchFamily="18" charset="0"/>
                          <a:ea typeface="+mn-ea"/>
                        </a:rPr>
                        <m:t>=</m:t>
                      </m:r>
                      <m:sSubSup>
                        <m:sSubSupPr>
                          <m:ctrlPr>
                            <a:rPr lang="en-US" altLang="zh-CN" sz="2000" b="0" i="1" smtClean="0">
                              <a:solidFill>
                                <a:srgbClr val="292929"/>
                              </a:solidFill>
                              <a:effectLst/>
                              <a:latin typeface="Cambria Math" panose="02040503050406030204" pitchFamily="18" charset="0"/>
                              <a:ea typeface="+mn-ea"/>
                            </a:rPr>
                          </m:ctrlPr>
                        </m:sSubSupPr>
                        <m:e>
                          <m:r>
                            <a:rPr lang="en-US" altLang="zh-CN" sz="2000" b="0" i="1" smtClean="0">
                              <a:solidFill>
                                <a:srgbClr val="292929"/>
                              </a:solidFill>
                              <a:effectLst/>
                              <a:latin typeface="Cambria Math" panose="02040503050406030204" pitchFamily="18" charset="0"/>
                              <a:ea typeface="+mn-ea"/>
                            </a:rPr>
                            <m:t>𝑀</m:t>
                          </m:r>
                        </m:e>
                        <m:sub>
                          <m:r>
                            <a:rPr lang="en-US" altLang="zh-CN" sz="2000" b="0" i="1" smtClean="0">
                              <a:solidFill>
                                <a:srgbClr val="292929"/>
                              </a:solidFill>
                              <a:effectLst/>
                              <a:latin typeface="Cambria Math" panose="02040503050406030204" pitchFamily="18" charset="0"/>
                              <a:ea typeface="+mn-ea"/>
                            </a:rPr>
                            <m:t>𝑣</m:t>
                          </m:r>
                        </m:sub>
                        <m:sup>
                          <m:r>
                            <a:rPr lang="en-US" altLang="zh-CN" sz="2000" b="0" i="1" smtClean="0">
                              <a:solidFill>
                                <a:srgbClr val="292929"/>
                              </a:solidFill>
                              <a:effectLst/>
                              <a:latin typeface="Cambria Math" panose="02040503050406030204" pitchFamily="18" charset="0"/>
                              <a:ea typeface="+mn-ea"/>
                            </a:rPr>
                            <m:t>−1</m:t>
                          </m:r>
                        </m:sup>
                      </m:sSubSup>
                      <m:d>
                        <m:dPr>
                          <m:begChr m:val="["/>
                          <m:endChr m:val="]"/>
                          <m:ctrlPr>
                            <a:rPr lang="en-US" altLang="zh-CN" sz="2000" b="0" i="1" smtClean="0">
                              <a:solidFill>
                                <a:srgbClr val="292929"/>
                              </a:solidFill>
                              <a:effectLst/>
                              <a:latin typeface="Cambria Math" panose="02040503050406030204" pitchFamily="18" charset="0"/>
                              <a:ea typeface="+mn-ea"/>
                            </a:rPr>
                          </m:ctrlPr>
                        </m:dPr>
                        <m:e>
                          <m:m>
                            <m:mPr>
                              <m:mcs>
                                <m:mc>
                                  <m:mcPr>
                                    <m:count m:val="1"/>
                                    <m:mcJc m:val="center"/>
                                  </m:mcPr>
                                </m:mc>
                              </m:mcs>
                              <m:ctrlPr>
                                <a:rPr lang="en-US" altLang="zh-CN" sz="2000" b="0" i="1" smtClean="0">
                                  <a:solidFill>
                                    <a:srgbClr val="292929"/>
                                  </a:solidFill>
                                  <a:effectLst/>
                                  <a:latin typeface="Cambria Math" panose="02040503050406030204" pitchFamily="18" charset="0"/>
                                  <a:ea typeface="+mn-ea"/>
                                </a:rPr>
                              </m:ctrlPr>
                            </m:mPr>
                            <m:mr>
                              <m:e>
                                <m:r>
                                  <m:rPr>
                                    <m:brk m:alnAt="7"/>
                                  </m:rPr>
                                  <a:rPr lang="en-US" altLang="zh-CN" sz="2000" b="0" i="1" smtClean="0">
                                    <a:solidFill>
                                      <a:srgbClr val="292929"/>
                                    </a:solidFill>
                                    <a:effectLst/>
                                    <a:latin typeface="Cambria Math" panose="02040503050406030204" pitchFamily="18" charset="0"/>
                                    <a:ea typeface="+mn-ea"/>
                                  </a:rPr>
                                  <m:t>𝑦</m:t>
                                </m:r>
                                <m:d>
                                  <m:dPr>
                                    <m:ctrlPr>
                                      <a:rPr lang="en-US" altLang="zh-CN" sz="2000" b="0" i="1" smtClean="0">
                                        <a:solidFill>
                                          <a:srgbClr val="292929"/>
                                        </a:solidFill>
                                        <a:effectLst/>
                                        <a:latin typeface="Cambria Math" panose="02040503050406030204" pitchFamily="18" charset="0"/>
                                        <a:ea typeface="+mn-ea"/>
                                      </a:rPr>
                                    </m:ctrlPr>
                                  </m:dPr>
                                  <m:e>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𝑒</m:t>
                                        </m:r>
                                      </m:e>
                                      <m:sub>
                                        <m:r>
                                          <a:rPr lang="en-US" altLang="zh-CN" sz="2000" b="0" i="1" smtClean="0">
                                            <a:solidFill>
                                              <a:srgbClr val="292929"/>
                                            </a:solidFill>
                                            <a:effectLst/>
                                            <a:latin typeface="Cambria Math" panose="02040503050406030204" pitchFamily="18" charset="0"/>
                                            <a:ea typeface="+mn-ea"/>
                                          </a:rPr>
                                          <m:t>𝑣</m:t>
                                        </m:r>
                                        <m:r>
                                          <a:rPr lang="en-US" altLang="zh-CN" sz="2000" b="0" i="1" smtClean="0">
                                            <a:solidFill>
                                              <a:srgbClr val="292929"/>
                                            </a:solidFill>
                                            <a:effectLst/>
                                            <a:latin typeface="Cambria Math" panose="02040503050406030204" pitchFamily="18" charset="0"/>
                                            <a:ea typeface="+mn-ea"/>
                                          </a:rPr>
                                          <m:t>,1</m:t>
                                        </m:r>
                                      </m:sub>
                                    </m:sSub>
                                  </m:e>
                                </m:d>
                              </m:e>
                            </m:mr>
                            <m:mr>
                              <m:e>
                                <m:eqArr>
                                  <m:eqArrPr>
                                    <m:ctrlPr>
                                      <a:rPr lang="en-US" altLang="zh-CN" sz="2000" i="1">
                                        <a:solidFill>
                                          <a:srgbClr val="292929"/>
                                        </a:solidFill>
                                        <a:latin typeface="Cambria Math" panose="02040503050406030204" pitchFamily="18" charset="0"/>
                                      </a:rPr>
                                    </m:ctrlPr>
                                  </m:eqArrPr>
                                  <m:e>
                                    <m:r>
                                      <m:rPr>
                                        <m:brk m:alnAt="7"/>
                                      </m:rPr>
                                      <a:rPr lang="en-US" altLang="zh-CN" sz="2000" i="1">
                                        <a:solidFill>
                                          <a:srgbClr val="292929"/>
                                        </a:solidFill>
                                        <a:latin typeface="Cambria Math" panose="02040503050406030204" pitchFamily="18" charset="0"/>
                                      </a:rPr>
                                      <m:t>𝑦</m:t>
                                    </m:r>
                                    <m:d>
                                      <m:dPr>
                                        <m:ctrlPr>
                                          <a:rPr lang="en-US" altLang="zh-CN" sz="2000" i="1">
                                            <a:solidFill>
                                              <a:srgbClr val="292929"/>
                                            </a:solidFill>
                                            <a:latin typeface="Cambria Math" panose="02040503050406030204" pitchFamily="18" charset="0"/>
                                          </a:rPr>
                                        </m:ctrlPr>
                                      </m:d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,2</m:t>
                                            </m:r>
                                          </m:sub>
                                        </m:sSub>
                                      </m:e>
                                    </m:d>
                                  </m:e>
                                  <m:e>
                                    <m:r>
                                      <a:rPr lang="en-US" altLang="zh-CN" sz="2000" i="1">
                                        <a:latin typeface="Cambria Math" panose="02040503050406030204" pitchFamily="18" charset="0"/>
                                        <a:ea typeface="黑体" panose="02010609060101010101" pitchFamily="49" charset="-122"/>
                                        <a:sym typeface="+mn-ea"/>
                                      </a:rPr>
                                      <m:t>⋮</m:t>
                                    </m:r>
                                  </m:e>
                                  <m:e>
                                    <m:r>
                                      <m:rPr>
                                        <m:brk m:alnAt="7"/>
                                      </m:rPr>
                                      <a:rPr lang="en-US" altLang="zh-CN" sz="2000" i="1">
                                        <a:solidFill>
                                          <a:srgbClr val="292929"/>
                                        </a:solidFill>
                                        <a:latin typeface="Cambria Math" panose="02040503050406030204" pitchFamily="18" charset="0"/>
                                      </a:rPr>
                                      <m:t>𝑦</m:t>
                                    </m:r>
                                    <m:d>
                                      <m:dPr>
                                        <m:ctrlPr>
                                          <a:rPr lang="en-US" altLang="zh-CN" sz="2000" i="1">
                                            <a:solidFill>
                                              <a:srgbClr val="292929"/>
                                            </a:solidFill>
                                            <a:latin typeface="Cambria Math" panose="02040503050406030204" pitchFamily="18" charset="0"/>
                                          </a:rPr>
                                        </m:ctrlPr>
                                      </m:d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m:t>
                                            </m:r>
                                            <m:r>
                                              <a:rPr lang="en-US" altLang="zh-CN" sz="2000" b="0" i="1" smtClean="0">
                                                <a:solidFill>
                                                  <a:srgbClr val="292929"/>
                                                </a:solidFill>
                                                <a:latin typeface="Cambria Math" panose="02040503050406030204" pitchFamily="18" charset="0"/>
                                              </a:rPr>
                                              <m:t>𝐼𝑛</m:t>
                                            </m:r>
                                            <m:r>
                                              <a:rPr lang="en-US" altLang="zh-CN" sz="2000" b="0" i="1" smtClean="0">
                                                <a:solidFill>
                                                  <a:srgbClr val="292929"/>
                                                </a:solidFill>
                                                <a:latin typeface="Cambria Math" panose="02040503050406030204" pitchFamily="18" charset="0"/>
                                              </a:rPr>
                                              <m:t>(</m:t>
                                            </m:r>
                                            <m:r>
                                              <a:rPr lang="en-US" altLang="zh-CN" sz="2000" b="0" i="1" smtClean="0">
                                                <a:solidFill>
                                                  <a:srgbClr val="292929"/>
                                                </a:solidFill>
                                                <a:latin typeface="Cambria Math" panose="02040503050406030204" pitchFamily="18" charset="0"/>
                                              </a:rPr>
                                              <m:t>𝑣</m:t>
                                            </m:r>
                                            <m:r>
                                              <a:rPr lang="en-US" altLang="zh-CN" sz="2000" b="0" i="1" smtClean="0">
                                                <a:solidFill>
                                                  <a:srgbClr val="292929"/>
                                                </a:solidFill>
                                                <a:latin typeface="Cambria Math" panose="02040503050406030204" pitchFamily="18" charset="0"/>
                                              </a:rPr>
                                              <m:t>)|</m:t>
                                            </m:r>
                                          </m:sub>
                                        </m:sSub>
                                      </m:e>
                                    </m:d>
                                  </m:e>
                                </m:eqArr>
                              </m:e>
                            </m:mr>
                          </m:m>
                        </m:e>
                      </m:d>
                    </m:oMath>
                  </m:oMathPara>
                </a14:m>
                <a:endParaRPr lang="zh-CN" altLang="en-US" sz="2000"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03660" y="914466"/>
                <a:ext cx="8106834" cy="5419432"/>
              </a:xfrm>
              <a:prstGeom prst="rect">
                <a:avLst/>
              </a:prstGeom>
              <a:blipFill rotWithShape="1">
                <a:blip r:embed="rId2"/>
                <a:stretch>
                  <a:fillRect l="-1" t="-1" r="7" b="8"/>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366395" y="1066862"/>
            <a:ext cx="8394065" cy="152396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dirty="0">
                <a:sym typeface="+mn-ea"/>
              </a:rPr>
              <a:t>实现多播传输的关键</a:t>
            </a:r>
          </a:p>
        </p:txBody>
      </p:sp>
      <mc:AlternateContent xmlns:mc="http://schemas.openxmlformats.org/markup-compatibility/2006" xmlns:a14="http://schemas.microsoft.com/office/drawing/2010/main">
        <mc:Choice Requires="a14">
          <p:sp>
            <p:nvSpPr>
              <p:cNvPr id="6" name="文本框 5"/>
              <p:cNvSpPr txBox="1"/>
              <p:nvPr/>
            </p:nvSpPr>
            <p:spPr>
              <a:xfrm>
                <a:off x="544248" y="1173757"/>
                <a:ext cx="8055504" cy="1323439"/>
              </a:xfrm>
              <a:prstGeom prst="rect">
                <a:avLst/>
              </a:prstGeom>
              <a:noFill/>
            </p:spPr>
            <p:txBody>
              <a:bodyPr wrap="square" rtlCol="0" anchor="t">
                <a:spAutoFit/>
              </a:bodyPr>
              <a:lstStyle/>
              <a:p>
                <a:pPr algn="l"/>
                <a:r>
                  <a:rPr lang="zh-CN" altLang="en-US" sz="2000" b="0" i="0" dirty="0">
                    <a:solidFill>
                      <a:srgbClr val="292929"/>
                    </a:solidFill>
                    <a:effectLst/>
                    <a:latin typeface="+mn-lt"/>
                    <a:ea typeface="+mn-ea"/>
                  </a:rPr>
                  <a:t>        实现多播传输的关键是在选定了有限域</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𝐺𝐹</m:t>
                    </m:r>
                    <m:r>
                      <a:rPr lang="zh-CN" altLang="en-US" sz="2000" b="0" i="1" dirty="0">
                        <a:solidFill>
                          <a:srgbClr val="292929"/>
                        </a:solidFill>
                        <a:effectLst/>
                        <a:latin typeface="Cambria Math" panose="02040503050406030204" pitchFamily="18" charset="0"/>
                        <a:ea typeface="+mn-ea"/>
                      </a:rPr>
                      <m:t>（</m:t>
                    </m:r>
                    <m:r>
                      <a:rPr lang="en-US" altLang="zh-CN" sz="2000" b="0" i="1" dirty="0">
                        <a:solidFill>
                          <a:srgbClr val="292929"/>
                        </a:solidFill>
                        <a:effectLst/>
                        <a:latin typeface="Cambria Math" panose="02040503050406030204" pitchFamily="18" charset="0"/>
                        <a:ea typeface="+mn-ea"/>
                      </a:rPr>
                      <m:t>2</m:t>
                    </m:r>
                    <m:r>
                      <a:rPr lang="en-US" altLang="zh-CN" sz="2000" b="0" i="1" baseline="30000" dirty="0">
                        <a:solidFill>
                          <a:srgbClr val="292929"/>
                        </a:solidFill>
                        <a:effectLst/>
                        <a:latin typeface="Cambria Math" panose="02040503050406030204" pitchFamily="18" charset="0"/>
                        <a:ea typeface="+mn-ea"/>
                      </a:rPr>
                      <m:t>𝑚</m:t>
                    </m:r>
                    <m:r>
                      <a:rPr lang="zh-CN" altLang="en-US" sz="2000" b="0" i="1" dirty="0">
                        <a:solidFill>
                          <a:srgbClr val="292929"/>
                        </a:solidFill>
                        <a:effectLst/>
                        <a:latin typeface="Cambria Math" panose="02040503050406030204" pitchFamily="18" charset="0"/>
                        <a:ea typeface="+mn-ea"/>
                      </a:rPr>
                      <m:t>）</m:t>
                    </m:r>
                  </m:oMath>
                </a14:m>
                <a:r>
                  <a:rPr lang="zh-CN" altLang="en-US" sz="2000" b="0" i="0" dirty="0">
                    <a:solidFill>
                      <a:srgbClr val="292929"/>
                    </a:solidFill>
                    <a:effectLst/>
                    <a:latin typeface="+mn-lt"/>
                    <a:ea typeface="+mn-ea"/>
                  </a:rPr>
                  <a:t>和多播率</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h</m:t>
                    </m:r>
                  </m:oMath>
                </a14:m>
                <a:r>
                  <a:rPr lang="zh-CN" altLang="en-US" sz="2000" b="0" i="0" dirty="0">
                    <a:solidFill>
                      <a:srgbClr val="292929"/>
                    </a:solidFill>
                    <a:effectLst/>
                    <a:latin typeface="+mn-lt"/>
                    <a:ea typeface="+mn-ea"/>
                  </a:rPr>
                  <a:t>后，如何确定各信道的局部编码向量，使各宿点的全局编码矩阵的秩均为 </a:t>
                </a:r>
                <a14:m>
                  <m:oMath xmlns:m="http://schemas.openxmlformats.org/officeDocument/2006/math">
                    <m:r>
                      <a:rPr lang="en-US" altLang="zh-CN" sz="2000" b="0" i="1" dirty="0" smtClean="0">
                        <a:solidFill>
                          <a:srgbClr val="292929"/>
                        </a:solidFill>
                        <a:effectLst/>
                        <a:latin typeface="Cambria Math" panose="02040503050406030204" pitchFamily="18" charset="0"/>
                        <a:ea typeface="+mn-ea"/>
                      </a:rPr>
                      <m:t>h</m:t>
                    </m:r>
                  </m:oMath>
                </a14:m>
                <a:r>
                  <a:rPr lang="zh-CN" altLang="en-US" sz="2000" b="0" i="0" dirty="0">
                    <a:solidFill>
                      <a:srgbClr val="292929"/>
                    </a:solidFill>
                    <a:effectLst/>
                    <a:latin typeface="+mn-lt"/>
                    <a:ea typeface="+mn-ea"/>
                  </a:rPr>
                  <a:t>，宿点利用其全局编码矩阵和接收到的字符，通过求解线性方程组恢复出源点播出的信息。</a:t>
                </a:r>
                <a:endParaRPr lang="zh-CN" altLang="en-US" sz="2000" dirty="0">
                  <a:uFillTx/>
                  <a:latin typeface="+mn-lt"/>
                  <a:ea typeface="+mn-ea"/>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44248" y="1173757"/>
                <a:ext cx="8055504" cy="1323439"/>
              </a:xfrm>
              <a:prstGeom prst="rect">
                <a:avLst/>
              </a:prstGeom>
              <a:blipFill rotWithShape="1">
                <a:blip r:embed="rId2"/>
                <a:stretch>
                  <a:fillRect l="-1" t="-1364" r="7" b="28"/>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78" y="2880379"/>
            <a:ext cx="5638772" cy="329304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可行的编码方案</a:t>
            </a:r>
          </a:p>
        </p:txBody>
      </p:sp>
      <mc:AlternateContent xmlns:mc="http://schemas.openxmlformats.org/markup-compatibility/2006" xmlns:a14="http://schemas.microsoft.com/office/drawing/2010/main">
        <mc:Choice Requires="a14">
          <p:sp>
            <p:nvSpPr>
              <p:cNvPr id="6" name="文本框 5"/>
              <p:cNvSpPr txBox="1"/>
              <p:nvPr/>
            </p:nvSpPr>
            <p:spPr>
              <a:xfrm>
                <a:off x="383607" y="992518"/>
                <a:ext cx="8393997" cy="5573898"/>
              </a:xfrm>
              <a:prstGeom prst="rect">
                <a:avLst/>
              </a:prstGeom>
              <a:noFill/>
            </p:spPr>
            <p:txBody>
              <a:bodyPr wrap="square" rtlCol="0" anchor="t">
                <a:spAutoFit/>
              </a:bodyPr>
              <a:lstStyle/>
              <a:p>
                <a:pPr algn="l">
                  <a:lnSpc>
                    <a:spcPct val="150000"/>
                  </a:lnSpc>
                </a:pPr>
                <a:r>
                  <a:rPr lang="zh-CN" altLang="en-US" sz="2000" dirty="0">
                    <a:uFillTx/>
                    <a:latin typeface="Times New Roman" panose="02020603050405020304" pitchFamily="18" charset="0"/>
                    <a:ea typeface="黑体" panose="02010609060101010101" pitchFamily="49" charset="-122"/>
                    <a:sym typeface="+mn-ea"/>
                  </a:rPr>
                  <a:t>可行的编码方案：</a:t>
                </a:r>
                <a:endParaRPr lang="en-US" altLang="zh-CN" sz="2000" dirty="0">
                  <a:uFillTx/>
                  <a:latin typeface="Times New Roman" panose="02020603050405020304" pitchFamily="18" charset="0"/>
                  <a:ea typeface="黑体" panose="02010609060101010101" pitchFamily="49" charset="-122"/>
                  <a:sym typeface="+mn-ea"/>
                </a:endParaRPr>
              </a:p>
              <a:p>
                <a:pPr algn="l">
                  <a:lnSpc>
                    <a:spcPct val="150000"/>
                  </a:lnSpc>
                </a:pPr>
                <a:r>
                  <a:rPr lang="en-US" altLang="zh-CN" sz="2000" dirty="0">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一个可行的编码方案</a:t>
                </a:r>
                <a:r>
                  <a:rPr lang="en-US" altLang="zh-CN" sz="2000" dirty="0">
                    <a:uFillTx/>
                    <a:latin typeface="Times New Roman" panose="02020603050405020304" pitchFamily="18" charset="0"/>
                    <a:ea typeface="黑体" panose="02010609060101010101" pitchFamily="49" charset="-122"/>
                    <a:sym typeface="+mn-ea"/>
                  </a:rPr>
                  <a:t>ξ</a:t>
                </a:r>
                <a:r>
                  <a:rPr lang="zh-CN" altLang="en-US" sz="2000" dirty="0">
                    <a:uFillTx/>
                    <a:latin typeface="Times New Roman" panose="02020603050405020304" pitchFamily="18" charset="0"/>
                    <a:ea typeface="黑体" panose="02010609060101010101" pitchFamily="49" charset="-122"/>
                    <a:sym typeface="+mn-ea"/>
                  </a:rPr>
                  <a:t>是对于所有的宿点 </a:t>
                </a:r>
                <a14:m>
                  <m:oMath xmlns:m="http://schemas.openxmlformats.org/officeDocument/2006/math">
                    <m:r>
                      <a:rPr lang="en-US" altLang="zh-CN" sz="2000" i="1" dirty="0" smtClean="0">
                        <a:uFillTx/>
                        <a:latin typeface="Cambria Math" panose="02040503050406030204" pitchFamily="18" charset="0"/>
                        <a:ea typeface="黑体" panose="02010609060101010101" pitchFamily="49" charset="-122"/>
                        <a:sym typeface="+mn-ea"/>
                      </a:rPr>
                      <m:t>𝑟</m:t>
                    </m:r>
                  </m:oMath>
                </a14:m>
                <a:r>
                  <a:rPr lang="zh-CN" altLang="en-US" sz="2000" dirty="0">
                    <a:uFillTx/>
                    <a:latin typeface="Times New Roman" panose="02020603050405020304" pitchFamily="18" charset="0"/>
                    <a:ea typeface="黑体" panose="02010609060101010101" pitchFamily="49" charset="-122"/>
                    <a:sym typeface="+mn-ea"/>
                  </a:rPr>
                  <a:t>，有</a:t>
                </a:r>
                <a14:m>
                  <m:oMath xmlns:m="http://schemas.openxmlformats.org/officeDocument/2006/math">
                    <m:r>
                      <a:rPr lang="en-US" altLang="zh-CN" sz="2000" i="1" dirty="0" smtClean="0">
                        <a:uFillTx/>
                        <a:latin typeface="Cambria Math" panose="02040503050406030204" pitchFamily="18" charset="0"/>
                        <a:ea typeface="黑体" panose="02010609060101010101" pitchFamily="49" charset="-122"/>
                        <a:sym typeface="+mn-ea"/>
                      </a:rPr>
                      <m:t>𝜉</m:t>
                    </m:r>
                    <m:r>
                      <a:rPr lang="en-US" altLang="zh-CN" sz="2000" i="1" dirty="0" smtClean="0">
                        <a:uFillTx/>
                        <a:latin typeface="Cambria Math" panose="02040503050406030204" pitchFamily="18" charset="0"/>
                        <a:ea typeface="黑体" panose="02010609060101010101" pitchFamily="49" charset="-122"/>
                        <a:sym typeface="+mn-ea"/>
                      </a:rPr>
                      <m:t>(</m:t>
                    </m:r>
                    <m:r>
                      <a:rPr lang="en-US" altLang="zh-CN" sz="2000" i="1" dirty="0" smtClean="0">
                        <a:uFillTx/>
                        <a:latin typeface="Cambria Math" panose="02040503050406030204" pitchFamily="18" charset="0"/>
                        <a:ea typeface="黑体" panose="02010609060101010101" pitchFamily="49" charset="-122"/>
                        <a:sym typeface="+mn-ea"/>
                      </a:rPr>
                      <m:t>𝐼𝑛</m:t>
                    </m:r>
                    <m:r>
                      <a:rPr lang="en-US" altLang="zh-CN" sz="2000" i="1" dirty="0">
                        <a:latin typeface="Cambria Math" panose="02040503050406030204" pitchFamily="18" charset="0"/>
                        <a:ea typeface="黑体" panose="02010609060101010101" pitchFamily="49" charset="-122"/>
                        <a:sym typeface="+mn-ea"/>
                      </a:rPr>
                      <m:t>(</m:t>
                    </m:r>
                    <m:r>
                      <a:rPr lang="en-US" altLang="zh-CN" sz="2000" i="1" dirty="0">
                        <a:uFillTx/>
                        <a:latin typeface="Cambria Math" panose="02040503050406030204" pitchFamily="18" charset="0"/>
                        <a:ea typeface="黑体" panose="02010609060101010101" pitchFamily="49" charset="-122"/>
                        <a:sym typeface="+mn-ea"/>
                      </a:rPr>
                      <m:t>𝑟</m:t>
                    </m:r>
                    <m:r>
                      <a:rPr lang="en-US" altLang="zh-CN" sz="2000" i="1" dirty="0">
                        <a:latin typeface="Cambria Math" panose="02040503050406030204" pitchFamily="18" charset="0"/>
                        <a:ea typeface="黑体" panose="02010609060101010101" pitchFamily="49" charset="-122"/>
                        <a:sym typeface="+mn-ea"/>
                      </a:rPr>
                      <m:t>))</m:t>
                    </m:r>
                  </m:oMath>
                </a14:m>
                <a:r>
                  <a:rPr lang="zh-CN" altLang="en-US" sz="2000" dirty="0">
                    <a:uFillTx/>
                    <a:latin typeface="Times New Roman" panose="02020603050405020304" pitchFamily="18" charset="0"/>
                    <a:ea typeface="黑体" panose="02010609060101010101" pitchFamily="49" charset="-122"/>
                    <a:sym typeface="+mn-ea"/>
                  </a:rPr>
                  <a:t>与</a:t>
                </a:r>
                <a:r>
                  <a:rPr lang="zh-CN" altLang="en-US" sz="2000" dirty="0">
                    <a:latin typeface="Times New Roman" panose="02020603050405020304" pitchFamily="18" charset="0"/>
                    <a:ea typeface="黑体" panose="02010609060101010101" pitchFamily="49" charset="-122"/>
                  </a:rPr>
                  <a:t>源点播出的信息字符空间</a:t>
                </a:r>
                <a:r>
                  <a:rPr lang="zh-CN" altLang="en-US" sz="2000" dirty="0">
                    <a:uFillTx/>
                    <a:latin typeface="Times New Roman" panose="02020603050405020304" pitchFamily="18" charset="0"/>
                    <a:ea typeface="黑体" panose="02010609060101010101" pitchFamily="49" charset="-122"/>
                    <a:sym typeface="+mn-ea"/>
                  </a:rPr>
                  <a:t>相等。也就是说，</a:t>
                </a:r>
                <a:r>
                  <a:rPr lang="zh-CN" altLang="en-US" sz="2000" dirty="0">
                    <a:solidFill>
                      <a:srgbClr val="348ECA"/>
                    </a:solidFill>
                    <a:uFillTx/>
                    <a:latin typeface="Times New Roman" panose="02020603050405020304" pitchFamily="18" charset="0"/>
                    <a:ea typeface="黑体" panose="02010609060101010101" pitchFamily="49" charset="-122"/>
                    <a:sym typeface="+mn-ea"/>
                  </a:rPr>
                  <a:t>采用一个可行的编码方案实现单源多播连接，则每一个宿点均能恢复出源点播出的信息。</a:t>
                </a:r>
              </a:p>
              <a:p>
                <a:pPr algn="l">
                  <a:lnSpc>
                    <a:spcPct val="150000"/>
                  </a:lnSpc>
                </a:pPr>
                <a:r>
                  <a:rPr lang="zh-CN" altLang="en-US" sz="2000" dirty="0">
                    <a:uFillTx/>
                    <a:latin typeface="Times New Roman" panose="02020603050405020304" pitchFamily="18" charset="0"/>
                    <a:ea typeface="黑体" panose="02010609060101010101" pitchFamily="49" charset="-122"/>
                    <a:sym typeface="+mn-ea"/>
                  </a:rPr>
                  <a:t> </a:t>
                </a:r>
                <a:endParaRPr lang="en-US" altLang="zh-CN" sz="2000" dirty="0">
                  <a:uFillTx/>
                  <a:latin typeface="Times New Roman" panose="02020603050405020304" pitchFamily="18" charset="0"/>
                  <a:ea typeface="黑体" panose="02010609060101010101" pitchFamily="49" charset="-122"/>
                  <a:sym typeface="+mn-ea"/>
                </a:endParaRPr>
              </a:p>
              <a:p>
                <a:pPr algn="l">
                  <a:lnSpc>
                    <a:spcPct val="150000"/>
                  </a:lnSpc>
                </a:pPr>
                <a:endParaRPr lang="zh-CN" altLang="en-US" sz="2000" dirty="0">
                  <a:uFillTx/>
                  <a:latin typeface="Times New Roman" panose="02020603050405020304" pitchFamily="18" charset="0"/>
                  <a:ea typeface="黑体" panose="02010609060101010101" pitchFamily="49" charset="-122"/>
                  <a:sym typeface="+mn-ea"/>
                </a:endParaRPr>
              </a:p>
              <a:p>
                <a:pPr algn="l">
                  <a:lnSpc>
                    <a:spcPct val="150000"/>
                  </a:lnSpc>
                </a:pPr>
                <a:r>
                  <a:rPr lang="zh-CN" altLang="en-US" sz="2000" dirty="0">
                    <a:uFillTx/>
                    <a:latin typeface="Times New Roman" panose="02020603050405020304" pitchFamily="18" charset="0"/>
                    <a:ea typeface="黑体" panose="02010609060101010101" pitchFamily="49" charset="-122"/>
                    <a:sym typeface="+mn-ea"/>
                  </a:rPr>
                  <a:t>       </a:t>
                </a:r>
                <a:endParaRPr lang="en-US" altLang="zh-CN" sz="2000" dirty="0">
                  <a:uFillTx/>
                  <a:latin typeface="Times New Roman" panose="02020603050405020304" pitchFamily="18" charset="0"/>
                  <a:ea typeface="黑体" panose="02010609060101010101" pitchFamily="49" charset="-122"/>
                  <a:sym typeface="+mn-ea"/>
                </a:endParaRPr>
              </a:p>
              <a:p>
                <a:pPr algn="l">
                  <a:lnSpc>
                    <a:spcPct val="150000"/>
                  </a:lnSpc>
                </a:pPr>
                <a:endParaRPr lang="en-US" altLang="zh-CN" sz="2000" dirty="0">
                  <a:latin typeface="Times New Roman" panose="02020603050405020304" pitchFamily="18" charset="0"/>
                  <a:ea typeface="黑体" panose="02010609060101010101" pitchFamily="49" charset="-122"/>
                  <a:sym typeface="+mn-ea"/>
                </a:endParaRPr>
              </a:p>
              <a:p>
                <a:pPr algn="l">
                  <a:lnSpc>
                    <a:spcPct val="150000"/>
                  </a:lnSpc>
                </a:pPr>
                <a:endParaRPr lang="en-US" altLang="zh-CN" sz="2000" dirty="0">
                  <a:uFillTx/>
                  <a:latin typeface="Times New Roman" panose="02020603050405020304" pitchFamily="18" charset="0"/>
                  <a:ea typeface="黑体" panose="02010609060101010101" pitchFamily="49" charset="-122"/>
                  <a:sym typeface="+mn-ea"/>
                </a:endParaRPr>
              </a:p>
              <a:p>
                <a:pPr algn="l">
                  <a:lnSpc>
                    <a:spcPct val="150000"/>
                  </a:lnSpc>
                </a:pPr>
                <a:r>
                  <a:rPr lang="zh-CN" altLang="en-US" sz="2000" dirty="0">
                    <a:solidFill>
                      <a:srgbClr val="FF0000"/>
                    </a:solidFill>
                    <a:uFillTx/>
                    <a:latin typeface="Times New Roman" panose="02020603050405020304" pitchFamily="18" charset="0"/>
                    <a:ea typeface="黑体" panose="02010609060101010101" pitchFamily="49" charset="-122"/>
                    <a:sym typeface="+mn-ea"/>
                  </a:rPr>
                  <a:t>        构造网络编码方案的目的</a:t>
                </a:r>
                <a:r>
                  <a:rPr lang="zh-CN" altLang="en-US" sz="2000" dirty="0">
                    <a:uFillTx/>
                    <a:latin typeface="Times New Roman" panose="02020603050405020304" pitchFamily="18" charset="0"/>
                    <a:ea typeface="黑体" panose="02010609060101010101" pitchFamily="49" charset="-122"/>
                    <a:sym typeface="+mn-ea"/>
                  </a:rPr>
                  <a:t>是确定各节点如何编码，宿点如何解码，其关键是保证宿点的全局编码矩阵为满秩，即宿点能正确地恢复出源点播出的信息。</a:t>
                </a:r>
              </a:p>
            </p:txBody>
          </p:sp>
        </mc:Choice>
        <mc:Fallback xmlns="">
          <p:sp>
            <p:nvSpPr>
              <p:cNvPr id="6" name="文本框 5"/>
              <p:cNvSpPr txBox="1">
                <a:spLocks noRot="1" noChangeAspect="1" noMove="1" noResize="1" noEditPoints="1" noAdjustHandles="1" noChangeArrowheads="1" noChangeShapeType="1" noTextEdit="1"/>
              </p:cNvSpPr>
              <p:nvPr/>
            </p:nvSpPr>
            <p:spPr>
              <a:xfrm>
                <a:off x="383607" y="992518"/>
                <a:ext cx="8393997" cy="5573898"/>
              </a:xfrm>
              <a:prstGeom prst="rect">
                <a:avLst/>
              </a:prstGeom>
              <a:blipFill rotWithShape="1">
                <a:blip r:embed="rId2"/>
                <a:stretch>
                  <a:fillRect l="-1" r="8" b="9"/>
                </a:stretch>
              </a:blipFill>
            </p:spPr>
            <p:txBody>
              <a:bodyPr/>
              <a:lstStyle/>
              <a:p>
                <a:r>
                  <a:rPr lang="zh-CN" altLang="en-US">
                    <a:noFill/>
                  </a:rPr>
                  <a:t> </a:t>
                </a:r>
              </a:p>
            </p:txBody>
          </p:sp>
        </mc:Fallback>
      </mc:AlternateContent>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346" y="3048010"/>
            <a:ext cx="4821148" cy="167635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线性网络编码数学模型</a:t>
            </a:r>
          </a:p>
        </p:txBody>
      </p:sp>
      <mc:AlternateContent xmlns:mc="http://schemas.openxmlformats.org/markup-compatibility/2006" xmlns:a14="http://schemas.microsoft.com/office/drawing/2010/main">
        <mc:Choice Requires="a14">
          <p:sp>
            <p:nvSpPr>
              <p:cNvPr id="4" name="文本框 3"/>
              <p:cNvSpPr txBox="1"/>
              <p:nvPr/>
            </p:nvSpPr>
            <p:spPr>
              <a:xfrm>
                <a:off x="209924" y="914466"/>
                <a:ext cx="8724151" cy="5692136"/>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ü"/>
                </a:pPr>
                <a14:m>
                  <m:oMath xmlns:m="http://schemas.openxmlformats.org/officeDocument/2006/math">
                    <m:r>
                      <a:rPr lang="en-US" altLang="zh-CN" sz="2000" i="1" dirty="0" smtClean="0">
                        <a:solidFill>
                          <a:srgbClr val="292929"/>
                        </a:solidFill>
                        <a:latin typeface="Cambria Math" panose="02040503050406030204" pitchFamily="18" charset="0"/>
                        <a:ea typeface="+mn-ea"/>
                      </a:rPr>
                      <m:t>h</m:t>
                    </m:r>
                    <m:r>
                      <a:rPr lang="zh-CN" altLang="en-US" sz="2000" i="1" dirty="0">
                        <a:solidFill>
                          <a:srgbClr val="292929"/>
                        </a:solidFill>
                        <a:latin typeface="Cambria Math" panose="02040503050406030204" pitchFamily="18" charset="0"/>
                        <a:ea typeface="+mn-ea"/>
                      </a:rPr>
                      <m:t>：</m:t>
                    </m:r>
                  </m:oMath>
                </a14:m>
                <a:r>
                  <a:rPr lang="zh-CN" altLang="en-US" sz="2000" dirty="0">
                    <a:solidFill>
                      <a:srgbClr val="292929"/>
                    </a:solidFill>
                    <a:latin typeface="+mn-lt"/>
                    <a:ea typeface="+mn-ea"/>
                  </a:rPr>
                  <a:t>线性网络编码的多播率。</a:t>
                </a:r>
                <a:endParaRPr lang="en-US" altLang="zh-CN" sz="2000" dirty="0">
                  <a:solidFill>
                    <a:srgbClr val="292929"/>
                  </a:solidFill>
                  <a:latin typeface="+mn-lt"/>
                  <a:ea typeface="+mn-ea"/>
                </a:endParaRPr>
              </a:p>
              <a:p>
                <a:pPr marL="342900" indent="-342900">
                  <a:lnSpc>
                    <a:spcPct val="150000"/>
                  </a:lnSpc>
                  <a:buFont typeface="Wingdings" panose="05000000000000000000" pitchFamily="2" charset="2"/>
                  <a:buChar char="ü"/>
                </a:pPr>
                <a14:m>
                  <m:oMath xmlns:m="http://schemas.openxmlformats.org/officeDocument/2006/math">
                    <m:sSup>
                      <m:sSupPr>
                        <m:ctrlPr>
                          <a:rPr lang="en-US" altLang="zh-CN" sz="2000" b="0" i="1" smtClean="0">
                            <a:solidFill>
                              <a:srgbClr val="292929"/>
                            </a:solidFill>
                            <a:latin typeface="Cambria Math" panose="02040503050406030204" pitchFamily="18" charset="0"/>
                            <a:ea typeface="+mn-ea"/>
                          </a:rPr>
                        </m:ctrlPr>
                      </m:sSupPr>
                      <m:e>
                        <m:r>
                          <a:rPr lang="en-US" altLang="zh-CN" sz="2000" b="0" i="1" smtClean="0">
                            <a:solidFill>
                              <a:srgbClr val="292929"/>
                            </a:solidFill>
                            <a:latin typeface="Cambria Math" panose="02040503050406030204" pitchFamily="18" charset="0"/>
                            <a:ea typeface="+mn-ea"/>
                          </a:rPr>
                          <m:t>𝑦</m:t>
                        </m:r>
                      </m:e>
                      <m:sup>
                        <m:r>
                          <a:rPr lang="en-US" altLang="zh-CN" sz="2000" b="0" i="1" smtClean="0">
                            <a:solidFill>
                              <a:srgbClr val="292929"/>
                            </a:solidFill>
                            <a:latin typeface="Cambria Math" panose="02040503050406030204" pitchFamily="18" charset="0"/>
                            <a:ea typeface="+mn-ea"/>
                          </a:rPr>
                          <m:t>𝑇</m:t>
                        </m:r>
                      </m:sup>
                    </m:sSup>
                    <m:r>
                      <a:rPr lang="en-US" altLang="zh-CN" sz="2000" b="0" i="1" smtClean="0">
                        <a:solidFill>
                          <a:srgbClr val="292929"/>
                        </a:solidFill>
                        <a:latin typeface="Cambria Math" panose="02040503050406030204" pitchFamily="18" charset="0"/>
                        <a:ea typeface="+mn-ea"/>
                      </a:rPr>
                      <m:t>=[</m:t>
                    </m:r>
                    <m:sSup>
                      <m:sSupPr>
                        <m:ctrlPr>
                          <a:rPr lang="en-US" altLang="zh-CN" sz="2000" b="0" i="1" smtClean="0">
                            <a:solidFill>
                              <a:srgbClr val="292929"/>
                            </a:solidFill>
                            <a:latin typeface="Cambria Math" panose="02040503050406030204" pitchFamily="18" charset="0"/>
                            <a:ea typeface="+mn-ea"/>
                          </a:rPr>
                        </m:ctrlPr>
                      </m:sSupPr>
                      <m:e>
                        <m:sSubSup>
                          <m:sSubSupPr>
                            <m:ctrlPr>
                              <a:rPr lang="en-US" altLang="zh-CN" sz="2000" b="0" i="1" smtClean="0">
                                <a:solidFill>
                                  <a:srgbClr val="292929"/>
                                </a:solidFill>
                                <a:latin typeface="Cambria Math" panose="02040503050406030204" pitchFamily="18" charset="0"/>
                                <a:ea typeface="+mn-ea"/>
                              </a:rPr>
                            </m:ctrlPr>
                          </m:sSubSupPr>
                          <m:e>
                            <m:r>
                              <a:rPr lang="en-US" altLang="zh-CN" sz="2000" b="0" i="1" smtClean="0">
                                <a:solidFill>
                                  <a:srgbClr val="292929"/>
                                </a:solidFill>
                                <a:latin typeface="Cambria Math" panose="02040503050406030204" pitchFamily="18" charset="0"/>
                                <a:ea typeface="+mn-ea"/>
                              </a:rPr>
                              <m:t>𝑦</m:t>
                            </m:r>
                          </m:e>
                          <m:sub>
                            <m:r>
                              <a:rPr lang="en-US" altLang="zh-CN" sz="2000" b="0" i="1" smtClean="0">
                                <a:solidFill>
                                  <a:srgbClr val="292929"/>
                                </a:solidFill>
                                <a:latin typeface="Cambria Math" panose="02040503050406030204" pitchFamily="18" charset="0"/>
                                <a:ea typeface="+mn-ea"/>
                              </a:rPr>
                              <m:t>1</m:t>
                            </m:r>
                          </m:sub>
                          <m:sup>
                            <m:r>
                              <a:rPr lang="en-US" altLang="zh-CN" sz="2000" b="0" i="1" smtClean="0">
                                <a:solidFill>
                                  <a:srgbClr val="292929"/>
                                </a:solidFill>
                                <a:latin typeface="Cambria Math" panose="02040503050406030204" pitchFamily="18" charset="0"/>
                                <a:ea typeface="+mn-ea"/>
                              </a:rPr>
                              <m:t>𝑡</m:t>
                            </m:r>
                          </m:sup>
                        </m:sSubSup>
                        <m:r>
                          <a:rPr lang="en-US" altLang="zh-CN" sz="2000" b="0" i="1" smtClean="0">
                            <a:solidFill>
                              <a:srgbClr val="292929"/>
                            </a:solidFill>
                            <a:latin typeface="Cambria Math" panose="02040503050406030204" pitchFamily="18" charset="0"/>
                            <a:ea typeface="+mn-ea"/>
                          </a:rPr>
                          <m:t>,</m:t>
                        </m:r>
                        <m:sSubSup>
                          <m:sSubSupPr>
                            <m:ctrlPr>
                              <a:rPr lang="en-US" altLang="zh-CN" sz="2000" b="0" i="1" smtClean="0">
                                <a:solidFill>
                                  <a:srgbClr val="292929"/>
                                </a:solidFill>
                                <a:latin typeface="Cambria Math" panose="02040503050406030204" pitchFamily="18" charset="0"/>
                                <a:ea typeface="+mn-ea"/>
                              </a:rPr>
                            </m:ctrlPr>
                          </m:sSubSupPr>
                          <m:e>
                            <m:r>
                              <a:rPr lang="en-US" altLang="zh-CN" sz="2000" b="0" i="1" smtClean="0">
                                <a:solidFill>
                                  <a:srgbClr val="292929"/>
                                </a:solidFill>
                                <a:latin typeface="Cambria Math" panose="02040503050406030204" pitchFamily="18" charset="0"/>
                                <a:ea typeface="+mn-ea"/>
                              </a:rPr>
                              <m:t>𝑦</m:t>
                            </m:r>
                          </m:e>
                          <m:sub>
                            <m:r>
                              <a:rPr lang="en-US" altLang="zh-CN" sz="2000" b="0" i="1" smtClean="0">
                                <a:solidFill>
                                  <a:srgbClr val="292929"/>
                                </a:solidFill>
                                <a:latin typeface="Cambria Math" panose="02040503050406030204" pitchFamily="18" charset="0"/>
                                <a:ea typeface="+mn-ea"/>
                              </a:rPr>
                              <m:t>2</m:t>
                            </m:r>
                          </m:sub>
                          <m:sup>
                            <m:r>
                              <a:rPr lang="en-US" altLang="zh-CN" sz="2000" b="0" i="1" smtClean="0">
                                <a:solidFill>
                                  <a:srgbClr val="292929"/>
                                </a:solidFill>
                                <a:latin typeface="Cambria Math" panose="02040503050406030204" pitchFamily="18" charset="0"/>
                                <a:ea typeface="+mn-ea"/>
                              </a:rPr>
                              <m:t>𝑡</m:t>
                            </m:r>
                          </m:sup>
                        </m:sSubSup>
                        <m:r>
                          <a:rPr lang="en-US" altLang="zh-CN" sz="2000" b="0" i="1" smtClean="0">
                            <a:solidFill>
                              <a:srgbClr val="292929"/>
                            </a:solidFill>
                            <a:latin typeface="Cambria Math" panose="02040503050406030204" pitchFamily="18" charset="0"/>
                            <a:ea typeface="+mn-ea"/>
                          </a:rPr>
                          <m:t>,…,</m:t>
                        </m:r>
                        <m:sSubSup>
                          <m:sSubSupPr>
                            <m:ctrlPr>
                              <a:rPr lang="en-US" altLang="zh-CN" sz="2000" b="0" i="1" smtClean="0">
                                <a:solidFill>
                                  <a:srgbClr val="292929"/>
                                </a:solidFill>
                                <a:latin typeface="Cambria Math" panose="02040503050406030204" pitchFamily="18" charset="0"/>
                                <a:ea typeface="+mn-ea"/>
                              </a:rPr>
                            </m:ctrlPr>
                          </m:sSubSupPr>
                          <m:e>
                            <m:r>
                              <a:rPr lang="en-US" altLang="zh-CN" sz="2000" b="0" i="1" smtClean="0">
                                <a:solidFill>
                                  <a:srgbClr val="292929"/>
                                </a:solidFill>
                                <a:latin typeface="Cambria Math" panose="02040503050406030204" pitchFamily="18" charset="0"/>
                                <a:ea typeface="+mn-ea"/>
                              </a:rPr>
                              <m:t>𝑦</m:t>
                            </m:r>
                          </m:e>
                          <m:sub>
                            <m:r>
                              <a:rPr lang="en-US" altLang="zh-CN" sz="2000" b="0" i="1" smtClean="0">
                                <a:solidFill>
                                  <a:srgbClr val="292929"/>
                                </a:solidFill>
                                <a:latin typeface="Cambria Math" panose="02040503050406030204" pitchFamily="18" charset="0"/>
                                <a:ea typeface="+mn-ea"/>
                              </a:rPr>
                              <m:t>h</m:t>
                            </m:r>
                          </m:sub>
                          <m:sup>
                            <m:r>
                              <a:rPr lang="en-US" altLang="zh-CN" sz="2000" b="0" i="1" smtClean="0">
                                <a:solidFill>
                                  <a:srgbClr val="292929"/>
                                </a:solidFill>
                                <a:latin typeface="Cambria Math" panose="02040503050406030204" pitchFamily="18" charset="0"/>
                                <a:ea typeface="+mn-ea"/>
                              </a:rPr>
                              <m:t>𝑡</m:t>
                            </m:r>
                          </m:sup>
                        </m:sSubSup>
                        <m:r>
                          <a:rPr lang="en-US" altLang="zh-CN" sz="2000" b="0" i="1" smtClean="0">
                            <a:solidFill>
                              <a:srgbClr val="292929"/>
                            </a:solidFill>
                            <a:latin typeface="Cambria Math" panose="02040503050406030204" pitchFamily="18" charset="0"/>
                            <a:ea typeface="+mn-ea"/>
                          </a:rPr>
                          <m:t>]</m:t>
                        </m:r>
                      </m:e>
                      <m:sup>
                        <m:r>
                          <a:rPr lang="en-US" altLang="zh-CN" sz="2000" b="0" i="1" smtClean="0">
                            <a:solidFill>
                              <a:srgbClr val="292929"/>
                            </a:solidFill>
                            <a:latin typeface="Cambria Math" panose="02040503050406030204" pitchFamily="18" charset="0"/>
                            <a:ea typeface="+mn-ea"/>
                          </a:rPr>
                          <m:t>𝑇</m:t>
                        </m:r>
                      </m:sup>
                    </m:sSup>
                    <m:r>
                      <a:rPr lang="zh-CN" altLang="en-US" sz="2000" i="1">
                        <a:solidFill>
                          <a:srgbClr val="292929"/>
                        </a:solidFill>
                        <a:latin typeface="Cambria Math" panose="02040503050406030204" pitchFamily="18" charset="0"/>
                        <a:ea typeface="+mn-ea"/>
                      </a:rPr>
                      <m:t>：</m:t>
                    </m:r>
                  </m:oMath>
                </a14:m>
                <a:r>
                  <a:rPr lang="zh-CN" altLang="en-US" sz="2000" dirty="0">
                    <a:solidFill>
                      <a:srgbClr val="292929"/>
                    </a:solidFill>
                    <a:latin typeface="+mn-lt"/>
                    <a:ea typeface="+mn-ea"/>
                  </a:rPr>
                  <a:t>关于信宿</a:t>
                </a:r>
                <a:r>
                  <a:rPr lang="en-US" altLang="zh-CN" sz="2000" dirty="0">
                    <a:solidFill>
                      <a:srgbClr val="292929"/>
                    </a:solidFill>
                    <a:latin typeface="+mn-lt"/>
                    <a:ea typeface="+mn-ea"/>
                  </a:rPr>
                  <a:t>t</a:t>
                </a:r>
                <a:r>
                  <a:rPr lang="zh-CN" altLang="en-US" sz="2000" dirty="0">
                    <a:solidFill>
                      <a:srgbClr val="292929"/>
                    </a:solidFill>
                    <a:latin typeface="+mn-lt"/>
                    <a:ea typeface="+mn-ea"/>
                  </a:rPr>
                  <a:t>路径簇上各路径的最后一条链路上传递的信息流的集合。</a:t>
                </a:r>
                <a:endParaRPr lang="en-US" altLang="zh-CN" sz="2000" dirty="0">
                  <a:solidFill>
                    <a:srgbClr val="292929"/>
                  </a:solidFill>
                  <a:latin typeface="+mn-lt"/>
                  <a:ea typeface="+mn-ea"/>
                </a:endParaRPr>
              </a:p>
              <a:p>
                <a:pPr marL="342900" indent="-342900">
                  <a:lnSpc>
                    <a:spcPct val="150000"/>
                  </a:lnSpc>
                  <a:buFont typeface="Wingdings" panose="05000000000000000000" pitchFamily="2" charset="2"/>
                  <a:buChar char="ü"/>
                </a:pPr>
                <a14:m>
                  <m:oMath xmlns:m="http://schemas.openxmlformats.org/officeDocument/2006/math">
                    <m:r>
                      <a:rPr lang="en-US" altLang="zh-CN" sz="2000" i="1">
                        <a:solidFill>
                          <a:srgbClr val="292929"/>
                        </a:solidFill>
                        <a:latin typeface="Cambria Math" panose="02040503050406030204" pitchFamily="18" charset="0"/>
                      </a:rPr>
                      <m:t>𝑔</m:t>
                    </m:r>
                    <m:d>
                      <m:dPr>
                        <m:ctrlPr>
                          <a:rPr lang="en-US" altLang="zh-CN" sz="2000" i="1">
                            <a:solidFill>
                              <a:srgbClr val="292929"/>
                            </a:solidFill>
                            <a:latin typeface="Cambria Math" panose="02040503050406030204" pitchFamily="18" charset="0"/>
                          </a:rPr>
                        </m:ctrlPr>
                      </m:d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b="0" i="1" smtClean="0">
                                <a:solidFill>
                                  <a:srgbClr val="292929"/>
                                </a:solidFill>
                                <a:latin typeface="Cambria Math" panose="02040503050406030204" pitchFamily="18" charset="0"/>
                              </a:rPr>
                              <m:t>𝑡</m:t>
                            </m:r>
                            <m:r>
                              <a:rPr lang="en-US" altLang="zh-CN" sz="2000" i="1" smtClean="0">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𝑖</m:t>
                            </m:r>
                          </m:sub>
                        </m:sSub>
                      </m:e>
                    </m:d>
                    <m:r>
                      <a:rPr lang="en-US" altLang="zh-CN" sz="2000" i="1">
                        <a:solidFill>
                          <a:srgbClr val="292929"/>
                        </a:solidFill>
                        <a:latin typeface="Cambria Math" panose="02040503050406030204" pitchFamily="18" charset="0"/>
                      </a:rPr>
                      <m:t>=</m:t>
                    </m:r>
                    <m:d>
                      <m:dPr>
                        <m:ctrlPr>
                          <a:rPr lang="en-US" altLang="zh-CN" sz="2000" i="1">
                            <a:solidFill>
                              <a:srgbClr val="292929"/>
                            </a:solidFill>
                            <a:latin typeface="Cambria Math" panose="02040503050406030204" pitchFamily="18" charset="0"/>
                          </a:rPr>
                        </m:ctrlPr>
                      </m:d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b="0" i="1" smtClean="0">
                                <a:solidFill>
                                  <a:srgbClr val="292929"/>
                                </a:solidFill>
                                <a:latin typeface="Cambria Math" panose="02040503050406030204" pitchFamily="18" charset="0"/>
                              </a:rPr>
                              <m:t>𝑡</m:t>
                            </m:r>
                            <m:r>
                              <a:rPr lang="en-US" altLang="zh-CN" sz="2000" i="1" smtClean="0">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𝑖</m:t>
                            </m:r>
                            <m:r>
                              <a:rPr lang="en-US" altLang="zh-CN" sz="2000" i="1">
                                <a:solidFill>
                                  <a:srgbClr val="292929"/>
                                </a:solidFill>
                                <a:latin typeface="Cambria Math" panose="02040503050406030204" pitchFamily="18" charset="0"/>
                              </a:rPr>
                              <m:t>,1</m:t>
                            </m:r>
                          </m:sub>
                        </m:sSub>
                        <m:r>
                          <a:rPr lang="en-US" altLang="zh-CN" sz="2000" i="1">
                            <a:solidFill>
                              <a:srgbClr val="292929"/>
                            </a:solidFill>
                            <a:latin typeface="Cambria Math" panose="02040503050406030204" pitchFamily="18" charset="0"/>
                          </a:rPr>
                          <m:t>,</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b="0" i="1" smtClean="0">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𝑖</m:t>
                            </m:r>
                            <m:r>
                              <a:rPr lang="en-US" altLang="zh-CN" sz="2000" i="1">
                                <a:solidFill>
                                  <a:srgbClr val="292929"/>
                                </a:solidFill>
                                <a:latin typeface="Cambria Math" panose="02040503050406030204" pitchFamily="18" charset="0"/>
                              </a:rPr>
                              <m:t>,2</m:t>
                            </m:r>
                          </m:sub>
                        </m:sSub>
                        <m:r>
                          <a:rPr lang="en-US" altLang="zh-CN" sz="2000" i="1">
                            <a:solidFill>
                              <a:srgbClr val="292929"/>
                            </a:solidFill>
                            <a:latin typeface="Cambria Math" panose="02040503050406030204" pitchFamily="18" charset="0"/>
                          </a:rPr>
                          <m:t>,…,</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b="0" i="1" smtClean="0">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𝑖</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h</m:t>
                            </m:r>
                          </m:sub>
                        </m:sSub>
                      </m:e>
                    </m:d>
                  </m:oMath>
                </a14:m>
                <a:r>
                  <a:rPr lang="zh-CN" altLang="en-US" sz="2000" dirty="0">
                    <a:solidFill>
                      <a:srgbClr val="292929"/>
                    </a:solidFill>
                    <a:latin typeface="+mn-lt"/>
                    <a:ea typeface="+mn-ea"/>
                  </a:rPr>
                  <a:t>：表示第</a:t>
                </a:r>
                <a:r>
                  <a:rPr lang="en-US" altLang="zh-CN" sz="2000" dirty="0" err="1">
                    <a:solidFill>
                      <a:srgbClr val="292929"/>
                    </a:solidFill>
                    <a:latin typeface="+mn-lt"/>
                    <a:ea typeface="+mn-ea"/>
                  </a:rPr>
                  <a:t>i</a:t>
                </a:r>
                <a:r>
                  <a:rPr lang="zh-CN" altLang="en-US" sz="2000" dirty="0">
                    <a:solidFill>
                      <a:srgbClr val="292929"/>
                    </a:solidFill>
                    <a:latin typeface="+mn-lt"/>
                    <a:ea typeface="+mn-ea"/>
                  </a:rPr>
                  <a:t>条输入链路的全局编码向量。</a:t>
                </a:r>
                <a:endParaRPr lang="en-US" altLang="zh-CN" sz="2000" dirty="0">
                  <a:solidFill>
                    <a:srgbClr val="292929"/>
                  </a:solidFill>
                  <a:latin typeface="+mn-lt"/>
                  <a:ea typeface="+mn-ea"/>
                </a:endParaRPr>
              </a:p>
              <a:p>
                <a:pPr>
                  <a:lnSpc>
                    <a:spcPct val="150000"/>
                  </a:lnSpc>
                </a:pPr>
                <a:endParaRPr lang="en-US" altLang="zh-CN" sz="2000" dirty="0">
                  <a:solidFill>
                    <a:srgbClr val="292929"/>
                  </a:solidFill>
                  <a:latin typeface="+mn-lt"/>
                  <a:ea typeface="+mn-ea"/>
                </a:endParaRPr>
              </a:p>
              <a:p>
                <a:pPr>
                  <a:lnSpc>
                    <a:spcPct val="150000"/>
                  </a:lnSpc>
                </a:pPr>
                <a:r>
                  <a:rPr lang="zh-CN" altLang="en-US" sz="2000" dirty="0">
                    <a:solidFill>
                      <a:srgbClr val="292929"/>
                    </a:solidFill>
                    <a:latin typeface="+mn-lt"/>
                    <a:ea typeface="+mn-ea"/>
                  </a:rPr>
                  <a:t>则，信宿</a:t>
                </a:r>
                <a:r>
                  <a:rPr lang="en-US" altLang="zh-CN" sz="2000" dirty="0">
                    <a:solidFill>
                      <a:srgbClr val="292929"/>
                    </a:solidFill>
                    <a:latin typeface="+mn-lt"/>
                    <a:ea typeface="+mn-ea"/>
                  </a:rPr>
                  <a:t>t</a:t>
                </a:r>
                <a:r>
                  <a:rPr lang="zh-CN" altLang="en-US" sz="2000" dirty="0">
                    <a:solidFill>
                      <a:srgbClr val="292929"/>
                    </a:solidFill>
                    <a:latin typeface="+mn-lt"/>
                    <a:ea typeface="+mn-ea"/>
                  </a:rPr>
                  <a:t>的第</a:t>
                </a:r>
                <a14:m>
                  <m:oMath xmlns:m="http://schemas.openxmlformats.org/officeDocument/2006/math">
                    <m:r>
                      <a:rPr lang="en-US" altLang="zh-CN" sz="2000" b="0" i="1" smtClean="0">
                        <a:solidFill>
                          <a:srgbClr val="292929"/>
                        </a:solidFill>
                        <a:latin typeface="Cambria Math" panose="02040503050406030204" pitchFamily="18" charset="0"/>
                        <a:ea typeface="+mn-ea"/>
                      </a:rPr>
                      <m:t>𝑖</m:t>
                    </m:r>
                  </m:oMath>
                </a14:m>
                <a:r>
                  <a:rPr lang="zh-CN" altLang="en-US" sz="2000" dirty="0">
                    <a:solidFill>
                      <a:srgbClr val="292929"/>
                    </a:solidFill>
                    <a:latin typeface="+mn-lt"/>
                    <a:ea typeface="+mn-ea"/>
                  </a:rPr>
                  <a:t>条输入链路传输的信息流可表示为：</a:t>
                </a:r>
                <a:endParaRPr lang="en-US" altLang="zh-CN" sz="2000" dirty="0">
                  <a:solidFill>
                    <a:srgbClr val="292929"/>
                  </a:solidFill>
                  <a:latin typeface="+mn-lt"/>
                  <a:ea typeface="+mn-ea"/>
                </a:endParaRPr>
              </a:p>
              <a:p>
                <a:pPr algn="ctr">
                  <a:lnSpc>
                    <a:spcPct val="150000"/>
                  </a:lnSpc>
                </a:pPr>
                <a14:m>
                  <m:oMathPara xmlns:m="http://schemas.openxmlformats.org/officeDocument/2006/math">
                    <m:oMathParaPr>
                      <m:jc m:val="centerGroup"/>
                    </m:oMathParaPr>
                    <m:oMath xmlns:m="http://schemas.openxmlformats.org/officeDocument/2006/math">
                      <m:sSubSup>
                        <m:sSubSupPr>
                          <m:ctrlPr>
                            <a:rPr lang="en-US" altLang="zh-CN" sz="2000" i="1" smtClean="0">
                              <a:solidFill>
                                <a:srgbClr val="292929"/>
                              </a:solidFill>
                              <a:latin typeface="Cambria Math" panose="02040503050406030204" pitchFamily="18" charset="0"/>
                              <a:ea typeface="+mn-ea"/>
                            </a:rPr>
                          </m:ctrlPr>
                        </m:sSubSupPr>
                        <m:e>
                          <m:r>
                            <a:rPr lang="en-US" altLang="zh-CN" sz="2000" b="0" i="1" smtClean="0">
                              <a:solidFill>
                                <a:srgbClr val="292929"/>
                              </a:solidFill>
                              <a:latin typeface="Cambria Math" panose="02040503050406030204" pitchFamily="18" charset="0"/>
                              <a:ea typeface="+mn-ea"/>
                            </a:rPr>
                            <m:t>𝑦</m:t>
                          </m:r>
                        </m:e>
                        <m:sub>
                          <m:r>
                            <a:rPr lang="en-US" altLang="zh-CN" sz="2000" b="0" i="1" smtClean="0">
                              <a:solidFill>
                                <a:srgbClr val="292929"/>
                              </a:solidFill>
                              <a:latin typeface="Cambria Math" panose="02040503050406030204" pitchFamily="18" charset="0"/>
                              <a:ea typeface="+mn-ea"/>
                            </a:rPr>
                            <m:t>𝑖</m:t>
                          </m:r>
                        </m:sub>
                        <m:sup>
                          <m:r>
                            <a:rPr lang="en-US" altLang="zh-CN" sz="2000" b="0" i="1" smtClean="0">
                              <a:solidFill>
                                <a:srgbClr val="292929"/>
                              </a:solidFill>
                              <a:latin typeface="Cambria Math" panose="02040503050406030204" pitchFamily="18" charset="0"/>
                              <a:ea typeface="+mn-ea"/>
                            </a:rPr>
                            <m:t>𝑡</m:t>
                          </m:r>
                        </m:sup>
                      </m:sSubSup>
                      <m:r>
                        <a:rPr lang="en-US" altLang="zh-CN" sz="2000" b="0" i="1" smtClean="0">
                          <a:solidFill>
                            <a:srgbClr val="292929"/>
                          </a:solidFill>
                          <a:latin typeface="Cambria Math" panose="02040503050406030204" pitchFamily="18" charset="0"/>
                          <a:ea typeface="+mn-ea"/>
                        </a:rPr>
                        <m:t>=</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b="0" i="1" smtClean="0">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𝑖</m:t>
                          </m:r>
                          <m:r>
                            <a:rPr lang="en-US" altLang="zh-CN" sz="2000" i="1">
                              <a:solidFill>
                                <a:srgbClr val="292929"/>
                              </a:solidFill>
                              <a:latin typeface="Cambria Math" panose="02040503050406030204" pitchFamily="18" charset="0"/>
                            </a:rPr>
                            <m:t>,1</m:t>
                          </m:r>
                        </m:sub>
                      </m:sSub>
                      <m:sSub>
                        <m:sSubPr>
                          <m:ctrlPr>
                            <a:rPr lang="en-US" altLang="zh-CN" sz="2000" i="1">
                              <a:solidFill>
                                <a:srgbClr val="292929"/>
                              </a:solidFill>
                              <a:latin typeface="Cambria Math" panose="02040503050406030204" pitchFamily="18" charset="0"/>
                            </a:rPr>
                          </m:ctrlPr>
                        </m:sSubPr>
                        <m:e>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𝑦</m:t>
                              </m:r>
                            </m:e>
                            <m:sub>
                              <m:r>
                                <a:rPr lang="en-US" altLang="zh-CN" sz="2000" i="1">
                                  <a:solidFill>
                                    <a:srgbClr val="292929"/>
                                  </a:solidFill>
                                  <a:latin typeface="Cambria Math" panose="02040503050406030204" pitchFamily="18" charset="0"/>
                                </a:rPr>
                                <m:t>1</m:t>
                              </m:r>
                            </m:sub>
                            <m:sup>
                              <m:r>
                                <a:rPr lang="en-US" altLang="zh-CN" sz="2000" i="1">
                                  <a:solidFill>
                                    <a:srgbClr val="292929"/>
                                  </a:solidFill>
                                  <a:latin typeface="Cambria Math" panose="02040503050406030204" pitchFamily="18" charset="0"/>
                                </a:rPr>
                                <m:t>𝑡</m:t>
                              </m:r>
                            </m:sup>
                          </m:sSubSup>
                          <m:r>
                            <a:rPr lang="en-US" altLang="zh-CN" sz="2000" b="0" i="1" smtClean="0">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𝑔</m:t>
                          </m:r>
                        </m:e>
                        <m:sub>
                          <m:r>
                            <a:rPr lang="en-US" altLang="zh-CN" sz="2000" b="0" i="1" smtClean="0">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𝑖</m:t>
                          </m:r>
                          <m:r>
                            <a:rPr lang="en-US" altLang="zh-CN" sz="2000" i="1">
                              <a:solidFill>
                                <a:srgbClr val="292929"/>
                              </a:solidFill>
                              <a:latin typeface="Cambria Math" panose="02040503050406030204" pitchFamily="18" charset="0"/>
                            </a:rPr>
                            <m:t>,2</m:t>
                          </m:r>
                        </m:sub>
                      </m:sSub>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𝑦</m:t>
                          </m:r>
                        </m:e>
                        <m:sub>
                          <m:r>
                            <a:rPr lang="en-US" altLang="zh-CN" sz="2000" b="0" i="1" smtClean="0">
                              <a:solidFill>
                                <a:srgbClr val="292929"/>
                              </a:solidFill>
                              <a:latin typeface="Cambria Math" panose="02040503050406030204" pitchFamily="18" charset="0"/>
                            </a:rPr>
                            <m:t>2</m:t>
                          </m:r>
                        </m:sub>
                        <m:sup>
                          <m:r>
                            <a:rPr lang="en-US" altLang="zh-CN" sz="2000" i="1">
                              <a:solidFill>
                                <a:srgbClr val="292929"/>
                              </a:solidFill>
                              <a:latin typeface="Cambria Math" panose="02040503050406030204" pitchFamily="18" charset="0"/>
                            </a:rPr>
                            <m:t>𝑡</m:t>
                          </m:r>
                        </m:sup>
                      </m:sSubSup>
                      <m:r>
                        <a:rPr lang="en-US" altLang="zh-CN" sz="2000" b="0" i="1" smtClean="0">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m:t>
                      </m:r>
                      <m:r>
                        <a:rPr lang="en-US" altLang="zh-CN" sz="2000" b="0" i="1" smtClean="0">
                          <a:solidFill>
                            <a:srgbClr val="292929"/>
                          </a:solidFill>
                          <a:latin typeface="Cambria Math" panose="02040503050406030204" pitchFamily="18" charset="0"/>
                        </a:rPr>
                        <m:t>+</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b="0" i="1" smtClean="0">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𝑖</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h</m:t>
                          </m:r>
                        </m:sub>
                      </m:sSub>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𝑦</m:t>
                          </m:r>
                        </m:e>
                        <m:sub>
                          <m:r>
                            <a:rPr lang="en-US" altLang="zh-CN" sz="2000" b="0" i="1" smtClean="0">
                              <a:solidFill>
                                <a:srgbClr val="292929"/>
                              </a:solidFill>
                              <a:latin typeface="Cambria Math" panose="02040503050406030204" pitchFamily="18" charset="0"/>
                            </a:rPr>
                            <m:t>h</m:t>
                          </m:r>
                        </m:sub>
                        <m:sup>
                          <m:r>
                            <a:rPr lang="en-US" altLang="zh-CN" sz="2000" i="1">
                              <a:solidFill>
                                <a:srgbClr val="292929"/>
                              </a:solidFill>
                              <a:latin typeface="Cambria Math" panose="02040503050406030204" pitchFamily="18" charset="0"/>
                            </a:rPr>
                            <m:t>𝑡</m:t>
                          </m:r>
                        </m:sup>
                      </m:sSubSup>
                    </m:oMath>
                  </m:oMathPara>
                </a14:m>
                <a:endParaRPr lang="en-US" altLang="zh-CN" sz="2000" dirty="0">
                  <a:solidFill>
                    <a:srgbClr val="292929"/>
                  </a:solidFill>
                  <a:latin typeface="+mn-lt"/>
                  <a:ea typeface="+mn-ea"/>
                </a:endParaRPr>
              </a:p>
              <a:p>
                <a:pPr algn="ctr">
                  <a:lnSpc>
                    <a:spcPct val="150000"/>
                  </a:lnSpc>
                </a:pPr>
                <a:endParaRPr lang="en-US" altLang="zh-CN" sz="2000" dirty="0">
                  <a:solidFill>
                    <a:srgbClr val="292929"/>
                  </a:solidFill>
                  <a:latin typeface="+mn-lt"/>
                  <a:ea typeface="+mn-ea"/>
                </a:endParaRPr>
              </a:p>
              <a:p>
                <a:pPr>
                  <a:lnSpc>
                    <a:spcPct val="150000"/>
                  </a:lnSpc>
                </a:pPr>
                <a:endParaRPr lang="en-US" altLang="zh-CN" sz="2000" dirty="0">
                  <a:solidFill>
                    <a:srgbClr val="292929"/>
                  </a:solidFill>
                  <a:latin typeface="+mn-lt"/>
                  <a:ea typeface="+mn-ea"/>
                </a:endParaRPr>
              </a:p>
              <a:p>
                <a:pPr algn="ctr">
                  <a:lnSpc>
                    <a:spcPct val="150000"/>
                  </a:lnSpc>
                </a:pPr>
                <a:endParaRPr lang="en-US" altLang="zh-CN" sz="2000" dirty="0">
                  <a:solidFill>
                    <a:srgbClr val="292929"/>
                  </a:solidFill>
                  <a:latin typeface="+mn-lt"/>
                  <a:ea typeface="+mn-ea"/>
                </a:endParaRPr>
              </a:p>
              <a:p>
                <a:pPr algn="ctr">
                  <a:lnSpc>
                    <a:spcPct val="150000"/>
                  </a:lnSpc>
                </a:pPr>
                <a:endParaRPr lang="en-US" altLang="zh-CN" sz="2000" dirty="0">
                  <a:solidFill>
                    <a:srgbClr val="292929"/>
                  </a:solidFill>
                  <a:latin typeface="+mn-lt"/>
                  <a:ea typeface="+mn-ea"/>
                </a:endParaRPr>
              </a:p>
              <a:p>
                <a:pPr algn="ctr">
                  <a:lnSpc>
                    <a:spcPct val="150000"/>
                  </a:lnSpc>
                </a:pPr>
                <a:endParaRPr lang="en-US" altLang="zh-CN" sz="2000" dirty="0">
                  <a:solidFill>
                    <a:srgbClr val="292929"/>
                  </a:solidFill>
                  <a:latin typeface="+mn-lt"/>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09924" y="914466"/>
                <a:ext cx="8724151" cy="5692136"/>
              </a:xfrm>
              <a:prstGeom prst="rect">
                <a:avLst/>
              </a:prstGeom>
              <a:blipFill rotWithShape="1">
                <a:blip r:embed="rId3"/>
                <a:stretch>
                  <a:fillRect l="-4" t="-1" r="3" b="1"/>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4334" t="29941" r="23167" b="20061"/>
          <a:stretch>
            <a:fillRect/>
          </a:stretch>
        </p:blipFill>
        <p:spPr>
          <a:xfrm>
            <a:off x="3389689" y="4477193"/>
            <a:ext cx="2402198" cy="228780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线性网络编码数学模型</a:t>
            </a:r>
          </a:p>
        </p:txBody>
      </p:sp>
      <mc:AlternateContent xmlns:mc="http://schemas.openxmlformats.org/markup-compatibility/2006" xmlns:a14="http://schemas.microsoft.com/office/drawing/2010/main">
        <mc:Choice Requires="a14">
          <p:sp>
            <p:nvSpPr>
              <p:cNvPr id="4" name="文本框 3"/>
              <p:cNvSpPr txBox="1"/>
              <p:nvPr/>
            </p:nvSpPr>
            <p:spPr>
              <a:xfrm>
                <a:off x="635740" y="1143060"/>
                <a:ext cx="7872520" cy="3828549"/>
              </a:xfrm>
              <a:prstGeom prst="rect">
                <a:avLst/>
              </a:prstGeom>
              <a:noFill/>
            </p:spPr>
            <p:txBody>
              <a:bodyPr wrap="square" rtlCol="0" anchor="t">
                <a:spAutoFit/>
              </a:bodyPr>
              <a:lstStyle/>
              <a:p>
                <a:r>
                  <a:rPr lang="zh-CN" altLang="en-US" sz="2000" dirty="0">
                    <a:solidFill>
                      <a:srgbClr val="292929"/>
                    </a:solidFill>
                  </a:rPr>
                  <a:t>则对于信宿节点</a:t>
                </a:r>
                <a:r>
                  <a:rPr lang="en-US" altLang="zh-CN" sz="2000" dirty="0">
                    <a:solidFill>
                      <a:srgbClr val="292929"/>
                    </a:solidFill>
                  </a:rPr>
                  <a:t>t</a:t>
                </a:r>
                <a:r>
                  <a:rPr lang="zh-CN" altLang="en-US" sz="2000" dirty="0">
                    <a:solidFill>
                      <a:srgbClr val="292929"/>
                    </a:solidFill>
                  </a:rPr>
                  <a:t>的</a:t>
                </a:r>
                <a:r>
                  <a:rPr lang="en-US" altLang="zh-CN" sz="2000" dirty="0">
                    <a:solidFill>
                      <a:srgbClr val="292929"/>
                    </a:solidFill>
                  </a:rPr>
                  <a:t>h</a:t>
                </a:r>
                <a:r>
                  <a:rPr lang="zh-CN" altLang="en-US" sz="2000" dirty="0">
                    <a:solidFill>
                      <a:srgbClr val="292929"/>
                    </a:solidFill>
                  </a:rPr>
                  <a:t>条输入链路，传递的信息流向量为：</a:t>
                </a:r>
                <a:endParaRPr lang="en-US" altLang="zh-CN" sz="2000" dirty="0">
                  <a:solidFill>
                    <a:srgbClr val="292929"/>
                  </a:solidFill>
                </a:endParaRPr>
              </a:p>
              <a:p>
                <a:endParaRPr lang="en-US" altLang="zh-CN" sz="2000" dirty="0">
                  <a:solidFill>
                    <a:srgbClr val="292929"/>
                  </a:solidFill>
                </a:endParaRPr>
              </a:p>
              <a:p>
                <a:pPr algn="ctr"/>
                <a14:m>
                  <m:oMathPara xmlns:m="http://schemas.openxmlformats.org/officeDocument/2006/math">
                    <m:oMathParaPr>
                      <m:jc m:val="centerGroup"/>
                    </m:oMathParaPr>
                    <m:oMath xmlns:m="http://schemas.openxmlformats.org/officeDocument/2006/math">
                      <m:sSup>
                        <m:sSupPr>
                          <m:ctrlPr>
                            <a:rPr lang="en-US" altLang="zh-CN" sz="2000" i="1">
                              <a:solidFill>
                                <a:srgbClr val="292929"/>
                              </a:solidFill>
                              <a:latin typeface="Cambria Math" panose="02040503050406030204" pitchFamily="18" charset="0"/>
                            </a:rPr>
                          </m:ctrlPr>
                        </m:sSupPr>
                        <m:e>
                          <m:r>
                            <a:rPr lang="en-US" altLang="zh-CN" sz="2000" i="1">
                              <a:solidFill>
                                <a:srgbClr val="292929"/>
                              </a:solidFill>
                              <a:latin typeface="Cambria Math" panose="02040503050406030204" pitchFamily="18" charset="0"/>
                            </a:rPr>
                            <m:t>𝑦</m:t>
                          </m:r>
                        </m:e>
                        <m:sup>
                          <m:r>
                            <a:rPr lang="en-US" altLang="zh-CN" sz="2000" i="1">
                              <a:solidFill>
                                <a:srgbClr val="292929"/>
                              </a:solidFill>
                              <a:latin typeface="Cambria Math" panose="02040503050406030204" pitchFamily="18" charset="0"/>
                            </a:rPr>
                            <m:t>𝑇</m:t>
                          </m:r>
                        </m:sup>
                      </m:sSup>
                      <m:r>
                        <a:rPr lang="en-US" altLang="zh-CN" sz="2000" i="1">
                          <a:solidFill>
                            <a:srgbClr val="292929"/>
                          </a:solidFill>
                          <a:latin typeface="Cambria Math" panose="02040503050406030204" pitchFamily="18" charset="0"/>
                        </a:rPr>
                        <m:t>=</m:t>
                      </m:r>
                      <m:d>
                        <m:dPr>
                          <m:begChr m:val="["/>
                          <m:endChr m:val="]"/>
                          <m:ctrlPr>
                            <a:rPr lang="en-US" altLang="zh-CN" sz="2000" i="1">
                              <a:solidFill>
                                <a:srgbClr val="292929"/>
                              </a:solidFill>
                              <a:latin typeface="Cambria Math" panose="02040503050406030204" pitchFamily="18" charset="0"/>
                            </a:rPr>
                          </m:ctrlPr>
                        </m:dPr>
                        <m:e>
                          <m:m>
                            <m:mPr>
                              <m:mcs>
                                <m:mc>
                                  <m:mcPr>
                                    <m:count m:val="1"/>
                                    <m:mcJc m:val="center"/>
                                  </m:mcPr>
                                </m:mc>
                              </m:mcs>
                              <m:ctrlPr>
                                <a:rPr lang="en-US" altLang="zh-CN" sz="2000" i="1">
                                  <a:solidFill>
                                    <a:srgbClr val="292929"/>
                                  </a:solidFill>
                                  <a:latin typeface="Cambria Math" panose="02040503050406030204" pitchFamily="18" charset="0"/>
                                </a:rPr>
                              </m:ctrlPr>
                            </m:mPr>
                            <m:mr>
                              <m:e>
                                <m:eqArr>
                                  <m:eqArrPr>
                                    <m:ctrlPr>
                                      <a:rPr lang="en-US" altLang="zh-CN" sz="2000" i="1">
                                        <a:solidFill>
                                          <a:srgbClr val="292929"/>
                                        </a:solidFill>
                                        <a:latin typeface="Cambria Math" panose="02040503050406030204" pitchFamily="18" charset="0"/>
                                      </a:rPr>
                                    </m:ctrlPr>
                                  </m:eqArrPr>
                                  <m:e>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𝑦</m:t>
                                        </m:r>
                                      </m:e>
                                      <m:sub>
                                        <m:r>
                                          <a:rPr lang="en-US" altLang="zh-CN" sz="2000" i="1">
                                            <a:solidFill>
                                              <a:srgbClr val="292929"/>
                                            </a:solidFill>
                                            <a:latin typeface="Cambria Math" panose="02040503050406030204" pitchFamily="18" charset="0"/>
                                          </a:rPr>
                                          <m:t>1</m:t>
                                        </m:r>
                                      </m:sub>
                                      <m:sup>
                                        <m:r>
                                          <a:rPr lang="en-US" altLang="zh-CN" sz="2000" i="1">
                                            <a:solidFill>
                                              <a:srgbClr val="292929"/>
                                            </a:solidFill>
                                            <a:latin typeface="Cambria Math" panose="02040503050406030204" pitchFamily="18" charset="0"/>
                                          </a:rPr>
                                          <m:t>𝑡</m:t>
                                        </m:r>
                                      </m:sup>
                                    </m:sSubSup>
                                  </m:e>
                                  <m:e>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𝑦</m:t>
                                        </m:r>
                                      </m:e>
                                      <m:sub>
                                        <m:r>
                                          <a:rPr lang="en-US" altLang="zh-CN" sz="2000" i="1">
                                            <a:solidFill>
                                              <a:srgbClr val="292929"/>
                                            </a:solidFill>
                                            <a:latin typeface="Cambria Math" panose="02040503050406030204" pitchFamily="18" charset="0"/>
                                          </a:rPr>
                                          <m:t>2</m:t>
                                        </m:r>
                                      </m:sub>
                                      <m:sup>
                                        <m:r>
                                          <a:rPr lang="en-US" altLang="zh-CN" sz="2000" i="1">
                                            <a:solidFill>
                                              <a:srgbClr val="292929"/>
                                            </a:solidFill>
                                            <a:latin typeface="Cambria Math" panose="02040503050406030204" pitchFamily="18" charset="0"/>
                                          </a:rPr>
                                          <m:t>𝑡</m:t>
                                        </m:r>
                                      </m:sup>
                                    </m:sSubSup>
                                  </m:e>
                                </m:eqArr>
                              </m:e>
                            </m:mr>
                            <m:mr>
                              <m:e>
                                <m:eqArr>
                                  <m:eqArrPr>
                                    <m:ctrlPr>
                                      <a:rPr lang="en-US" altLang="zh-CN" sz="2000" i="1">
                                        <a:latin typeface="Cambria Math" panose="02040503050406030204" pitchFamily="18" charset="0"/>
                                        <a:ea typeface="黑体" panose="02010609060101010101" pitchFamily="49" charset="-122"/>
                                        <a:sym typeface="+mn-ea"/>
                                      </a:rPr>
                                    </m:ctrlPr>
                                  </m:eqArrPr>
                                  <m:e>
                                    <m:r>
                                      <a:rPr lang="en-US" altLang="zh-CN" sz="2000" i="1">
                                        <a:latin typeface="Cambria Math" panose="02040503050406030204" pitchFamily="18" charset="0"/>
                                        <a:ea typeface="黑体" panose="02010609060101010101" pitchFamily="49" charset="-122"/>
                                        <a:sym typeface="+mn-ea"/>
                                      </a:rPr>
                                      <m:t>⋮</m:t>
                                    </m:r>
                                  </m:e>
                                  <m:e>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𝑦</m:t>
                                        </m:r>
                                      </m:e>
                                      <m:sub>
                                        <m:r>
                                          <a:rPr lang="en-US" altLang="zh-CN" sz="2000" i="1">
                                            <a:solidFill>
                                              <a:srgbClr val="292929"/>
                                            </a:solidFill>
                                            <a:latin typeface="Cambria Math" panose="02040503050406030204" pitchFamily="18" charset="0"/>
                                          </a:rPr>
                                          <m:t>h</m:t>
                                        </m:r>
                                      </m:sub>
                                      <m:sup>
                                        <m:r>
                                          <a:rPr lang="en-US" altLang="zh-CN" sz="2000" i="1">
                                            <a:solidFill>
                                              <a:srgbClr val="292929"/>
                                            </a:solidFill>
                                            <a:latin typeface="Cambria Math" panose="02040503050406030204" pitchFamily="18" charset="0"/>
                                          </a:rPr>
                                          <m:t>𝑡</m:t>
                                        </m:r>
                                      </m:sup>
                                    </m:sSubSup>
                                  </m:e>
                                </m:eqArr>
                              </m:e>
                            </m:mr>
                          </m:m>
                        </m:e>
                      </m:d>
                      <m:r>
                        <a:rPr lang="en-US" altLang="zh-CN" sz="2000" i="1">
                          <a:solidFill>
                            <a:srgbClr val="292929"/>
                          </a:solidFill>
                          <a:latin typeface="Cambria Math" panose="02040503050406030204" pitchFamily="18" charset="0"/>
                        </a:rPr>
                        <m:t>=</m:t>
                      </m:r>
                      <m:d>
                        <m:dPr>
                          <m:begChr m:val="["/>
                          <m:endChr m:val="]"/>
                          <m:ctrlPr>
                            <a:rPr lang="en-US" altLang="zh-CN" sz="2000" i="1">
                              <a:solidFill>
                                <a:srgbClr val="292929"/>
                              </a:solidFill>
                              <a:latin typeface="Cambria Math" panose="02040503050406030204" pitchFamily="18" charset="0"/>
                            </a:rPr>
                          </m:ctrlPr>
                        </m:dPr>
                        <m:e>
                          <m:m>
                            <m:mPr>
                              <m:mcs>
                                <m:mc>
                                  <m:mcPr>
                                    <m:count m:val="1"/>
                                    <m:mcJc m:val="center"/>
                                  </m:mcPr>
                                </m:mc>
                              </m:mcs>
                              <m:ctrlPr>
                                <a:rPr lang="en-US" altLang="zh-CN" sz="2000" i="1">
                                  <a:solidFill>
                                    <a:srgbClr val="292929"/>
                                  </a:solidFill>
                                  <a:latin typeface="Cambria Math" panose="02040503050406030204" pitchFamily="18" charset="0"/>
                                </a:rPr>
                              </m:ctrlPr>
                            </m:mPr>
                            <m:m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i="1">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,1,1</m:t>
                                    </m:r>
                                  </m:sub>
                                </m:sSub>
                              </m:e>
                            </m:mr>
                            <m:mr>
                              <m:e>
                                <m:eqArr>
                                  <m:eqArrPr>
                                    <m:ctrlPr>
                                      <a:rPr lang="en-US" altLang="zh-CN" sz="2000" i="1">
                                        <a:solidFill>
                                          <a:srgbClr val="292929"/>
                                        </a:solidFill>
                                        <a:latin typeface="Cambria Math" panose="02040503050406030204" pitchFamily="18" charset="0"/>
                                      </a:rPr>
                                    </m:ctrlPr>
                                  </m:eqArr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i="1">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,2,1</m:t>
                                        </m:r>
                                      </m:sub>
                                    </m:sSub>
                                  </m:e>
                                  <m:e>
                                    <m:r>
                                      <a:rPr lang="en-US" altLang="zh-CN" sz="2000" i="1">
                                        <a:latin typeface="Cambria Math" panose="02040503050406030204" pitchFamily="18" charset="0"/>
                                        <a:ea typeface="黑体" panose="02010609060101010101" pitchFamily="49" charset="-122"/>
                                        <a:sym typeface="+mn-ea"/>
                                      </a:rPr>
                                      <m:t>⋮</m:t>
                                    </m:r>
                                  </m:e>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i="1">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h</m:t>
                                        </m:r>
                                        <m:r>
                                          <a:rPr lang="en-US" altLang="zh-CN" sz="2000" i="1">
                                            <a:solidFill>
                                              <a:srgbClr val="292929"/>
                                            </a:solidFill>
                                            <a:latin typeface="Cambria Math" panose="02040503050406030204" pitchFamily="18" charset="0"/>
                                          </a:rPr>
                                          <m:t>,1</m:t>
                                        </m:r>
                                      </m:sub>
                                    </m:sSub>
                                  </m:e>
                                </m:eqArr>
                              </m:e>
                            </m:mr>
                          </m:m>
                          <m:r>
                            <a:rPr lang="en-US" altLang="zh-CN" sz="2000" i="1">
                              <a:solidFill>
                                <a:srgbClr val="292929"/>
                              </a:solidFill>
                              <a:latin typeface="Cambria Math" panose="02040503050406030204" pitchFamily="18" charset="0"/>
                            </a:rPr>
                            <m:t>   </m:t>
                          </m:r>
                          <m:m>
                            <m:mPr>
                              <m:mcs>
                                <m:mc>
                                  <m:mcPr>
                                    <m:count m:val="1"/>
                                    <m:mcJc m:val="center"/>
                                  </m:mcPr>
                                </m:mc>
                              </m:mcs>
                              <m:ctrlPr>
                                <a:rPr lang="en-US" altLang="zh-CN" sz="2000" i="1">
                                  <a:solidFill>
                                    <a:srgbClr val="292929"/>
                                  </a:solidFill>
                                  <a:latin typeface="Cambria Math" panose="02040503050406030204" pitchFamily="18" charset="0"/>
                                </a:rPr>
                              </m:ctrlPr>
                            </m:mPr>
                            <m:m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i="1">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,1,1</m:t>
                                    </m:r>
                                  </m:sub>
                                </m:sSub>
                              </m:e>
                            </m:mr>
                            <m:mr>
                              <m:e>
                                <m:eqArr>
                                  <m:eqArrPr>
                                    <m:ctrlPr>
                                      <a:rPr lang="en-US" altLang="zh-CN" sz="2000" i="1">
                                        <a:solidFill>
                                          <a:srgbClr val="292929"/>
                                        </a:solidFill>
                                        <a:latin typeface="Cambria Math" panose="02040503050406030204" pitchFamily="18" charset="0"/>
                                      </a:rPr>
                                    </m:ctrlPr>
                                  </m:eqArr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i="1">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,2,1</m:t>
                                        </m:r>
                                      </m:sub>
                                    </m:sSub>
                                  </m:e>
                                  <m:e>
                                    <m:r>
                                      <a:rPr lang="en-US" altLang="zh-CN" sz="2000" i="1">
                                        <a:latin typeface="Cambria Math" panose="02040503050406030204" pitchFamily="18" charset="0"/>
                                        <a:ea typeface="黑体" panose="02010609060101010101" pitchFamily="49" charset="-122"/>
                                        <a:sym typeface="+mn-ea"/>
                                      </a:rPr>
                                      <m:t>⋮</m:t>
                                    </m:r>
                                  </m:e>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i="1">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h</m:t>
                                        </m:r>
                                        <m:r>
                                          <a:rPr lang="en-US" altLang="zh-CN" sz="2000" i="1">
                                            <a:solidFill>
                                              <a:srgbClr val="292929"/>
                                            </a:solidFill>
                                            <a:latin typeface="Cambria Math" panose="02040503050406030204" pitchFamily="18" charset="0"/>
                                          </a:rPr>
                                          <m:t>,1</m:t>
                                        </m:r>
                                      </m:sub>
                                    </m:sSub>
                                  </m:e>
                                </m:eqArr>
                              </m:e>
                            </m:mr>
                          </m:m>
                          <m:r>
                            <a:rPr lang="en-US" altLang="zh-CN" sz="2000" i="1">
                              <a:solidFill>
                                <a:srgbClr val="292929"/>
                              </a:solidFill>
                              <a:latin typeface="Cambria Math" panose="02040503050406030204" pitchFamily="18" charset="0"/>
                            </a:rPr>
                            <m:t>   </m:t>
                          </m:r>
                          <m:m>
                            <m:mPr>
                              <m:mcs>
                                <m:mc>
                                  <m:mcPr>
                                    <m:count m:val="1"/>
                                    <m:mcJc m:val="center"/>
                                  </m:mcPr>
                                </m:mc>
                              </m:mcs>
                              <m:ctrlPr>
                                <a:rPr lang="en-US" altLang="zh-CN" sz="2000" i="1">
                                  <a:solidFill>
                                    <a:srgbClr val="292929"/>
                                  </a:solidFill>
                                  <a:latin typeface="Cambria Math" panose="02040503050406030204" pitchFamily="18" charset="0"/>
                                </a:rPr>
                              </m:ctrlPr>
                            </m:mPr>
                            <m:mr>
                              <m:e>
                                <m:r>
                                  <a:rPr lang="en-US" altLang="zh-CN" sz="2000" i="1">
                                    <a:solidFill>
                                      <a:srgbClr val="292929"/>
                                    </a:solidFill>
                                    <a:latin typeface="Cambria Math" panose="02040503050406030204" pitchFamily="18" charset="0"/>
                                  </a:rPr>
                                  <m:t>…</m:t>
                                </m:r>
                              </m:e>
                            </m:mr>
                            <m:mr>
                              <m:e>
                                <m:eqArr>
                                  <m:eqArrPr>
                                    <m:ctrlPr>
                                      <a:rPr lang="en-US" altLang="zh-CN" sz="2000" i="1">
                                        <a:solidFill>
                                          <a:srgbClr val="292929"/>
                                        </a:solidFill>
                                        <a:latin typeface="Cambria Math" panose="02040503050406030204" pitchFamily="18" charset="0"/>
                                      </a:rPr>
                                    </m:ctrlPr>
                                  </m:eqArrPr>
                                  <m:e>
                                    <m:r>
                                      <a:rPr lang="en-US" altLang="zh-CN" sz="2000" i="1">
                                        <a:solidFill>
                                          <a:srgbClr val="292929"/>
                                        </a:solidFill>
                                        <a:latin typeface="Cambria Math" panose="02040503050406030204" pitchFamily="18" charset="0"/>
                                      </a:rPr>
                                      <m:t>…</m:t>
                                    </m:r>
                                  </m:e>
                                  <m:e/>
                                  <m:e>
                                    <m:r>
                                      <a:rPr lang="en-US" altLang="zh-CN" sz="2000" i="1">
                                        <a:latin typeface="Cambria Math" panose="02040503050406030204" pitchFamily="18" charset="0"/>
                                        <a:ea typeface="黑体" panose="02010609060101010101" pitchFamily="49" charset="-122"/>
                                        <a:sym typeface="+mn-ea"/>
                                      </a:rPr>
                                      <m:t>…</m:t>
                                    </m:r>
                                  </m:e>
                                </m:eqArr>
                              </m:e>
                            </m:mr>
                          </m:m>
                          <m:r>
                            <a:rPr lang="en-US" altLang="zh-CN" sz="2000" i="1">
                              <a:solidFill>
                                <a:srgbClr val="292929"/>
                              </a:solidFill>
                              <a:latin typeface="Cambria Math" panose="02040503050406030204" pitchFamily="18" charset="0"/>
                            </a:rPr>
                            <m:t>   </m:t>
                          </m:r>
                          <m:m>
                            <m:mPr>
                              <m:mcs>
                                <m:mc>
                                  <m:mcPr>
                                    <m:count m:val="1"/>
                                    <m:mcJc m:val="center"/>
                                  </m:mcPr>
                                </m:mc>
                              </m:mcs>
                              <m:ctrlPr>
                                <a:rPr lang="en-US" altLang="zh-CN" sz="2000" i="1">
                                  <a:solidFill>
                                    <a:srgbClr val="292929"/>
                                  </a:solidFill>
                                  <a:latin typeface="Cambria Math" panose="02040503050406030204" pitchFamily="18" charset="0"/>
                                </a:rPr>
                              </m:ctrlPr>
                            </m:mPr>
                            <m:m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i="1">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,1,1</m:t>
                                    </m:r>
                                  </m:sub>
                                </m:sSub>
                              </m:e>
                            </m:mr>
                            <m:mr>
                              <m:e>
                                <m:eqArr>
                                  <m:eqArrPr>
                                    <m:ctrlPr>
                                      <a:rPr lang="en-US" altLang="zh-CN" sz="2000" i="1">
                                        <a:solidFill>
                                          <a:srgbClr val="292929"/>
                                        </a:solidFill>
                                        <a:latin typeface="Cambria Math" panose="02040503050406030204" pitchFamily="18" charset="0"/>
                                      </a:rPr>
                                    </m:ctrlPr>
                                  </m:eqArr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i="1">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,2,1</m:t>
                                        </m:r>
                                      </m:sub>
                                    </m:sSub>
                                  </m:e>
                                  <m:e>
                                    <m:r>
                                      <a:rPr lang="en-US" altLang="zh-CN" sz="2000" i="1">
                                        <a:latin typeface="Cambria Math" panose="02040503050406030204" pitchFamily="18" charset="0"/>
                                        <a:ea typeface="黑体" panose="02010609060101010101" pitchFamily="49" charset="-122"/>
                                        <a:sym typeface="+mn-ea"/>
                                      </a:rPr>
                                      <m:t>⋮</m:t>
                                    </m:r>
                                  </m:e>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𝑔</m:t>
                                        </m:r>
                                      </m:e>
                                      <m:sub>
                                        <m:r>
                                          <a:rPr lang="en-US" altLang="zh-CN" sz="2000" i="1">
                                            <a:solidFill>
                                              <a:srgbClr val="292929"/>
                                            </a:solidFill>
                                            <a:latin typeface="Cambria Math" panose="02040503050406030204" pitchFamily="18" charset="0"/>
                                          </a:rPr>
                                          <m:t>𝑡</m:t>
                                        </m:r>
                                        <m:r>
                                          <a:rPr lang="en-US" altLang="zh-CN" sz="2000" i="1">
                                            <a:solidFill>
                                              <a:srgbClr val="292929"/>
                                            </a:solidFill>
                                            <a:latin typeface="Cambria Math" panose="02040503050406030204" pitchFamily="18" charset="0"/>
                                          </a:rPr>
                                          <m:t>,</m:t>
                                        </m:r>
                                        <m:r>
                                          <a:rPr lang="en-US" altLang="zh-CN" sz="2000" i="1">
                                            <a:solidFill>
                                              <a:srgbClr val="292929"/>
                                            </a:solidFill>
                                            <a:latin typeface="Cambria Math" panose="02040503050406030204" pitchFamily="18" charset="0"/>
                                          </a:rPr>
                                          <m:t>h</m:t>
                                        </m:r>
                                        <m:r>
                                          <a:rPr lang="en-US" altLang="zh-CN" sz="2000" i="1">
                                            <a:solidFill>
                                              <a:srgbClr val="292929"/>
                                            </a:solidFill>
                                            <a:latin typeface="Cambria Math" panose="02040503050406030204" pitchFamily="18" charset="0"/>
                                          </a:rPr>
                                          <m:t>,1</m:t>
                                        </m:r>
                                      </m:sub>
                                    </m:sSub>
                                  </m:e>
                                </m:eqArr>
                              </m:e>
                            </m:mr>
                          </m:m>
                        </m:e>
                      </m:d>
                      <m:r>
                        <a:rPr lang="en-US" altLang="zh-CN" sz="2000" i="1">
                          <a:solidFill>
                            <a:srgbClr val="292929"/>
                          </a:solidFill>
                          <a:latin typeface="Cambria Math" panose="02040503050406030204" pitchFamily="18" charset="0"/>
                          <a:ea typeface="Cambria Math" panose="02040503050406030204" pitchFamily="18" charset="0"/>
                        </a:rPr>
                        <m:t>×</m:t>
                      </m:r>
                      <m:d>
                        <m:dPr>
                          <m:begChr m:val="["/>
                          <m:endChr m:val="]"/>
                          <m:ctrlPr>
                            <a:rPr lang="en-US" altLang="zh-CN" sz="2000" i="1">
                              <a:solidFill>
                                <a:srgbClr val="292929"/>
                              </a:solidFill>
                              <a:latin typeface="Cambria Math" panose="02040503050406030204" pitchFamily="18" charset="0"/>
                            </a:rPr>
                          </m:ctrlPr>
                        </m:dPr>
                        <m:e>
                          <m:m>
                            <m:mPr>
                              <m:mcs>
                                <m:mc>
                                  <m:mcPr>
                                    <m:count m:val="1"/>
                                    <m:mcJc m:val="center"/>
                                  </m:mcPr>
                                </m:mc>
                              </m:mcs>
                              <m:ctrlPr>
                                <a:rPr lang="en-US" altLang="zh-CN" sz="2000" i="1">
                                  <a:solidFill>
                                    <a:srgbClr val="292929"/>
                                  </a:solidFill>
                                  <a:latin typeface="Cambria Math" panose="02040503050406030204" pitchFamily="18" charset="0"/>
                                </a:rPr>
                              </m:ctrlPr>
                            </m:mPr>
                            <m:mr>
                              <m:e>
                                <m:eqArr>
                                  <m:eqArrPr>
                                    <m:ctrlPr>
                                      <a:rPr lang="en-US" altLang="zh-CN" sz="2000" i="1">
                                        <a:solidFill>
                                          <a:srgbClr val="292929"/>
                                        </a:solidFill>
                                        <a:latin typeface="Cambria Math" panose="02040503050406030204" pitchFamily="18" charset="0"/>
                                      </a:rPr>
                                    </m:ctrlPr>
                                  </m:eqArr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𝑦</m:t>
                                        </m:r>
                                      </m:e>
                                      <m:sub>
                                        <m:r>
                                          <a:rPr lang="en-US" altLang="zh-CN" sz="2000" i="1">
                                            <a:solidFill>
                                              <a:srgbClr val="292929"/>
                                            </a:solidFill>
                                            <a:latin typeface="Cambria Math" panose="02040503050406030204" pitchFamily="18" charset="0"/>
                                          </a:rPr>
                                          <m:t>1</m:t>
                                        </m:r>
                                      </m:sub>
                                    </m:sSub>
                                  </m:e>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𝑦</m:t>
                                        </m:r>
                                      </m:e>
                                      <m:sub>
                                        <m:r>
                                          <a:rPr lang="en-US" altLang="zh-CN" sz="2000" i="1">
                                            <a:solidFill>
                                              <a:srgbClr val="292929"/>
                                            </a:solidFill>
                                            <a:latin typeface="Cambria Math" panose="02040503050406030204" pitchFamily="18" charset="0"/>
                                          </a:rPr>
                                          <m:t>2</m:t>
                                        </m:r>
                                      </m:sub>
                                    </m:sSub>
                                  </m:e>
                                </m:eqArr>
                              </m:e>
                            </m:mr>
                            <m:mr>
                              <m:e>
                                <m:eqArr>
                                  <m:eqArrPr>
                                    <m:ctrlPr>
                                      <a:rPr lang="en-US" altLang="zh-CN" sz="2000" i="1">
                                        <a:latin typeface="Cambria Math" panose="02040503050406030204" pitchFamily="18" charset="0"/>
                                        <a:ea typeface="黑体" panose="02010609060101010101" pitchFamily="49" charset="-122"/>
                                        <a:sym typeface="+mn-ea"/>
                                      </a:rPr>
                                    </m:ctrlPr>
                                  </m:eqArrPr>
                                  <m:e>
                                    <m:r>
                                      <a:rPr lang="en-US" altLang="zh-CN" sz="2000" i="1">
                                        <a:latin typeface="Cambria Math" panose="02040503050406030204" pitchFamily="18" charset="0"/>
                                        <a:ea typeface="黑体" panose="02010609060101010101" pitchFamily="49" charset="-122"/>
                                        <a:sym typeface="+mn-ea"/>
                                      </a:rPr>
                                      <m:t>⋮</m:t>
                                    </m:r>
                                  </m:e>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𝑦</m:t>
                                        </m:r>
                                      </m:e>
                                      <m:sub>
                                        <m:r>
                                          <a:rPr lang="en-US" altLang="zh-CN" sz="2000" i="1">
                                            <a:solidFill>
                                              <a:srgbClr val="292929"/>
                                            </a:solidFill>
                                            <a:latin typeface="Cambria Math" panose="02040503050406030204" pitchFamily="18" charset="0"/>
                                          </a:rPr>
                                          <m:t>h</m:t>
                                        </m:r>
                                      </m:sub>
                                    </m:sSub>
                                  </m:e>
                                </m:eqArr>
                              </m:e>
                            </m:mr>
                          </m:m>
                        </m:e>
                      </m:d>
                      <m:r>
                        <a:rPr lang="en-US" altLang="zh-CN" sz="2000" i="1">
                          <a:solidFill>
                            <a:srgbClr val="292929"/>
                          </a:solidFill>
                          <a:latin typeface="Cambria Math" panose="02040503050406030204" pitchFamily="18" charset="0"/>
                        </a:rPr>
                        <m:t>=</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𝐺</m:t>
                          </m:r>
                        </m:e>
                        <m:sub>
                          <m:r>
                            <a:rPr lang="en-US" altLang="zh-CN" sz="2000" i="1">
                              <a:solidFill>
                                <a:srgbClr val="292929"/>
                              </a:solidFill>
                              <a:latin typeface="Cambria Math" panose="02040503050406030204" pitchFamily="18" charset="0"/>
                            </a:rPr>
                            <m:t>𝑡</m:t>
                          </m:r>
                        </m:sub>
                      </m:sSub>
                      <m:sSup>
                        <m:sSupPr>
                          <m:ctrlPr>
                            <a:rPr lang="en-US" altLang="zh-CN" sz="2000" i="1">
                              <a:solidFill>
                                <a:srgbClr val="292929"/>
                              </a:solidFill>
                              <a:latin typeface="Cambria Math" panose="02040503050406030204" pitchFamily="18" charset="0"/>
                            </a:rPr>
                          </m:ctrlPr>
                        </m:sSupPr>
                        <m:e>
                          <m:r>
                            <a:rPr lang="en-US" altLang="zh-CN" sz="2000" i="1">
                              <a:solidFill>
                                <a:srgbClr val="292929"/>
                              </a:solidFill>
                              <a:latin typeface="Cambria Math" panose="02040503050406030204" pitchFamily="18" charset="0"/>
                            </a:rPr>
                            <m:t>𝑌</m:t>
                          </m:r>
                        </m:e>
                        <m:sup>
                          <m:r>
                            <a:rPr lang="en-US" altLang="zh-CN" sz="2000" i="1">
                              <a:solidFill>
                                <a:srgbClr val="292929"/>
                              </a:solidFill>
                              <a:latin typeface="Cambria Math" panose="02040503050406030204" pitchFamily="18" charset="0"/>
                            </a:rPr>
                            <m:t>𝑇</m:t>
                          </m:r>
                        </m:sup>
                      </m:sSup>
                    </m:oMath>
                  </m:oMathPara>
                </a14:m>
                <a:endParaRPr lang="en-US" altLang="zh-CN" sz="2000" dirty="0">
                  <a:solidFill>
                    <a:srgbClr val="292929"/>
                  </a:solidFill>
                </a:endParaRPr>
              </a:p>
              <a:p>
                <a:pPr algn="ctr"/>
                <a:endParaRPr lang="en-US" altLang="zh-CN" sz="2000" dirty="0">
                  <a:solidFill>
                    <a:srgbClr val="292929"/>
                  </a:solidFill>
                </a:endParaRPr>
              </a:p>
              <a:p>
                <a:r>
                  <a:rPr lang="zh-CN" altLang="en-US" sz="2000" dirty="0">
                    <a:solidFill>
                      <a:srgbClr val="292929"/>
                    </a:solidFill>
                  </a:rPr>
                  <a:t>则信源发出的符号向量为</a:t>
                </a:r>
                <a:endParaRPr lang="en-US" altLang="zh-CN" sz="2000" dirty="0">
                  <a:solidFill>
                    <a:srgbClr val="292929"/>
                  </a:solidFill>
                </a:endParaRPr>
              </a:p>
              <a:p>
                <a:endParaRPr lang="en-US" altLang="zh-CN" sz="2000" dirty="0">
                  <a:solidFill>
                    <a:srgbClr val="292929"/>
                  </a:solidFill>
                </a:endParaRPr>
              </a:p>
              <a:p>
                <a:pPr algn="ctr"/>
                <a14:m>
                  <m:oMathPara xmlns:m="http://schemas.openxmlformats.org/officeDocument/2006/math">
                    <m:oMathParaPr>
                      <m:jc m:val="centerGroup"/>
                    </m:oMathParaPr>
                    <m:oMath xmlns:m="http://schemas.openxmlformats.org/officeDocument/2006/math">
                      <m:sSup>
                        <m:sSupPr>
                          <m:ctrlPr>
                            <a:rPr lang="en-US" altLang="zh-CN" sz="2000" i="1">
                              <a:solidFill>
                                <a:srgbClr val="292929"/>
                              </a:solidFill>
                              <a:latin typeface="Cambria Math" panose="02040503050406030204" pitchFamily="18" charset="0"/>
                            </a:rPr>
                          </m:ctrlPr>
                        </m:sSupPr>
                        <m:e>
                          <m:r>
                            <a:rPr lang="en-US" altLang="zh-CN" sz="2000" i="1">
                              <a:solidFill>
                                <a:srgbClr val="292929"/>
                              </a:solidFill>
                              <a:latin typeface="Cambria Math" panose="02040503050406030204" pitchFamily="18" charset="0"/>
                            </a:rPr>
                            <m:t>𝑌</m:t>
                          </m:r>
                        </m:e>
                        <m:sup>
                          <m:r>
                            <a:rPr lang="en-US" altLang="zh-CN" sz="2000" i="1">
                              <a:solidFill>
                                <a:srgbClr val="292929"/>
                              </a:solidFill>
                              <a:latin typeface="Cambria Math" panose="02040503050406030204" pitchFamily="18" charset="0"/>
                            </a:rPr>
                            <m:t>𝑇</m:t>
                          </m:r>
                        </m:sup>
                      </m:sSup>
                      <m:r>
                        <a:rPr lang="en-US" altLang="zh-CN" sz="2000" i="1">
                          <a:solidFill>
                            <a:srgbClr val="292929"/>
                          </a:solidFill>
                          <a:latin typeface="Cambria Math" panose="02040503050406030204" pitchFamily="18" charset="0"/>
                        </a:rPr>
                        <m:t>=</m:t>
                      </m:r>
                      <m:sSubSup>
                        <m:sSubSupPr>
                          <m:ctrlPr>
                            <a:rPr lang="en-US" altLang="zh-CN" sz="2000" i="1">
                              <a:solidFill>
                                <a:srgbClr val="292929"/>
                              </a:solidFill>
                              <a:latin typeface="Cambria Math" panose="02040503050406030204" pitchFamily="18" charset="0"/>
                            </a:rPr>
                          </m:ctrlPr>
                        </m:sSubSupPr>
                        <m:e>
                          <m:r>
                            <a:rPr lang="en-US" altLang="zh-CN" sz="2000" i="1">
                              <a:solidFill>
                                <a:srgbClr val="292929"/>
                              </a:solidFill>
                              <a:latin typeface="Cambria Math" panose="02040503050406030204" pitchFamily="18" charset="0"/>
                            </a:rPr>
                            <m:t>𝐺</m:t>
                          </m:r>
                        </m:e>
                        <m:sub>
                          <m:r>
                            <a:rPr lang="en-US" altLang="zh-CN" sz="2000" i="1">
                              <a:solidFill>
                                <a:srgbClr val="292929"/>
                              </a:solidFill>
                              <a:latin typeface="Cambria Math" panose="02040503050406030204" pitchFamily="18" charset="0"/>
                            </a:rPr>
                            <m:t>𝑡</m:t>
                          </m:r>
                        </m:sub>
                        <m:sup>
                          <m:r>
                            <a:rPr lang="en-US" altLang="zh-CN" sz="2000" i="1">
                              <a:solidFill>
                                <a:srgbClr val="292929"/>
                              </a:solidFill>
                              <a:latin typeface="Cambria Math" panose="02040503050406030204" pitchFamily="18" charset="0"/>
                            </a:rPr>
                            <m:t>−1</m:t>
                          </m:r>
                        </m:sup>
                      </m:sSubSup>
                      <m:sSup>
                        <m:sSupPr>
                          <m:ctrlPr>
                            <a:rPr lang="en-US" altLang="zh-CN" sz="2000" i="1">
                              <a:solidFill>
                                <a:srgbClr val="292929"/>
                              </a:solidFill>
                              <a:latin typeface="Cambria Math" panose="02040503050406030204" pitchFamily="18" charset="0"/>
                            </a:rPr>
                          </m:ctrlPr>
                        </m:sSupPr>
                        <m:e>
                          <m:r>
                            <a:rPr lang="en-US" altLang="zh-CN" sz="2000" i="1">
                              <a:solidFill>
                                <a:srgbClr val="292929"/>
                              </a:solidFill>
                              <a:latin typeface="Cambria Math" panose="02040503050406030204" pitchFamily="18" charset="0"/>
                            </a:rPr>
                            <m:t>𝑦</m:t>
                          </m:r>
                        </m:e>
                        <m:sup>
                          <m:r>
                            <a:rPr lang="en-US" altLang="zh-CN" sz="2000" i="1">
                              <a:solidFill>
                                <a:srgbClr val="292929"/>
                              </a:solidFill>
                              <a:latin typeface="Cambria Math" panose="02040503050406030204" pitchFamily="18" charset="0"/>
                            </a:rPr>
                            <m:t>𝑇</m:t>
                          </m:r>
                        </m:sup>
                      </m:sSup>
                    </m:oMath>
                  </m:oMathPara>
                </a14:m>
                <a:endParaRPr lang="en-US" altLang="zh-CN" sz="2000" dirty="0">
                  <a:solidFill>
                    <a:srgbClr val="292929"/>
                  </a:solidFill>
                  <a:latin typeface="+mn-lt"/>
                  <a:ea typeface="+mn-ea"/>
                </a:endParaRPr>
              </a:p>
              <a:p>
                <a:endParaRPr lang="en-US" altLang="zh-CN" sz="2000" dirty="0">
                  <a:solidFill>
                    <a:srgbClr val="292929"/>
                  </a:solidFill>
                  <a:latin typeface="+mn-lt"/>
                  <a:ea typeface="+mn-ea"/>
                </a:endParaRPr>
              </a:p>
              <a:p>
                <a:pPr algn="ctr"/>
                <a:endParaRPr lang="en-US" altLang="zh-CN" sz="2000" dirty="0">
                  <a:solidFill>
                    <a:srgbClr val="292929"/>
                  </a:solidFill>
                  <a:latin typeface="+mn-lt"/>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35740" y="1143060"/>
                <a:ext cx="7872520" cy="3828549"/>
              </a:xfrm>
              <a:prstGeom prst="rect">
                <a:avLst/>
              </a:prstGeom>
              <a:blipFill rotWithShape="1">
                <a:blip r:embed="rId3"/>
                <a:stretch>
                  <a:fillRect l="-1" t="-2" r="7" b="5"/>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网络编码构造方法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24" y="2667020"/>
            <a:ext cx="7962751" cy="20391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374967" y="2895614"/>
            <a:ext cx="8394065" cy="2971722"/>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439920" y="104775"/>
            <a:ext cx="4512945" cy="685800"/>
          </a:xfrm>
        </p:spPr>
        <p:txBody>
          <a:bodyPr/>
          <a:lstStyle/>
          <a:p>
            <a:r>
              <a:rPr lang="zh-CN" altLang="en-US" sz="2400" dirty="0">
                <a:sym typeface="+mn-ea"/>
              </a:rPr>
              <a:t>确定性网络编码</a:t>
            </a:r>
          </a:p>
        </p:txBody>
      </p:sp>
      <mc:AlternateContent xmlns:mc="http://schemas.openxmlformats.org/markup-compatibility/2006" xmlns:a14="http://schemas.microsoft.com/office/drawing/2010/main">
        <mc:Choice Requires="a14">
          <p:sp>
            <p:nvSpPr>
              <p:cNvPr id="10" name="文本框 9"/>
              <p:cNvSpPr txBox="1"/>
              <p:nvPr/>
            </p:nvSpPr>
            <p:spPr>
              <a:xfrm>
                <a:off x="481222" y="3080960"/>
                <a:ext cx="8205470" cy="2451440"/>
              </a:xfrm>
              <a:prstGeom prst="rect">
                <a:avLst/>
              </a:prstGeom>
              <a:noFill/>
            </p:spPr>
            <p:txBody>
              <a:bodyPr wrap="square" rtlCol="0" anchor="t">
                <a:spAutoFit/>
              </a:bodyPr>
              <a:lstStyle/>
              <a:p>
                <a:r>
                  <a:rPr lang="zh-CN" altLang="en-US" sz="2000" dirty="0">
                    <a:latin typeface="Times New Roman" panose="02020603050405020304" pitchFamily="18" charset="0"/>
                    <a:ea typeface="黑体" panose="02010609060101010101" pitchFamily="49" charset="-122"/>
                    <a:sym typeface="+mn-ea"/>
                  </a:rPr>
                  <a:t>        数据传输过程中，每一节点收到其输入信道的信息后，根据其输出信道的局部编码向量，按</a:t>
                </a:r>
                <a14:m>
                  <m:oMath xmlns:m="http://schemas.openxmlformats.org/officeDocument/2006/math">
                    <m:r>
                      <a:rPr lang="en-US" altLang="zh-CN" sz="2000" b="0" i="1" smtClean="0">
                        <a:latin typeface="Cambria Math" panose="02040503050406030204" pitchFamily="18" charset="0"/>
                        <a:ea typeface="黑体" panose="02010609060101010101" pitchFamily="49" charset="-122"/>
                        <a:sym typeface="+mn-ea"/>
                      </a:rPr>
                      <m:t>𝑦</m:t>
                    </m:r>
                    <m:d>
                      <m:dPr>
                        <m:ctrlPr>
                          <a:rPr lang="en-US" altLang="zh-CN" sz="2000" b="0" i="1" smtClean="0">
                            <a:latin typeface="Cambria Math" panose="02040503050406030204" pitchFamily="18" charset="0"/>
                            <a:ea typeface="黑体" panose="02010609060101010101" pitchFamily="49" charset="-122"/>
                            <a:sym typeface="+mn-ea"/>
                          </a:rPr>
                        </m:ctrlPr>
                      </m:dPr>
                      <m:e>
                        <m:sSubSup>
                          <m:sSubSupPr>
                            <m:ctrlPr>
                              <a:rPr lang="en-US" altLang="zh-CN" sz="2000" b="0" i="1" smtClean="0">
                                <a:latin typeface="Cambria Math" panose="02040503050406030204" pitchFamily="18" charset="0"/>
                                <a:ea typeface="黑体" panose="02010609060101010101" pitchFamily="49" charset="-122"/>
                                <a:sym typeface="+mn-ea"/>
                              </a:rPr>
                            </m:ctrlPr>
                          </m:sSubSupPr>
                          <m:e>
                            <m:r>
                              <a:rPr lang="en-US" altLang="zh-CN" sz="2000" b="0" i="1" smtClean="0">
                                <a:latin typeface="Cambria Math" panose="02040503050406030204" pitchFamily="18" charset="0"/>
                                <a:ea typeface="黑体" panose="02010609060101010101" pitchFamily="49" charset="-122"/>
                                <a:sym typeface="+mn-ea"/>
                              </a:rPr>
                              <m:t>𝑒</m:t>
                            </m:r>
                          </m:e>
                          <m:sub>
                            <m:r>
                              <a:rPr lang="en-US" altLang="zh-CN" sz="2000" b="0" i="1" smtClean="0">
                                <a:latin typeface="Cambria Math" panose="02040503050406030204" pitchFamily="18" charset="0"/>
                                <a:ea typeface="黑体" panose="02010609060101010101" pitchFamily="49" charset="-122"/>
                                <a:sym typeface="+mn-ea"/>
                              </a:rPr>
                              <m:t>𝑣</m:t>
                            </m:r>
                            <m:r>
                              <a:rPr lang="en-US" altLang="zh-CN" sz="2000" b="0" i="1" smtClean="0">
                                <a:latin typeface="Cambria Math" panose="02040503050406030204" pitchFamily="18" charset="0"/>
                                <a:ea typeface="黑体" panose="02010609060101010101" pitchFamily="49" charset="-122"/>
                                <a:sym typeface="+mn-ea"/>
                              </a:rPr>
                              <m:t>,</m:t>
                            </m:r>
                            <m:r>
                              <a:rPr lang="en-US" altLang="zh-CN" sz="2000" b="0" i="1" smtClean="0">
                                <a:latin typeface="Cambria Math" panose="02040503050406030204" pitchFamily="18" charset="0"/>
                                <a:ea typeface="黑体" panose="02010609060101010101" pitchFamily="49" charset="-122"/>
                                <a:sym typeface="+mn-ea"/>
                              </a:rPr>
                              <m:t>𝑖</m:t>
                            </m:r>
                          </m:sub>
                          <m:sup>
                            <m:r>
                              <a:rPr lang="en-US" altLang="zh-CN" sz="2000" b="0" i="1" smtClean="0">
                                <a:latin typeface="Cambria Math" panose="02040503050406030204" pitchFamily="18" charset="0"/>
                                <a:ea typeface="黑体" panose="02010609060101010101" pitchFamily="49" charset="-122"/>
                                <a:sym typeface="+mn-ea"/>
                              </a:rPr>
                              <m:t>′</m:t>
                            </m:r>
                          </m:sup>
                        </m:sSubSup>
                      </m:e>
                    </m:d>
                    <m:r>
                      <a:rPr lang="en-US" altLang="zh-CN" sz="2000" b="0" i="1" smtClean="0">
                        <a:latin typeface="Cambria Math" panose="02040503050406030204" pitchFamily="18" charset="0"/>
                        <a:ea typeface="黑体" panose="02010609060101010101" pitchFamily="49" charset="-122"/>
                        <a:sym typeface="+mn-ea"/>
                      </a:rPr>
                      <m:t>=</m:t>
                    </m:r>
                    <m:r>
                      <a:rPr lang="en-US" altLang="zh-CN" sz="2000" b="0" i="1" smtClean="0">
                        <a:latin typeface="Cambria Math" panose="02040503050406030204" pitchFamily="18" charset="0"/>
                        <a:ea typeface="黑体" panose="02010609060101010101" pitchFamily="49" charset="-122"/>
                        <a:sym typeface="+mn-ea"/>
                      </a:rPr>
                      <m:t>𝑚</m:t>
                    </m:r>
                    <m:d>
                      <m:dPr>
                        <m:ctrlPr>
                          <a:rPr lang="en-US" altLang="zh-CN" sz="2000" b="0" i="1" smtClean="0">
                            <a:latin typeface="Cambria Math" panose="02040503050406030204" pitchFamily="18" charset="0"/>
                            <a:ea typeface="黑体" panose="02010609060101010101" pitchFamily="49" charset="-122"/>
                            <a:sym typeface="+mn-ea"/>
                          </a:rPr>
                        </m:ctrlPr>
                      </m:dPr>
                      <m:e>
                        <m:sSubSup>
                          <m:sSubSupPr>
                            <m:ctrlPr>
                              <a:rPr lang="en-US" altLang="zh-CN" sz="2000" b="0" i="1" smtClean="0">
                                <a:latin typeface="Cambria Math" panose="02040503050406030204" pitchFamily="18" charset="0"/>
                                <a:ea typeface="黑体" panose="02010609060101010101" pitchFamily="49" charset="-122"/>
                                <a:sym typeface="+mn-ea"/>
                              </a:rPr>
                            </m:ctrlPr>
                          </m:sSubSupPr>
                          <m:e>
                            <m:r>
                              <a:rPr lang="en-US" altLang="zh-CN" sz="2000" b="0" i="1" smtClean="0">
                                <a:latin typeface="Cambria Math" panose="02040503050406030204" pitchFamily="18" charset="0"/>
                                <a:ea typeface="黑体" panose="02010609060101010101" pitchFamily="49" charset="-122"/>
                                <a:sym typeface="+mn-ea"/>
                              </a:rPr>
                              <m:t>𝑒</m:t>
                            </m:r>
                          </m:e>
                          <m:sub>
                            <m:r>
                              <a:rPr lang="en-US" altLang="zh-CN" sz="2000" b="0" i="1" smtClean="0">
                                <a:latin typeface="Cambria Math" panose="02040503050406030204" pitchFamily="18" charset="0"/>
                                <a:ea typeface="黑体" panose="02010609060101010101" pitchFamily="49" charset="-122"/>
                                <a:sym typeface="+mn-ea"/>
                              </a:rPr>
                              <m:t>𝑣</m:t>
                            </m:r>
                            <m:r>
                              <a:rPr lang="en-US" altLang="zh-CN" sz="2000" b="0" i="1" smtClean="0">
                                <a:latin typeface="Cambria Math" panose="02040503050406030204" pitchFamily="18" charset="0"/>
                                <a:ea typeface="黑体" panose="02010609060101010101" pitchFamily="49" charset="-122"/>
                                <a:sym typeface="+mn-ea"/>
                              </a:rPr>
                              <m:t>,</m:t>
                            </m:r>
                            <m:r>
                              <a:rPr lang="en-US" altLang="zh-CN" sz="2000" b="0" i="1" smtClean="0">
                                <a:latin typeface="Cambria Math" panose="02040503050406030204" pitchFamily="18" charset="0"/>
                                <a:ea typeface="黑体" panose="02010609060101010101" pitchFamily="49" charset="-122"/>
                                <a:sym typeface="+mn-ea"/>
                              </a:rPr>
                              <m:t>𝑖</m:t>
                            </m:r>
                          </m:sub>
                          <m:sup>
                            <m:r>
                              <a:rPr lang="en-US" altLang="zh-CN" sz="2000" b="0" i="1" smtClean="0">
                                <a:latin typeface="Cambria Math" panose="02040503050406030204" pitchFamily="18" charset="0"/>
                                <a:ea typeface="黑体" panose="02010609060101010101" pitchFamily="49" charset="-122"/>
                                <a:sym typeface="+mn-ea"/>
                              </a:rPr>
                              <m:t>′</m:t>
                            </m:r>
                          </m:sup>
                        </m:sSubSup>
                      </m:e>
                    </m:d>
                    <m:r>
                      <a:rPr lang="zh-CN" altLang="en-US" sz="2000" dirty="0" smtClean="0">
                        <a:latin typeface="Cambria Math" panose="02040503050406030204" pitchFamily="18" charset="0"/>
                        <a:sym typeface="+mn-ea"/>
                      </a:rPr>
                      <m:t>⋅</m:t>
                    </m:r>
                    <m:r>
                      <a:rPr lang="en-US" altLang="zh-CN" sz="2000" b="0" i="1" dirty="0" smtClean="0">
                        <a:latin typeface="Cambria Math" panose="02040503050406030204" pitchFamily="18" charset="0"/>
                        <a:sym typeface="+mn-ea"/>
                      </a:rPr>
                      <m:t>𝑦</m:t>
                    </m:r>
                    <m:d>
                      <m:dPr>
                        <m:ctrlPr>
                          <a:rPr lang="en-US" altLang="zh-CN" sz="2000" b="0" i="1" dirty="0" smtClean="0">
                            <a:latin typeface="Cambria Math" panose="02040503050406030204" pitchFamily="18" charset="0"/>
                            <a:sym typeface="+mn-ea"/>
                          </a:rPr>
                        </m:ctrlPr>
                      </m:dPr>
                      <m:e>
                        <m:r>
                          <a:rPr lang="en-US" altLang="zh-CN" sz="2000" b="0" i="1" dirty="0" smtClean="0">
                            <a:latin typeface="Cambria Math" panose="02040503050406030204" pitchFamily="18" charset="0"/>
                            <a:sym typeface="+mn-ea"/>
                          </a:rPr>
                          <m:t>𝑣</m:t>
                        </m:r>
                      </m:e>
                    </m:d>
                    <m:r>
                      <a:rPr lang="en-US" altLang="zh-CN" sz="2000" b="0" i="1" dirty="0" smtClean="0">
                        <a:latin typeface="Cambria Math" panose="02040503050406030204" pitchFamily="18" charset="0"/>
                        <a:sym typeface="+mn-ea"/>
                      </a:rPr>
                      <m:t>=</m:t>
                    </m:r>
                    <m:r>
                      <a:rPr lang="en-US" altLang="zh-CN" sz="2000" i="1">
                        <a:latin typeface="Cambria Math" panose="02040503050406030204" pitchFamily="18" charset="0"/>
                        <a:ea typeface="黑体" panose="02010609060101010101" pitchFamily="49" charset="-122"/>
                        <a:sym typeface="+mn-ea"/>
                      </a:rPr>
                      <m:t>𝑚</m:t>
                    </m:r>
                    <m:r>
                      <a:rPr lang="en-US" altLang="zh-CN" sz="2000" i="1">
                        <a:latin typeface="Cambria Math" panose="02040503050406030204" pitchFamily="18" charset="0"/>
                        <a:ea typeface="黑体" panose="02010609060101010101" pitchFamily="49" charset="-122"/>
                        <a:sym typeface="+mn-ea"/>
                      </a:rPr>
                      <m:t>(</m:t>
                    </m:r>
                    <m:sSubSup>
                      <m:sSubSupPr>
                        <m:ctrlPr>
                          <a:rPr lang="en-US" altLang="zh-CN" sz="2000" i="1">
                            <a:latin typeface="Cambria Math" panose="02040503050406030204" pitchFamily="18" charset="0"/>
                            <a:ea typeface="黑体" panose="02010609060101010101" pitchFamily="49" charset="-122"/>
                            <a:sym typeface="+mn-ea"/>
                          </a:rPr>
                        </m:ctrlPr>
                      </m:sSubSupPr>
                      <m:e>
                        <m:r>
                          <a:rPr lang="en-US" altLang="zh-CN" sz="2000" i="1">
                            <a:latin typeface="Cambria Math" panose="02040503050406030204" pitchFamily="18" charset="0"/>
                            <a:ea typeface="黑体" panose="02010609060101010101" pitchFamily="49" charset="-122"/>
                            <a:sym typeface="+mn-ea"/>
                          </a:rPr>
                          <m:t>𝑒</m:t>
                        </m:r>
                      </m:e>
                      <m:sub>
                        <m:r>
                          <a:rPr lang="en-US" altLang="zh-CN" sz="2000" i="1">
                            <a:latin typeface="Cambria Math" panose="02040503050406030204" pitchFamily="18" charset="0"/>
                            <a:ea typeface="黑体" panose="02010609060101010101" pitchFamily="49" charset="-122"/>
                            <a:sym typeface="+mn-ea"/>
                          </a:rPr>
                          <m:t>𝑣</m:t>
                        </m:r>
                        <m:r>
                          <a:rPr lang="en-US" altLang="zh-CN" sz="2000" i="1">
                            <a:latin typeface="Cambria Math" panose="02040503050406030204" pitchFamily="18" charset="0"/>
                            <a:ea typeface="黑体" panose="02010609060101010101" pitchFamily="49" charset="-122"/>
                            <a:sym typeface="+mn-ea"/>
                          </a:rPr>
                          <m:t>,</m:t>
                        </m:r>
                        <m:r>
                          <a:rPr lang="en-US" altLang="zh-CN" sz="2000" i="1">
                            <a:latin typeface="Cambria Math" panose="02040503050406030204" pitchFamily="18" charset="0"/>
                            <a:ea typeface="黑体" panose="02010609060101010101" pitchFamily="49" charset="-122"/>
                            <a:sym typeface="+mn-ea"/>
                          </a:rPr>
                          <m:t>𝑖</m:t>
                        </m:r>
                      </m:sub>
                      <m:sup>
                        <m:r>
                          <a:rPr lang="en-US" altLang="zh-CN" sz="2000" i="1">
                            <a:latin typeface="Cambria Math" panose="02040503050406030204" pitchFamily="18" charset="0"/>
                            <a:ea typeface="黑体" panose="02010609060101010101" pitchFamily="49" charset="-122"/>
                            <a:sym typeface="+mn-ea"/>
                          </a:rPr>
                          <m:t>′</m:t>
                        </m:r>
                      </m:sup>
                    </m:sSubSup>
                    <m:r>
                      <a:rPr lang="en-US" altLang="zh-CN" sz="2000" i="1">
                        <a:latin typeface="Cambria Math" panose="02040503050406030204" pitchFamily="18" charset="0"/>
                        <a:ea typeface="黑体" panose="02010609060101010101" pitchFamily="49" charset="-122"/>
                        <a:sym typeface="+mn-ea"/>
                      </a:rPr>
                      <m:t>)</m:t>
                    </m:r>
                    <m:r>
                      <a:rPr lang="zh-CN" altLang="en-US" sz="2000" dirty="0">
                        <a:latin typeface="Cambria Math" panose="02040503050406030204" pitchFamily="18" charset="0"/>
                        <a:sym typeface="+mn-ea"/>
                      </a:rPr>
                      <m:t>⋅</m:t>
                    </m:r>
                    <m:r>
                      <a:rPr lang="en-US" altLang="zh-CN" sz="2000" i="1" dirty="0">
                        <a:latin typeface="Cambria Math" panose="02040503050406030204" pitchFamily="18" charset="0"/>
                        <a:sym typeface="+mn-ea"/>
                      </a:rPr>
                      <m:t>𝑦</m:t>
                    </m:r>
                    <m:sSup>
                      <m:sSupPr>
                        <m:ctrlPr>
                          <a:rPr lang="en-US" altLang="zh-CN" sz="2000" i="1" dirty="0" smtClean="0">
                            <a:latin typeface="Cambria Math" panose="02040503050406030204" pitchFamily="18" charset="0"/>
                            <a:sym typeface="+mn-ea"/>
                          </a:rPr>
                        </m:ctrlPr>
                      </m:sSupPr>
                      <m:e>
                        <m:r>
                          <a:rPr lang="en-US" altLang="zh-CN" sz="2000" i="1" dirty="0">
                            <a:latin typeface="Cambria Math" panose="02040503050406030204" pitchFamily="18" charset="0"/>
                            <a:sym typeface="+mn-ea"/>
                          </a:rPr>
                          <m:t>(</m:t>
                        </m:r>
                        <m:r>
                          <a:rPr lang="en-US" altLang="zh-CN" sz="2000" i="1" dirty="0">
                            <a:latin typeface="Cambria Math" panose="02040503050406030204" pitchFamily="18" charset="0"/>
                            <a:sym typeface="+mn-ea"/>
                          </a:rPr>
                          <m:t>𝐼𝑛</m:t>
                        </m:r>
                        <m:r>
                          <a:rPr lang="en-US" altLang="zh-CN" sz="2000" i="1" dirty="0">
                            <a:latin typeface="Cambria Math" panose="02040503050406030204" pitchFamily="18" charset="0"/>
                            <a:sym typeface="+mn-ea"/>
                          </a:rPr>
                          <m:t>(</m:t>
                        </m:r>
                        <m:r>
                          <a:rPr lang="en-US" altLang="zh-CN" sz="2000" i="1" dirty="0">
                            <a:latin typeface="Cambria Math" panose="02040503050406030204" pitchFamily="18" charset="0"/>
                            <a:sym typeface="+mn-ea"/>
                          </a:rPr>
                          <m:t>𝑣</m:t>
                        </m:r>
                        <m:r>
                          <a:rPr lang="en-US" altLang="zh-CN" sz="2000" i="1" dirty="0">
                            <a:latin typeface="Cambria Math" panose="02040503050406030204" pitchFamily="18" charset="0"/>
                            <a:sym typeface="+mn-ea"/>
                          </a:rPr>
                          <m:t>))</m:t>
                        </m:r>
                      </m:e>
                      <m:sup>
                        <m:r>
                          <a:rPr lang="en-US" altLang="zh-CN" sz="2000" b="0" i="1" dirty="0" smtClean="0">
                            <a:latin typeface="Cambria Math" panose="02040503050406030204" pitchFamily="18" charset="0"/>
                            <a:sym typeface="+mn-ea"/>
                          </a:rPr>
                          <m:t>𝑇</m:t>
                        </m:r>
                      </m:sup>
                    </m:sSup>
                  </m:oMath>
                </a14:m>
                <a:r>
                  <a:rPr lang="zh-CN" altLang="en-US" sz="2000" dirty="0">
                    <a:latin typeface="Times New Roman" panose="02020603050405020304" pitchFamily="18" charset="0"/>
                    <a:ea typeface="黑体" panose="02010609060101010101" pitchFamily="49" charset="-122"/>
                    <a:sym typeface="+mn-ea"/>
                  </a:rPr>
                  <a:t>计算输出信道的编码信息，并从该信道转发。宿点收到其输入信道接收的信息后，按照式</a:t>
                </a:r>
                <a14:m>
                  <m:oMath xmlns:m="http://schemas.openxmlformats.org/officeDocument/2006/math">
                    <m:d>
                      <m:dPr>
                        <m:begChr m:val="["/>
                        <m:endChr m:val="]"/>
                        <m:ctrlPr>
                          <a:rPr lang="en-US" altLang="zh-CN" sz="2000" b="0" i="1" smtClean="0">
                            <a:solidFill>
                              <a:srgbClr val="292929"/>
                            </a:solidFill>
                            <a:effectLst/>
                            <a:latin typeface="Cambria Math" panose="02040503050406030204" pitchFamily="18" charset="0"/>
                            <a:ea typeface="+mn-ea"/>
                          </a:rPr>
                        </m:ctrlPr>
                      </m:dPr>
                      <m:e>
                        <m:m>
                          <m:mPr>
                            <m:mcs>
                              <m:mc>
                                <m:mcPr>
                                  <m:count m:val="1"/>
                                  <m:mcJc m:val="center"/>
                                </m:mcPr>
                              </m:mc>
                            </m:mcs>
                            <m:ctrlPr>
                              <a:rPr lang="en-US" altLang="zh-CN" sz="2000" b="0" i="1" smtClean="0">
                                <a:solidFill>
                                  <a:srgbClr val="292929"/>
                                </a:solidFill>
                                <a:effectLst/>
                                <a:latin typeface="Cambria Math" panose="02040503050406030204" pitchFamily="18" charset="0"/>
                                <a:ea typeface="+mn-ea"/>
                              </a:rPr>
                            </m:ctrlPr>
                          </m:mPr>
                          <m:mr>
                            <m:e>
                              <m:eqArr>
                                <m:eqArrPr>
                                  <m:ctrlPr>
                                    <a:rPr lang="en-US" altLang="zh-CN" sz="2000" b="0" i="1" smtClean="0">
                                      <a:solidFill>
                                        <a:srgbClr val="292929"/>
                                      </a:solidFill>
                                      <a:effectLst/>
                                      <a:latin typeface="Cambria Math" panose="02040503050406030204" pitchFamily="18" charset="0"/>
                                      <a:ea typeface="+mn-ea"/>
                                    </a:rPr>
                                  </m:ctrlPr>
                                </m:eqArrPr>
                                <m:e>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𝑦</m:t>
                                      </m:r>
                                    </m:e>
                                    <m:sub>
                                      <m:r>
                                        <a:rPr lang="en-US" altLang="zh-CN" sz="2000" b="0" i="1" smtClean="0">
                                          <a:solidFill>
                                            <a:srgbClr val="292929"/>
                                          </a:solidFill>
                                          <a:effectLst/>
                                          <a:latin typeface="Cambria Math" panose="02040503050406030204" pitchFamily="18" charset="0"/>
                                          <a:ea typeface="+mn-ea"/>
                                        </a:rPr>
                                        <m:t>1</m:t>
                                      </m:r>
                                    </m:sub>
                                  </m:sSub>
                                </m:e>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𝑦</m:t>
                                      </m:r>
                                    </m:e>
                                    <m:sub>
                                      <m:r>
                                        <a:rPr lang="en-US" altLang="zh-CN" sz="2000" b="0" i="1" smtClean="0">
                                          <a:solidFill>
                                            <a:srgbClr val="292929"/>
                                          </a:solidFill>
                                          <a:latin typeface="Cambria Math" panose="02040503050406030204" pitchFamily="18" charset="0"/>
                                        </a:rPr>
                                        <m:t>2</m:t>
                                      </m:r>
                                    </m:sub>
                                  </m:sSub>
                                </m:e>
                              </m:eqArr>
                            </m:e>
                          </m:mr>
                          <m:mr>
                            <m:e>
                              <m:eqArr>
                                <m:eqArrPr>
                                  <m:ctrlPr>
                                    <a:rPr lang="en-US" altLang="zh-CN" sz="2000" i="1">
                                      <a:latin typeface="Cambria Math" panose="02040503050406030204" pitchFamily="18" charset="0"/>
                                      <a:ea typeface="黑体" panose="02010609060101010101" pitchFamily="49" charset="-122"/>
                                      <a:sym typeface="+mn-ea"/>
                                    </a:rPr>
                                  </m:ctrlPr>
                                </m:eqArrPr>
                                <m:e>
                                  <m:r>
                                    <a:rPr lang="en-US" altLang="zh-CN" sz="2000" i="1">
                                      <a:latin typeface="Cambria Math" panose="02040503050406030204" pitchFamily="18" charset="0"/>
                                      <a:ea typeface="黑体" panose="02010609060101010101" pitchFamily="49" charset="-122"/>
                                      <a:sym typeface="+mn-ea"/>
                                    </a:rPr>
                                    <m:t>⋮</m:t>
                                  </m:r>
                                </m:e>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𝑦</m:t>
                                      </m:r>
                                    </m:e>
                                    <m:sub>
                                      <m:r>
                                        <a:rPr lang="en-US" altLang="zh-CN" sz="2000" b="0" i="1" smtClean="0">
                                          <a:solidFill>
                                            <a:srgbClr val="292929"/>
                                          </a:solidFill>
                                          <a:latin typeface="Cambria Math" panose="02040503050406030204" pitchFamily="18" charset="0"/>
                                        </a:rPr>
                                        <m:t>h</m:t>
                                      </m:r>
                                    </m:sub>
                                  </m:sSub>
                                </m:e>
                              </m:eqArr>
                            </m:e>
                          </m:mr>
                        </m:m>
                      </m:e>
                    </m:d>
                    <m:r>
                      <a:rPr lang="en-US" altLang="zh-CN" sz="2000" b="0" i="1" smtClean="0">
                        <a:solidFill>
                          <a:srgbClr val="292929"/>
                        </a:solidFill>
                        <a:effectLst/>
                        <a:latin typeface="Cambria Math" panose="02040503050406030204" pitchFamily="18" charset="0"/>
                        <a:ea typeface="+mn-ea"/>
                      </a:rPr>
                      <m:t>=</m:t>
                    </m:r>
                    <m:sSubSup>
                      <m:sSubSupPr>
                        <m:ctrlPr>
                          <a:rPr lang="en-US" altLang="zh-CN" sz="2000" b="0" i="1" smtClean="0">
                            <a:solidFill>
                              <a:srgbClr val="292929"/>
                            </a:solidFill>
                            <a:effectLst/>
                            <a:latin typeface="Cambria Math" panose="02040503050406030204" pitchFamily="18" charset="0"/>
                            <a:ea typeface="+mn-ea"/>
                          </a:rPr>
                        </m:ctrlPr>
                      </m:sSubSupPr>
                      <m:e>
                        <m:r>
                          <a:rPr lang="en-US" altLang="zh-CN" sz="2000" b="0" i="1" smtClean="0">
                            <a:solidFill>
                              <a:srgbClr val="292929"/>
                            </a:solidFill>
                            <a:effectLst/>
                            <a:latin typeface="Cambria Math" panose="02040503050406030204" pitchFamily="18" charset="0"/>
                            <a:ea typeface="+mn-ea"/>
                          </a:rPr>
                          <m:t>𝑀</m:t>
                        </m:r>
                      </m:e>
                      <m:sub>
                        <m:r>
                          <a:rPr lang="en-US" altLang="zh-CN" sz="2000" b="0" i="1" smtClean="0">
                            <a:solidFill>
                              <a:srgbClr val="292929"/>
                            </a:solidFill>
                            <a:effectLst/>
                            <a:latin typeface="Cambria Math" panose="02040503050406030204" pitchFamily="18" charset="0"/>
                            <a:ea typeface="+mn-ea"/>
                          </a:rPr>
                          <m:t>𝑣</m:t>
                        </m:r>
                      </m:sub>
                      <m:sup>
                        <m:r>
                          <a:rPr lang="en-US" altLang="zh-CN" sz="2000" b="0" i="1" smtClean="0">
                            <a:solidFill>
                              <a:srgbClr val="292929"/>
                            </a:solidFill>
                            <a:effectLst/>
                            <a:latin typeface="Cambria Math" panose="02040503050406030204" pitchFamily="18" charset="0"/>
                            <a:ea typeface="+mn-ea"/>
                          </a:rPr>
                          <m:t>−1</m:t>
                        </m:r>
                      </m:sup>
                    </m:sSubSup>
                    <m:d>
                      <m:dPr>
                        <m:begChr m:val="["/>
                        <m:endChr m:val="]"/>
                        <m:ctrlPr>
                          <a:rPr lang="en-US" altLang="zh-CN" sz="2000" b="0" i="1" smtClean="0">
                            <a:solidFill>
                              <a:srgbClr val="292929"/>
                            </a:solidFill>
                            <a:effectLst/>
                            <a:latin typeface="Cambria Math" panose="02040503050406030204" pitchFamily="18" charset="0"/>
                            <a:ea typeface="+mn-ea"/>
                          </a:rPr>
                        </m:ctrlPr>
                      </m:dPr>
                      <m:e>
                        <m:m>
                          <m:mPr>
                            <m:mcs>
                              <m:mc>
                                <m:mcPr>
                                  <m:count m:val="1"/>
                                  <m:mcJc m:val="center"/>
                                </m:mcPr>
                              </m:mc>
                            </m:mcs>
                            <m:ctrlPr>
                              <a:rPr lang="en-US" altLang="zh-CN" sz="2000" b="0" i="1" smtClean="0">
                                <a:solidFill>
                                  <a:srgbClr val="292929"/>
                                </a:solidFill>
                                <a:effectLst/>
                                <a:latin typeface="Cambria Math" panose="02040503050406030204" pitchFamily="18" charset="0"/>
                                <a:ea typeface="+mn-ea"/>
                              </a:rPr>
                            </m:ctrlPr>
                          </m:mPr>
                          <m:mr>
                            <m:e>
                              <m:r>
                                <m:rPr>
                                  <m:brk m:alnAt="7"/>
                                </m:rPr>
                                <a:rPr lang="en-US" altLang="zh-CN" sz="2000" b="0" i="1" smtClean="0">
                                  <a:solidFill>
                                    <a:srgbClr val="292929"/>
                                  </a:solidFill>
                                  <a:effectLst/>
                                  <a:latin typeface="Cambria Math" panose="02040503050406030204" pitchFamily="18" charset="0"/>
                                  <a:ea typeface="+mn-ea"/>
                                </a:rPr>
                                <m:t>𝑦</m:t>
                              </m:r>
                              <m:d>
                                <m:dPr>
                                  <m:ctrlPr>
                                    <a:rPr lang="en-US" altLang="zh-CN" sz="2000" b="0" i="1" smtClean="0">
                                      <a:solidFill>
                                        <a:srgbClr val="292929"/>
                                      </a:solidFill>
                                      <a:effectLst/>
                                      <a:latin typeface="Cambria Math" panose="02040503050406030204" pitchFamily="18" charset="0"/>
                                      <a:ea typeface="+mn-ea"/>
                                    </a:rPr>
                                  </m:ctrlPr>
                                </m:dPr>
                                <m:e>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𝑒</m:t>
                                      </m:r>
                                    </m:e>
                                    <m:sub>
                                      <m:r>
                                        <a:rPr lang="en-US" altLang="zh-CN" sz="2000" b="0" i="1" smtClean="0">
                                          <a:solidFill>
                                            <a:srgbClr val="292929"/>
                                          </a:solidFill>
                                          <a:effectLst/>
                                          <a:latin typeface="Cambria Math" panose="02040503050406030204" pitchFamily="18" charset="0"/>
                                          <a:ea typeface="+mn-ea"/>
                                        </a:rPr>
                                        <m:t>𝑣</m:t>
                                      </m:r>
                                      <m:r>
                                        <a:rPr lang="en-US" altLang="zh-CN" sz="2000" b="0" i="1" smtClean="0">
                                          <a:solidFill>
                                            <a:srgbClr val="292929"/>
                                          </a:solidFill>
                                          <a:effectLst/>
                                          <a:latin typeface="Cambria Math" panose="02040503050406030204" pitchFamily="18" charset="0"/>
                                          <a:ea typeface="+mn-ea"/>
                                        </a:rPr>
                                        <m:t>,1</m:t>
                                      </m:r>
                                    </m:sub>
                                  </m:sSub>
                                </m:e>
                              </m:d>
                            </m:e>
                          </m:mr>
                          <m:mr>
                            <m:e>
                              <m:eqArr>
                                <m:eqArrPr>
                                  <m:ctrlPr>
                                    <a:rPr lang="en-US" altLang="zh-CN" sz="2000" i="1">
                                      <a:solidFill>
                                        <a:srgbClr val="292929"/>
                                      </a:solidFill>
                                      <a:latin typeface="Cambria Math" panose="02040503050406030204" pitchFamily="18" charset="0"/>
                                    </a:rPr>
                                  </m:ctrlPr>
                                </m:eqArrPr>
                                <m:e>
                                  <m:r>
                                    <m:rPr>
                                      <m:brk m:alnAt="7"/>
                                    </m:rPr>
                                    <a:rPr lang="en-US" altLang="zh-CN" sz="2000" i="1">
                                      <a:solidFill>
                                        <a:srgbClr val="292929"/>
                                      </a:solidFill>
                                      <a:latin typeface="Cambria Math" panose="02040503050406030204" pitchFamily="18" charset="0"/>
                                    </a:rPr>
                                    <m:t>𝑦</m:t>
                                  </m:r>
                                  <m:d>
                                    <m:dPr>
                                      <m:ctrlPr>
                                        <a:rPr lang="en-US" altLang="zh-CN" sz="2000" i="1">
                                          <a:solidFill>
                                            <a:srgbClr val="292929"/>
                                          </a:solidFill>
                                          <a:latin typeface="Cambria Math" panose="02040503050406030204" pitchFamily="18" charset="0"/>
                                        </a:rPr>
                                      </m:ctrlPr>
                                    </m:d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,2</m:t>
                                          </m:r>
                                        </m:sub>
                                      </m:sSub>
                                    </m:e>
                                  </m:d>
                                </m:e>
                                <m:e>
                                  <m:r>
                                    <a:rPr lang="en-US" altLang="zh-CN" sz="2000" i="1">
                                      <a:latin typeface="Cambria Math" panose="02040503050406030204" pitchFamily="18" charset="0"/>
                                      <a:ea typeface="黑体" panose="02010609060101010101" pitchFamily="49" charset="-122"/>
                                      <a:sym typeface="+mn-ea"/>
                                    </a:rPr>
                                    <m:t>⋮</m:t>
                                  </m:r>
                                </m:e>
                                <m:e>
                                  <m:r>
                                    <m:rPr>
                                      <m:brk m:alnAt="7"/>
                                    </m:rPr>
                                    <a:rPr lang="en-US" altLang="zh-CN" sz="2000" i="1">
                                      <a:solidFill>
                                        <a:srgbClr val="292929"/>
                                      </a:solidFill>
                                      <a:latin typeface="Cambria Math" panose="02040503050406030204" pitchFamily="18" charset="0"/>
                                    </a:rPr>
                                    <m:t>𝑦</m:t>
                                  </m:r>
                                  <m:d>
                                    <m:dPr>
                                      <m:ctrlPr>
                                        <a:rPr lang="en-US" altLang="zh-CN" sz="2000" i="1">
                                          <a:solidFill>
                                            <a:srgbClr val="292929"/>
                                          </a:solidFill>
                                          <a:latin typeface="Cambria Math" panose="02040503050406030204" pitchFamily="18" charset="0"/>
                                        </a:rPr>
                                      </m:ctrlPr>
                                    </m:d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𝑒</m:t>
                                          </m:r>
                                        </m:e>
                                        <m:sub>
                                          <m:r>
                                            <a:rPr lang="en-US" altLang="zh-CN" sz="2000" i="1">
                                              <a:solidFill>
                                                <a:srgbClr val="292929"/>
                                              </a:solidFill>
                                              <a:latin typeface="Cambria Math" panose="02040503050406030204" pitchFamily="18" charset="0"/>
                                            </a:rPr>
                                            <m:t>𝑣</m:t>
                                          </m:r>
                                          <m:r>
                                            <a:rPr lang="en-US" altLang="zh-CN" sz="2000" i="1">
                                              <a:solidFill>
                                                <a:srgbClr val="292929"/>
                                              </a:solidFill>
                                              <a:latin typeface="Cambria Math" panose="02040503050406030204" pitchFamily="18" charset="0"/>
                                            </a:rPr>
                                            <m:t>,|</m:t>
                                          </m:r>
                                          <m:r>
                                            <a:rPr lang="en-US" altLang="zh-CN" sz="2000" b="0" i="1" smtClean="0">
                                              <a:solidFill>
                                                <a:srgbClr val="292929"/>
                                              </a:solidFill>
                                              <a:latin typeface="Cambria Math" panose="02040503050406030204" pitchFamily="18" charset="0"/>
                                            </a:rPr>
                                            <m:t>𝐼𝑛</m:t>
                                          </m:r>
                                          <m:r>
                                            <a:rPr lang="en-US" altLang="zh-CN" sz="2000" b="0" i="1" smtClean="0">
                                              <a:solidFill>
                                                <a:srgbClr val="292929"/>
                                              </a:solidFill>
                                              <a:latin typeface="Cambria Math" panose="02040503050406030204" pitchFamily="18" charset="0"/>
                                            </a:rPr>
                                            <m:t>(</m:t>
                                          </m:r>
                                          <m:r>
                                            <a:rPr lang="en-US" altLang="zh-CN" sz="2000" b="0" i="1" smtClean="0">
                                              <a:solidFill>
                                                <a:srgbClr val="292929"/>
                                              </a:solidFill>
                                              <a:latin typeface="Cambria Math" panose="02040503050406030204" pitchFamily="18" charset="0"/>
                                            </a:rPr>
                                            <m:t>𝑣</m:t>
                                          </m:r>
                                          <m:r>
                                            <a:rPr lang="en-US" altLang="zh-CN" sz="2000" b="0" i="1" smtClean="0">
                                              <a:solidFill>
                                                <a:srgbClr val="292929"/>
                                              </a:solidFill>
                                              <a:latin typeface="Cambria Math" panose="02040503050406030204" pitchFamily="18" charset="0"/>
                                            </a:rPr>
                                            <m:t>)|</m:t>
                                          </m:r>
                                        </m:sub>
                                      </m:sSub>
                                    </m:e>
                                  </m:d>
                                </m:e>
                              </m:eqArr>
                            </m:e>
                          </m:mr>
                        </m:m>
                      </m:e>
                    </m:d>
                  </m:oMath>
                </a14:m>
                <a:r>
                  <a:rPr lang="zh-CN" altLang="en-US" sz="2000" dirty="0">
                    <a:latin typeface="Times New Roman" panose="02020603050405020304" pitchFamily="18" charset="0"/>
                    <a:ea typeface="黑体" panose="02010609060101010101" pitchFamily="49" charset="-122"/>
                    <a:sym typeface="+mn-ea"/>
                  </a:rPr>
                  <a:t> 恢复出源点的信息。</a:t>
                </a:r>
                <a:endParaRPr sz="2000" dirty="0">
                  <a:uFillTx/>
                  <a:latin typeface="Times New Roman" panose="02020603050405020304" pitchFamily="18" charset="0"/>
                  <a:ea typeface="黑体" panose="02010609060101010101" pitchFamily="49"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81222" y="3080960"/>
                <a:ext cx="8205470" cy="2451440"/>
              </a:xfrm>
              <a:prstGeom prst="rect">
                <a:avLst/>
              </a:prstGeom>
              <a:blipFill rotWithShape="1">
                <a:blip r:embed="rId3"/>
                <a:stretch>
                  <a:fillRect l="-6" t="-23" r="6" b="11"/>
                </a:stretch>
              </a:blipFill>
            </p:spPr>
            <p:txBody>
              <a:bodyPr/>
              <a:lstStyle/>
              <a:p>
                <a:r>
                  <a:rPr lang="zh-CN" altLang="en-US">
                    <a:noFill/>
                  </a:rPr>
                  <a:t> </a:t>
                </a:r>
              </a:p>
            </p:txBody>
          </p:sp>
        </mc:Fallback>
      </mc:AlternateContent>
      <p:sp>
        <p:nvSpPr>
          <p:cNvPr id="3" name="文本框 2"/>
          <p:cNvSpPr txBox="1"/>
          <p:nvPr/>
        </p:nvSpPr>
        <p:spPr>
          <a:xfrm>
            <a:off x="270510" y="875030"/>
            <a:ext cx="8568690" cy="398780"/>
          </a:xfrm>
          <a:prstGeom prst="rect">
            <a:avLst/>
          </a:prstGeom>
          <a:noFill/>
        </p:spPr>
        <p:txBody>
          <a:bodyPr wrap="square" rtlCol="0" anchor="t">
            <a:spAutoFit/>
          </a:bodyPr>
          <a:lstStyle/>
          <a:p>
            <a:r>
              <a:rPr lang="zh-CN" altLang="en-US" sz="2000" b="1" dirty="0">
                <a:solidFill>
                  <a:srgbClr val="FF0000"/>
                </a:solidFill>
                <a:latin typeface="黑体" panose="02010609060101010101" pitchFamily="49" charset="-122"/>
                <a:ea typeface="黑体" panose="02010609060101010101" pitchFamily="49" charset="-122"/>
                <a:sym typeface="+mn-ea"/>
              </a:rPr>
              <a:t>确定性网络编码数据传输方法</a:t>
            </a:r>
          </a:p>
        </p:txBody>
      </p:sp>
      <p:sp>
        <p:nvSpPr>
          <p:cNvPr id="4" name="文本框 3"/>
          <p:cNvSpPr txBox="1"/>
          <p:nvPr/>
        </p:nvSpPr>
        <p:spPr>
          <a:xfrm>
            <a:off x="914496" y="1484547"/>
            <a:ext cx="7315008" cy="1200329"/>
          </a:xfrm>
          <a:prstGeom prst="rect">
            <a:avLst/>
          </a:prstGeom>
          <a:noFill/>
        </p:spPr>
        <p:txBody>
          <a:bodyPr wrap="square" rtlCol="0" anchor="t">
            <a:spAutoFit/>
          </a:bodyPr>
          <a:lstStyle/>
          <a:p>
            <a:r>
              <a:rPr lang="zh-CN" altLang="en-US" sz="1800" dirty="0">
                <a:solidFill>
                  <a:srgbClr val="348ECA"/>
                </a:solidFill>
                <a:uFillTx/>
                <a:latin typeface="Times New Roman" panose="02020603050405020304" pitchFamily="18" charset="0"/>
                <a:ea typeface="黑体" panose="02010609060101010101" pitchFamily="49" charset="-122"/>
                <a:sym typeface="+mn-ea"/>
              </a:rPr>
              <a:t>        对于</a:t>
            </a:r>
            <a:r>
              <a:rPr lang="zh-CN" altLang="en-US" sz="1800" dirty="0">
                <a:solidFill>
                  <a:srgbClr val="FF0000"/>
                </a:solidFill>
                <a:uFillTx/>
                <a:latin typeface="Times New Roman" panose="02020603050405020304" pitchFamily="18" charset="0"/>
                <a:ea typeface="黑体" panose="02010609060101010101" pitchFamily="49" charset="-122"/>
                <a:sym typeface="+mn-ea"/>
              </a:rPr>
              <a:t>网络拓扑已知</a:t>
            </a:r>
            <a:r>
              <a:rPr lang="zh-CN" altLang="en-US" sz="1800" dirty="0">
                <a:solidFill>
                  <a:srgbClr val="348ECA"/>
                </a:solidFill>
                <a:uFillTx/>
                <a:latin typeface="Times New Roman" panose="02020603050405020304" pitchFamily="18" charset="0"/>
                <a:ea typeface="黑体" panose="02010609060101010101" pitchFamily="49" charset="-122"/>
                <a:sym typeface="+mn-ea"/>
              </a:rPr>
              <a:t>的单源多播网络，可以把网络拓扑知识收集起来，采用集中式的方法确定每一信道的局部编码向量，从而构造可行的编码方案。</a:t>
            </a:r>
            <a:endParaRPr lang="en-US" altLang="zh-CN" sz="1800" dirty="0">
              <a:solidFill>
                <a:srgbClr val="348ECA"/>
              </a:solidFill>
              <a:uFillTx/>
              <a:latin typeface="Times New Roman" panose="02020603050405020304" pitchFamily="18" charset="0"/>
              <a:ea typeface="黑体" panose="02010609060101010101" pitchFamily="49" charset="-122"/>
              <a:sym typeface="+mn-ea"/>
            </a:endParaRPr>
          </a:p>
          <a:p>
            <a:endParaRPr lang="zh-CN" altLang="en-US" b="1" dirty="0">
              <a:solidFill>
                <a:schemeClr val="accent2"/>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557338"/>
            <a:ext cx="441960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8"/>
          <p:cNvSpPr>
            <a:spLocks noChangeArrowheads="1"/>
          </p:cNvSpPr>
          <p:nvPr/>
        </p:nvSpPr>
        <p:spPr bwMode="auto">
          <a:xfrm>
            <a:off x="3563938" y="4267647"/>
            <a:ext cx="1008062" cy="314191"/>
          </a:xfrm>
          <a:prstGeom prst="rect">
            <a:avLst/>
          </a:prstGeom>
          <a:solidFill>
            <a:schemeClr val="bg1"/>
          </a:solidFill>
          <a:ln w="9525">
            <a:solidFill>
              <a:srgbClr val="FFFFFF"/>
            </a:solidFill>
            <a:prstDash val="sysDashDotDot"/>
            <a:miter lim="800000"/>
          </a:ln>
        </p:spPr>
        <p:txBody>
          <a:bodyPr lIns="12700" tIns="12700" rIns="12700" bIns="12700"/>
          <a:lstStyle/>
          <a:p>
            <a:pPr algn="ctr"/>
            <a:r>
              <a:rPr lang="zh-CN" altLang="en-US" b="1" dirty="0">
                <a:solidFill>
                  <a:schemeClr val="tx2"/>
                </a:solidFill>
              </a:rPr>
              <a:t>传输</a:t>
            </a:r>
            <a:r>
              <a:rPr lang="en-US" altLang="zh-CN" b="1" dirty="0">
                <a:solidFill>
                  <a:schemeClr val="tx2"/>
                </a:solidFill>
              </a:rPr>
              <a:t>x</a:t>
            </a:r>
            <a:r>
              <a:rPr lang="zh-CN" altLang="en-US" b="1" dirty="0">
                <a:solidFill>
                  <a:schemeClr val="tx2"/>
                </a:solidFill>
              </a:rPr>
              <a:t>或</a:t>
            </a:r>
            <a:r>
              <a:rPr lang="en-US" altLang="zh-CN" b="1" dirty="0">
                <a:solidFill>
                  <a:schemeClr val="tx2"/>
                </a:solidFill>
              </a:rPr>
              <a:t>y</a:t>
            </a:r>
            <a:endParaRPr lang="en-US" altLang="zh-TW" sz="1800" dirty="0"/>
          </a:p>
        </p:txBody>
      </p:sp>
      <p:sp>
        <p:nvSpPr>
          <p:cNvPr id="9225" name="Rectangle 72"/>
          <p:cNvSpPr>
            <a:spLocks noChangeArrowheads="1"/>
          </p:cNvSpPr>
          <p:nvPr/>
        </p:nvSpPr>
        <p:spPr bwMode="auto">
          <a:xfrm>
            <a:off x="2670175" y="5589588"/>
            <a:ext cx="1614488" cy="287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kumimoji="0" lang="en-US" altLang="zh-TW" sz="2400">
              <a:latin typeface="Arial" panose="020B0604020202020204" pitchFamily="34" charset="0"/>
              <a:ea typeface="MS PGothic" panose="020B0600070205080204" pitchFamily="34" charset="-128"/>
            </a:endParaRPr>
          </a:p>
        </p:txBody>
      </p:sp>
      <p:sp>
        <p:nvSpPr>
          <p:cNvPr id="13" name="Freeform 68"/>
          <p:cNvSpPr/>
          <p:nvPr/>
        </p:nvSpPr>
        <p:spPr bwMode="auto">
          <a:xfrm flipH="1">
            <a:off x="1474788" y="2276475"/>
            <a:ext cx="3313112" cy="3455988"/>
          </a:xfrm>
          <a:custGeom>
            <a:avLst/>
            <a:gdLst>
              <a:gd name="T0" fmla="*/ 2147483647 w 2087"/>
              <a:gd name="T1" fmla="*/ 0 h 2177"/>
              <a:gd name="T2" fmla="*/ 2147483647 w 2087"/>
              <a:gd name="T3" fmla="*/ 2147483647 h 2177"/>
              <a:gd name="T4" fmla="*/ 2147483647 w 2087"/>
              <a:gd name="T5" fmla="*/ 2147483647 h 2177"/>
              <a:gd name="T6" fmla="*/ 2147483647 w 2087"/>
              <a:gd name="T7" fmla="*/ 2147483647 h 2177"/>
              <a:gd name="T8" fmla="*/ 0 w 2087"/>
              <a:gd name="T9" fmla="*/ 2147483647 h 2177"/>
              <a:gd name="T10" fmla="*/ 0 60000 65536"/>
              <a:gd name="T11" fmla="*/ 0 60000 65536"/>
              <a:gd name="T12" fmla="*/ 0 60000 65536"/>
              <a:gd name="T13" fmla="*/ 0 60000 65536"/>
              <a:gd name="T14" fmla="*/ 0 60000 65536"/>
              <a:gd name="T15" fmla="*/ 0 w 2087"/>
              <a:gd name="T16" fmla="*/ 0 h 2177"/>
              <a:gd name="T17" fmla="*/ 2087 w 2087"/>
              <a:gd name="T18" fmla="*/ 2177 h 2177"/>
            </a:gdLst>
            <a:ahLst/>
            <a:cxnLst>
              <a:cxn ang="T10">
                <a:pos x="T0" y="T1"/>
              </a:cxn>
              <a:cxn ang="T11">
                <a:pos x="T2" y="T3"/>
              </a:cxn>
              <a:cxn ang="T12">
                <a:pos x="T4" y="T5"/>
              </a:cxn>
              <a:cxn ang="T13">
                <a:pos x="T6" y="T7"/>
              </a:cxn>
              <a:cxn ang="T14">
                <a:pos x="T8" y="T9"/>
              </a:cxn>
            </a:cxnLst>
            <a:rect l="T15" t="T16" r="T17" b="T18"/>
            <a:pathLst>
              <a:path w="2087" h="2177">
                <a:moveTo>
                  <a:pt x="1542" y="0"/>
                </a:moveTo>
                <a:lnTo>
                  <a:pt x="2087" y="317"/>
                </a:lnTo>
                <a:lnTo>
                  <a:pt x="953" y="907"/>
                </a:lnTo>
                <a:lnTo>
                  <a:pt x="953" y="1678"/>
                </a:lnTo>
                <a:lnTo>
                  <a:pt x="0" y="2177"/>
                </a:lnTo>
              </a:path>
            </a:pathLst>
          </a:custGeom>
          <a:noFill/>
          <a:ln w="152400">
            <a:solidFill>
              <a:srgbClr val="990033">
                <a:alpha val="30196"/>
              </a:srgb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7"/>
          <p:cNvSpPr/>
          <p:nvPr/>
        </p:nvSpPr>
        <p:spPr bwMode="auto">
          <a:xfrm>
            <a:off x="2122488" y="2278063"/>
            <a:ext cx="3313112" cy="3455987"/>
          </a:xfrm>
          <a:custGeom>
            <a:avLst/>
            <a:gdLst>
              <a:gd name="T0" fmla="*/ 2147483647 w 2087"/>
              <a:gd name="T1" fmla="*/ 0 h 2177"/>
              <a:gd name="T2" fmla="*/ 2147483647 w 2087"/>
              <a:gd name="T3" fmla="*/ 2147483647 h 2177"/>
              <a:gd name="T4" fmla="*/ 2147483647 w 2087"/>
              <a:gd name="T5" fmla="*/ 2147483647 h 2177"/>
              <a:gd name="T6" fmla="*/ 2147483647 w 2087"/>
              <a:gd name="T7" fmla="*/ 2147483647 h 2177"/>
              <a:gd name="T8" fmla="*/ 0 w 2087"/>
              <a:gd name="T9" fmla="*/ 2147483647 h 2177"/>
              <a:gd name="T10" fmla="*/ 0 60000 65536"/>
              <a:gd name="T11" fmla="*/ 0 60000 65536"/>
              <a:gd name="T12" fmla="*/ 0 60000 65536"/>
              <a:gd name="T13" fmla="*/ 0 60000 65536"/>
              <a:gd name="T14" fmla="*/ 0 60000 65536"/>
              <a:gd name="T15" fmla="*/ 0 w 2087"/>
              <a:gd name="T16" fmla="*/ 0 h 2177"/>
              <a:gd name="T17" fmla="*/ 2087 w 2087"/>
              <a:gd name="T18" fmla="*/ 2177 h 2177"/>
            </a:gdLst>
            <a:ahLst/>
            <a:cxnLst>
              <a:cxn ang="T10">
                <a:pos x="T0" y="T1"/>
              </a:cxn>
              <a:cxn ang="T11">
                <a:pos x="T2" y="T3"/>
              </a:cxn>
              <a:cxn ang="T12">
                <a:pos x="T4" y="T5"/>
              </a:cxn>
              <a:cxn ang="T13">
                <a:pos x="T6" y="T7"/>
              </a:cxn>
              <a:cxn ang="T14">
                <a:pos x="T8" y="T9"/>
              </a:cxn>
            </a:cxnLst>
            <a:rect l="T15" t="T16" r="T17" b="T18"/>
            <a:pathLst>
              <a:path w="2087" h="2177">
                <a:moveTo>
                  <a:pt x="1542" y="0"/>
                </a:moveTo>
                <a:lnTo>
                  <a:pt x="2087" y="317"/>
                </a:lnTo>
                <a:lnTo>
                  <a:pt x="953" y="907"/>
                </a:lnTo>
                <a:lnTo>
                  <a:pt x="953" y="1678"/>
                </a:lnTo>
                <a:lnTo>
                  <a:pt x="0" y="2177"/>
                </a:lnTo>
              </a:path>
            </a:pathLst>
          </a:custGeom>
          <a:noFill/>
          <a:ln w="152400">
            <a:solidFill>
              <a:srgbClr val="CC3300">
                <a:alpha val="30196"/>
              </a:srgb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Text Box 60"/>
          <p:cNvSpPr txBox="1">
            <a:spLocks noChangeArrowheads="1"/>
          </p:cNvSpPr>
          <p:nvPr/>
        </p:nvSpPr>
        <p:spPr bwMode="auto">
          <a:xfrm>
            <a:off x="5639648" y="2738140"/>
            <a:ext cx="2835173" cy="1809726"/>
          </a:xfrm>
          <a:prstGeom prst="rect">
            <a:avLst/>
          </a:prstGeom>
          <a:solidFill>
            <a:srgbClr val="F7F0C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a:spcBef>
                <a:spcPct val="50000"/>
              </a:spcBef>
            </a:pPr>
            <a:r>
              <a:rPr kumimoji="0" lang="en-US" altLang="zh-TW" sz="1800" dirty="0">
                <a:latin typeface="Bookman Old Style" panose="02050604050505020204" pitchFamily="18" charset="0"/>
              </a:rPr>
              <a:t>x = 0 or 1</a:t>
            </a:r>
            <a:endParaRPr kumimoji="0" lang="en-US" altLang="zh-TW" sz="800" dirty="0">
              <a:latin typeface="Bookman Old Style" panose="02050604050505020204" pitchFamily="18" charset="0"/>
            </a:endParaRPr>
          </a:p>
          <a:p>
            <a:pPr algn="ctr">
              <a:spcBef>
                <a:spcPct val="50000"/>
              </a:spcBef>
            </a:pPr>
            <a:r>
              <a:rPr kumimoji="0" lang="en-US" altLang="zh-TW" sz="1800" dirty="0">
                <a:latin typeface="Bookman Old Style" panose="02050604050505020204" pitchFamily="18" charset="0"/>
              </a:rPr>
              <a:t>y = 0 or 1</a:t>
            </a:r>
          </a:p>
          <a:p>
            <a:pPr algn="ctr">
              <a:spcBef>
                <a:spcPct val="50000"/>
              </a:spcBef>
            </a:pPr>
            <a:endParaRPr kumimoji="0" lang="en-US" altLang="zh-TW" sz="1800" dirty="0">
              <a:latin typeface="Bookman Old Style" panose="02050604050505020204" pitchFamily="18" charset="0"/>
            </a:endParaRPr>
          </a:p>
          <a:p>
            <a:pPr>
              <a:spcBef>
                <a:spcPct val="20000"/>
              </a:spcBef>
            </a:pPr>
            <a:r>
              <a:rPr kumimoji="0" lang="zh-CN" altLang="en-US" sz="1800" dirty="0">
                <a:latin typeface="+mn-ea"/>
                <a:ea typeface="+mn-ea"/>
              </a:rPr>
              <a:t>    每个通道在一个时间单元传输一个比特。</a:t>
            </a:r>
            <a:endParaRPr kumimoji="0" lang="en-US" altLang="zh-CN" sz="1800" dirty="0">
              <a:latin typeface="+mn-ea"/>
              <a:ea typeface="+mn-ea"/>
            </a:endParaRPr>
          </a:p>
        </p:txBody>
      </p:sp>
      <p:sp>
        <p:nvSpPr>
          <p:cNvPr id="15" name="标题 1"/>
          <p:cNvSpPr txBox="1"/>
          <p:nvPr/>
        </p:nvSpPr>
        <p:spPr>
          <a:xfrm>
            <a:off x="4419604" y="222251"/>
            <a:ext cx="4512945" cy="685800"/>
          </a:xfrm>
          <a:prstGeom prst="rect">
            <a:avLst/>
          </a:prstGeom>
        </p:spPr>
        <p:txBody>
          <a:bodyP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zh-CN" altLang="en-US" sz="2400" dirty="0">
                <a:sym typeface="+mn-ea"/>
              </a:rPr>
              <a:t>引入：传统路由</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确定性网络编码构造算法</a:t>
            </a:r>
          </a:p>
        </p:txBody>
      </p:sp>
      <mc:AlternateContent xmlns:mc="http://schemas.openxmlformats.org/markup-compatibility/2006" xmlns:a14="http://schemas.microsoft.com/office/drawing/2010/main">
        <mc:Choice Requires="a14">
          <p:sp>
            <p:nvSpPr>
              <p:cNvPr id="5" name="文本框 4"/>
              <p:cNvSpPr txBox="1"/>
              <p:nvPr/>
            </p:nvSpPr>
            <p:spPr>
              <a:xfrm>
                <a:off x="503842" y="1066862"/>
                <a:ext cx="8136315" cy="4625305"/>
              </a:xfrm>
              <a:prstGeom prst="rect">
                <a:avLst/>
              </a:prstGeom>
              <a:noFill/>
            </p:spPr>
            <p:txBody>
              <a:bodyPr wrap="square" rtlCol="0" anchor="t">
                <a:spAutoFit/>
              </a:bodyPr>
              <a:lstStyle/>
              <a:p>
                <a:pPr algn="l">
                  <a:lnSpc>
                    <a:spcPct val="150000"/>
                  </a:lnSpc>
                  <a:spcBef>
                    <a:spcPts val="1200"/>
                  </a:spcBef>
                </a:pPr>
                <a:r>
                  <a:rPr lang="en-US" altLang="zh-CN" sz="2000" dirty="0">
                    <a:solidFill>
                      <a:srgbClr val="2D8ED0"/>
                    </a:solidFill>
                    <a:latin typeface="Times New Roman" panose="02020603050405020304" pitchFamily="18" charset="0"/>
                    <a:ea typeface="黑体" panose="02010609060101010101" pitchFamily="49" charset="-122"/>
                  </a:rPr>
                  <a:t>Step1</a:t>
                </a:r>
                <a:r>
                  <a:rPr lang="zh-CN" altLang="en-US" sz="2000" dirty="0">
                    <a:latin typeface="Times New Roman" panose="02020603050405020304" pitchFamily="18" charset="0"/>
                    <a:ea typeface="黑体" panose="02010609060101010101" pitchFamily="49" charset="-122"/>
                  </a:rPr>
                  <a:t> 收集网络的全局拓扑知识。对于每一宿点</a:t>
                </a:r>
                <a:r>
                  <a:rPr lang="en-US" altLang="zh-CN" sz="2000" dirty="0">
                    <a:latin typeface="Times New Roman" panose="02020603050405020304" pitchFamily="18" charset="0"/>
                    <a:ea typeface="黑体" panose="02010609060101010101" pitchFamily="49" charset="-122"/>
                  </a:rPr>
                  <a:t>t</a:t>
                </a:r>
                <a:r>
                  <a:rPr lang="zh-CN" altLang="en-US" sz="2000" dirty="0">
                    <a:latin typeface="Times New Roman" panose="02020603050405020304" pitchFamily="18" charset="0"/>
                    <a:ea typeface="黑体" panose="02010609060101010101" pitchFamily="49" charset="-122"/>
                  </a:rPr>
                  <a:t>，利用</a:t>
                </a:r>
                <a:r>
                  <a:rPr lang="en-US" altLang="zh-CN" sz="2000" dirty="0">
                    <a:solidFill>
                      <a:srgbClr val="FF0000"/>
                    </a:solidFill>
                    <a:latin typeface="Times New Roman" panose="02020603050405020304" pitchFamily="18" charset="0"/>
                    <a:ea typeface="黑体" panose="02010609060101010101" pitchFamily="49" charset="-122"/>
                  </a:rPr>
                  <a:t>Ford-Fulkerson</a:t>
                </a:r>
                <a:r>
                  <a:rPr lang="zh-CN" altLang="en-US" sz="2000" dirty="0">
                    <a:solidFill>
                      <a:srgbClr val="FF0000"/>
                    </a:solidFill>
                    <a:latin typeface="Times New Roman" panose="02020603050405020304" pitchFamily="18" charset="0"/>
                    <a:ea typeface="黑体" panose="02010609060101010101" pitchFamily="49" charset="-122"/>
                  </a:rPr>
                  <a:t>算法</a:t>
                </a:r>
                <a:r>
                  <a:rPr lang="zh-CN" altLang="en-US" sz="2000" dirty="0">
                    <a:latin typeface="Times New Roman" panose="02020603050405020304" pitchFamily="18" charset="0"/>
                    <a:ea typeface="黑体" panose="02010609060101010101" pitchFamily="49" charset="-122"/>
                  </a:rPr>
                  <a:t>分别求出源点</a:t>
                </a:r>
                <a:r>
                  <a:rPr lang="en-US" altLang="zh-CN" sz="2000" dirty="0">
                    <a:latin typeface="Times New Roman" panose="02020603050405020304" pitchFamily="18" charset="0"/>
                    <a:ea typeface="黑体" panose="02010609060101010101" pitchFamily="49" charset="-122"/>
                  </a:rPr>
                  <a:t>s</a:t>
                </a:r>
                <a:r>
                  <a:rPr lang="zh-CN" altLang="en-US" sz="2000" dirty="0">
                    <a:latin typeface="Times New Roman" panose="02020603050405020304" pitchFamily="18" charset="0"/>
                    <a:ea typeface="黑体" panose="02010609060101010101" pitchFamily="49" charset="-122"/>
                  </a:rPr>
                  <a:t>至宿点</a:t>
                </a:r>
                <a:r>
                  <a:rPr lang="en-US" altLang="zh-CN" sz="2000" dirty="0">
                    <a:latin typeface="Times New Roman" panose="02020603050405020304" pitchFamily="18" charset="0"/>
                    <a:ea typeface="黑体" panose="02010609060101010101" pitchFamily="49" charset="-122"/>
                  </a:rPr>
                  <a:t>t</a:t>
                </a:r>
                <a:r>
                  <a:rPr lang="zh-CN" altLang="en-US" sz="2000" dirty="0">
                    <a:latin typeface="Times New Roman" panose="02020603050405020304" pitchFamily="18" charset="0"/>
                    <a:ea typeface="黑体" panose="02010609060101010101" pitchFamily="49" charset="-122"/>
                  </a:rPr>
                  <a:t>间的最小割</a:t>
                </a:r>
                <a14:m>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h</m:t>
                        </m:r>
                      </m:e>
                      <m:sub>
                        <m:r>
                          <a:rPr lang="en-US" altLang="zh-CN" sz="2000" b="0" i="1" smtClean="0">
                            <a:latin typeface="Cambria Math" panose="02040503050406030204" pitchFamily="18" charset="0"/>
                            <a:ea typeface="黑体" panose="02010609060101010101" pitchFamily="49" charset="-122"/>
                          </a:rPr>
                          <m:t>𝑡</m:t>
                        </m:r>
                      </m:sub>
                    </m:sSub>
                  </m:oMath>
                </a14:m>
                <a:r>
                  <a:rPr lang="zh-CN" altLang="en-US" sz="2000" dirty="0">
                    <a:latin typeface="Times New Roman" panose="02020603050405020304" pitchFamily="18" charset="0"/>
                    <a:ea typeface="黑体" panose="02010609060101010101" pitchFamily="49" charset="-122"/>
                  </a:rPr>
                  <a:t>，从而确定最大多播率</a:t>
                </a:r>
                <a14:m>
                  <m:oMath xmlns:m="http://schemas.openxmlformats.org/officeDocument/2006/math">
                    <m:func>
                      <m:funcPr>
                        <m:ctrlPr>
                          <a:rPr lang="en-US" altLang="zh-CN" sz="2000" i="1" smtClean="0">
                            <a:latin typeface="Cambria Math" panose="02040503050406030204" pitchFamily="18" charset="0"/>
                            <a:ea typeface="黑体" panose="02010609060101010101" pitchFamily="49" charset="-122"/>
                          </a:rPr>
                        </m:ctrlPr>
                      </m:funcPr>
                      <m:fName>
                        <m:limLow>
                          <m:limLowPr>
                            <m:ctrlPr>
                              <a:rPr lang="en-US" altLang="zh-CN" sz="2000" i="1" smtClean="0">
                                <a:latin typeface="Cambria Math" panose="02040503050406030204" pitchFamily="18" charset="0"/>
                                <a:ea typeface="黑体" panose="02010609060101010101" pitchFamily="49" charset="-122"/>
                              </a:rPr>
                            </m:ctrlPr>
                          </m:limLowPr>
                          <m:e>
                            <m:r>
                              <a:rPr lang="en-US" altLang="zh-CN" sz="2000" b="0" i="1" smtClean="0">
                                <a:latin typeface="Cambria Math" panose="02040503050406030204" pitchFamily="18" charset="0"/>
                                <a:ea typeface="黑体" panose="02010609060101010101" pitchFamily="49" charset="-122"/>
                              </a:rPr>
                              <m:t>𝑚𝑖𝑛</m:t>
                            </m:r>
                          </m:e>
                          <m:lim>
                            <m:r>
                              <a:rPr lang="en-US" altLang="zh-CN" sz="2000" b="0" i="1">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Cambria Math" panose="02040503050406030204" pitchFamily="18" charset="0"/>
                              </a:rPr>
                              <m:t>∈</m:t>
                            </m:r>
                            <m:r>
                              <a:rPr lang="en-US" altLang="zh-CN" sz="2000" b="0" i="1">
                                <a:latin typeface="Cambria Math" panose="02040503050406030204" pitchFamily="18" charset="0"/>
                                <a:ea typeface="Cambria Math" panose="02040503050406030204" pitchFamily="18" charset="0"/>
                              </a:rPr>
                              <m:t>𝑇</m:t>
                            </m:r>
                          </m:lim>
                        </m:limLow>
                      </m:fName>
                      <m:e>
                        <m:r>
                          <a:rPr lang="en-US" altLang="zh-CN" sz="2000" b="0" i="1" smtClean="0">
                            <a:latin typeface="Cambria Math" panose="02040503050406030204" pitchFamily="18" charset="0"/>
                            <a:ea typeface="黑体" panose="02010609060101010101" pitchFamily="49" charset="-122"/>
                          </a:rPr>
                          <m:t>{</m:t>
                        </m:r>
                        <m:r>
                          <a:rPr lang="en-US" altLang="zh-CN" sz="2000" b="0" i="1">
                            <a:latin typeface="Cambria Math" panose="02040503050406030204" pitchFamily="18" charset="0"/>
                            <a:ea typeface="黑体" panose="02010609060101010101" pitchFamily="49" charset="-122"/>
                          </a:rPr>
                          <m:t>h</m:t>
                        </m:r>
                        <m:r>
                          <a:rPr lang="en-US" altLang="zh-CN" sz="2000" b="0" i="1" baseline="-25000" smtClean="0">
                            <a:latin typeface="Cambria Math" panose="02040503050406030204" pitchFamily="18" charset="0"/>
                            <a:ea typeface="黑体" panose="02010609060101010101" pitchFamily="49" charset="-122"/>
                          </a:rPr>
                          <m:t>𝑡</m:t>
                        </m:r>
                      </m:e>
                    </m:func>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Times New Roman" panose="02020603050405020304" pitchFamily="18" charset="0"/>
                    <a:ea typeface="黑体" panose="02010609060101010101" pitchFamily="49" charset="-122"/>
                  </a:rPr>
                  <a:t>，源点播出的信息字符设为</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rPr>
                      <m:t>{</m:t>
                    </m:r>
                    <m:r>
                      <a:rPr lang="en-US" altLang="zh-CN" sz="2000" b="0" i="1" dirty="0" smtClean="0">
                        <a:latin typeface="Cambria Math" panose="02040503050406030204" pitchFamily="18" charset="0"/>
                        <a:ea typeface="黑体" panose="02010609060101010101" pitchFamily="49" charset="-122"/>
                      </a:rPr>
                      <m:t>𝑥</m:t>
                    </m:r>
                    <m:r>
                      <a:rPr lang="en-US" altLang="zh-CN" sz="2000" b="0" i="1" baseline="-25000" dirty="0" smtClean="0">
                        <a:latin typeface="Cambria Math" panose="02040503050406030204" pitchFamily="18" charset="0"/>
                        <a:ea typeface="黑体" panose="02010609060101010101" pitchFamily="49" charset="-122"/>
                      </a:rPr>
                      <m:t>1</m:t>
                    </m:r>
                    <m:r>
                      <a:rPr lang="en-US" altLang="zh-CN" sz="2000" b="0" i="1" dirty="0" smtClean="0">
                        <a:latin typeface="Cambria Math" panose="02040503050406030204" pitchFamily="18" charset="0"/>
                        <a:ea typeface="黑体" panose="02010609060101010101" pitchFamily="49" charset="-122"/>
                      </a:rPr>
                      <m:t>,</m:t>
                    </m:r>
                    <m:r>
                      <a:rPr lang="en-US" altLang="zh-CN" sz="2000" b="0" i="1" dirty="0" smtClean="0">
                        <a:latin typeface="Cambria Math" panose="02040503050406030204" pitchFamily="18" charset="0"/>
                        <a:ea typeface="黑体" panose="02010609060101010101" pitchFamily="49" charset="-122"/>
                      </a:rPr>
                      <m:t>𝑥</m:t>
                    </m:r>
                    <m:r>
                      <a:rPr lang="en-US" altLang="zh-CN" sz="2000" b="0" i="1" baseline="-25000" dirty="0" smtClean="0">
                        <a:latin typeface="Cambria Math" panose="02040503050406030204" pitchFamily="18" charset="0"/>
                        <a:ea typeface="黑体" panose="02010609060101010101" pitchFamily="49" charset="-122"/>
                      </a:rPr>
                      <m:t>2</m:t>
                    </m:r>
                    <m:r>
                      <a:rPr lang="en-US" altLang="zh-CN" sz="2000" b="0" i="1" dirty="0" smtClean="0">
                        <a:latin typeface="Cambria Math" panose="02040503050406030204" pitchFamily="18" charset="0"/>
                        <a:ea typeface="黑体" panose="02010609060101010101" pitchFamily="49" charset="-122"/>
                      </a:rPr>
                      <m:t>,……</m:t>
                    </m:r>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b="0" i="1" dirty="0" smtClean="0">
                            <a:latin typeface="Cambria Math" panose="02040503050406030204" pitchFamily="18" charset="0"/>
                            <a:ea typeface="黑体" panose="02010609060101010101" pitchFamily="49" charset="-122"/>
                          </a:rPr>
                          <m:t>𝑥</m:t>
                        </m:r>
                      </m:e>
                      <m:sub>
                        <m:r>
                          <a:rPr lang="en-US" altLang="zh-CN" sz="2000" b="0" i="1" dirty="0" smtClean="0">
                            <a:latin typeface="Cambria Math" panose="02040503050406030204" pitchFamily="18" charset="0"/>
                            <a:ea typeface="黑体" panose="02010609060101010101" pitchFamily="49" charset="-122"/>
                          </a:rPr>
                          <m:t>h</m:t>
                        </m:r>
                      </m:sub>
                    </m:sSub>
                    <m:r>
                      <a:rPr lang="en-US" altLang="zh-CN" sz="2000" b="0" i="1" dirty="0" smtClean="0">
                        <a:latin typeface="Cambria Math" panose="02040503050406030204" pitchFamily="18" charset="0"/>
                        <a:ea typeface="黑体" panose="02010609060101010101" pitchFamily="49" charset="-122"/>
                      </a:rPr>
                      <m:t>}</m:t>
                    </m:r>
                  </m:oMath>
                </a14:m>
                <a:r>
                  <a:rPr lang="zh-CN" altLang="en-US"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a:lnSpc>
                    <a:spcPct val="150000"/>
                  </a:lnSpc>
                  <a:spcBef>
                    <a:spcPts val="1200"/>
                  </a:spcBef>
                </a:pPr>
                <a:r>
                  <a:rPr lang="en-US" altLang="zh-CN" sz="2000" dirty="0">
                    <a:solidFill>
                      <a:srgbClr val="2D8ED0"/>
                    </a:solidFill>
                    <a:latin typeface="Times New Roman" panose="02020603050405020304" pitchFamily="18" charset="0"/>
                    <a:ea typeface="黑体" panose="02010609060101010101" pitchFamily="49" charset="-122"/>
                  </a:rPr>
                  <a:t>Step2</a:t>
                </a:r>
                <a:r>
                  <a:rPr lang="zh-CN" altLang="en-US" sz="2000" dirty="0">
                    <a:latin typeface="Times New Roman" panose="02020603050405020304" pitchFamily="18" charset="0"/>
                    <a:ea typeface="黑体" panose="02010609060101010101" pitchFamily="49" charset="-122"/>
                  </a:rPr>
                  <a:t> 根据网络的全局拓扑知识，确定</a:t>
                </a:r>
                <a:r>
                  <a:rPr lang="zh-CN" altLang="en-US" sz="2000" dirty="0">
                    <a:solidFill>
                      <a:srgbClr val="FF0000"/>
                    </a:solidFill>
                    <a:latin typeface="Times New Roman" panose="02020603050405020304" pitchFamily="18" charset="0"/>
                    <a:ea typeface="黑体" panose="02010609060101010101" pitchFamily="49" charset="-122"/>
                  </a:rPr>
                  <a:t>多播率</a:t>
                </a:r>
                <a:r>
                  <a:rPr lang="zh-CN" altLang="en-US" sz="2000" dirty="0">
                    <a:latin typeface="Times New Roman" panose="02020603050405020304" pitchFamily="18" charset="0"/>
                    <a:ea typeface="黑体" panose="02010609060101010101" pitchFamily="49" charset="-122"/>
                  </a:rPr>
                  <a:t>和所采用的</a:t>
                </a:r>
                <a:r>
                  <a:rPr lang="zh-CN" altLang="en-US" sz="2000" dirty="0">
                    <a:solidFill>
                      <a:srgbClr val="FF0000"/>
                    </a:solidFill>
                    <a:latin typeface="Times New Roman" panose="02020603050405020304" pitchFamily="18" charset="0"/>
                    <a:ea typeface="黑体" panose="02010609060101010101" pitchFamily="49" charset="-122"/>
                  </a:rPr>
                  <a:t>伽罗华域。</a:t>
                </a:r>
                <a:r>
                  <a:rPr lang="zh-CN" altLang="en-US" sz="2000" dirty="0">
                    <a:latin typeface="Times New Roman" panose="02020603050405020304" pitchFamily="18" charset="0"/>
                    <a:ea typeface="黑体" panose="02010609060101010101" pitchFamily="49" charset="-122"/>
                  </a:rPr>
                  <a:t>对于每一个宿点</a:t>
                </a:r>
                <a:r>
                  <a:rPr lang="en-US" altLang="zh-CN" sz="2000" dirty="0">
                    <a:latin typeface="Times New Roman" panose="02020603050405020304" pitchFamily="18" charset="0"/>
                    <a:ea typeface="黑体" panose="02010609060101010101" pitchFamily="49" charset="-122"/>
                  </a:rPr>
                  <a:t>t</a:t>
                </a:r>
                <a:r>
                  <a:rPr lang="zh-CN" altLang="en-US" sz="2000" dirty="0">
                    <a:latin typeface="Times New Roman" panose="02020603050405020304" pitchFamily="18" charset="0"/>
                    <a:ea typeface="黑体" panose="02010609060101010101" pitchFamily="49" charset="-122"/>
                  </a:rPr>
                  <a:t>，再确定从源点</a:t>
                </a:r>
                <a:r>
                  <a:rPr lang="en-US" altLang="zh-CN" sz="2000" dirty="0">
                    <a:latin typeface="Times New Roman" panose="02020603050405020304" pitchFamily="18" charset="0"/>
                    <a:ea typeface="黑体" panose="02010609060101010101" pitchFamily="49" charset="-122"/>
                  </a:rPr>
                  <a:t>s</a:t>
                </a:r>
                <a:r>
                  <a:rPr lang="zh-CN" altLang="en-US" sz="2000" dirty="0">
                    <a:latin typeface="Times New Roman" panose="02020603050405020304" pitchFamily="18" charset="0"/>
                    <a:ea typeface="黑体" panose="02010609060101010101" pitchFamily="49" charset="-122"/>
                  </a:rPr>
                  <a:t>至宿点</a:t>
                </a:r>
                <a:r>
                  <a:rPr lang="en-US" altLang="zh-CN" sz="2000" dirty="0">
                    <a:latin typeface="Times New Roman" panose="02020603050405020304" pitchFamily="18" charset="0"/>
                    <a:ea typeface="黑体" panose="02010609060101010101" pitchFamily="49" charset="-122"/>
                  </a:rPr>
                  <a:t>t</a:t>
                </a:r>
                <a:r>
                  <a:rPr lang="zh-CN" altLang="en-US" sz="2000" dirty="0">
                    <a:latin typeface="Times New Roman" panose="02020603050405020304" pitchFamily="18" charset="0"/>
                    <a:ea typeface="黑体" panose="02010609060101010101" pitchFamily="49" charset="-122"/>
                  </a:rPr>
                  <a:t>的</a:t>
                </a:r>
                <a:r>
                  <a:rPr lang="en-US" altLang="zh-CN" sz="2000" dirty="0">
                    <a:latin typeface="Times New Roman" panose="02020603050405020304" pitchFamily="18" charset="0"/>
                    <a:ea typeface="黑体" panose="02010609060101010101" pitchFamily="49" charset="-122"/>
                  </a:rPr>
                  <a:t>h</a:t>
                </a:r>
                <a:r>
                  <a:rPr lang="zh-CN" altLang="en-US" sz="2000" dirty="0">
                    <a:latin typeface="Times New Roman" panose="02020603050405020304" pitchFamily="18" charset="0"/>
                    <a:ea typeface="黑体" panose="02010609060101010101" pitchFamily="49" charset="-122"/>
                  </a:rPr>
                  <a:t>条边不重叠的路径，并把这些路径构成的集合记为</a:t>
                </a:r>
                <a:r>
                  <a:rPr lang="en-US" altLang="zh-CN" sz="2000" dirty="0">
                    <a:latin typeface="Vijaya" panose="02020604020202020204" pitchFamily="18" charset="0"/>
                    <a:ea typeface="黑体" panose="02010609060101010101" pitchFamily="49" charset="-122"/>
                    <a:cs typeface="Vijaya" panose="02020604020202020204" pitchFamily="18" charset="0"/>
                  </a:rPr>
                  <a:t>f</a:t>
                </a:r>
                <a:r>
                  <a:rPr lang="en-US" altLang="zh-CN" sz="2000" dirty="0">
                    <a:latin typeface="Times New Roman" panose="02020603050405020304" pitchFamily="18" charset="0"/>
                    <a:ea typeface="黑体" panose="02010609060101010101" pitchFamily="49" charset="-122"/>
                    <a:cs typeface="Vijaya" panose="02020604020202020204" pitchFamily="18" charset="0"/>
                  </a:rPr>
                  <a:t> </a:t>
                </a:r>
                <a:r>
                  <a:rPr lang="en-US" altLang="zh-CN" sz="2000" baseline="30000" dirty="0">
                    <a:latin typeface="Times New Roman" panose="02020603050405020304" pitchFamily="18" charset="0"/>
                    <a:ea typeface="黑体" panose="02010609060101010101" pitchFamily="49" charset="-122"/>
                  </a:rPr>
                  <a:t>t</a:t>
                </a:r>
                <a:r>
                  <a:rPr lang="zh-CN" altLang="en-US" sz="2000" dirty="0">
                    <a:latin typeface="Times New Roman" panose="02020603050405020304" pitchFamily="18" charset="0"/>
                    <a:ea typeface="黑体" panose="02010609060101010101" pitchFamily="49" charset="-122"/>
                  </a:rPr>
                  <a:t>。</a:t>
                </a:r>
              </a:p>
              <a:p>
                <a:pPr algn="l">
                  <a:lnSpc>
                    <a:spcPct val="150000"/>
                  </a:lnSpc>
                  <a:spcBef>
                    <a:spcPts val="1200"/>
                  </a:spcBef>
                </a:pPr>
                <a:r>
                  <a:rPr lang="en-US" altLang="zh-CN" sz="2000" dirty="0">
                    <a:solidFill>
                      <a:srgbClr val="2D8ED0"/>
                    </a:solidFill>
                    <a:latin typeface="Times New Roman" panose="02020603050405020304" pitchFamily="18" charset="0"/>
                    <a:ea typeface="黑体" panose="02010609060101010101" pitchFamily="49" charset="-122"/>
                  </a:rPr>
                  <a:t>Step3</a:t>
                </a:r>
                <a:r>
                  <a:rPr lang="zh-CN" altLang="en-US" sz="2000" dirty="0">
                    <a:latin typeface="Times New Roman" panose="02020603050405020304" pitchFamily="18" charset="0"/>
                    <a:ea typeface="黑体" panose="02010609060101010101" pitchFamily="49" charset="-122"/>
                  </a:rPr>
                  <a:t> 从源点开始，对每一节点的输出信道，分别确定信道的局部编码向量和全局编码向量，对每一宿点</a:t>
                </a:r>
                <a:r>
                  <a:rPr lang="en-US" altLang="zh-CN" sz="2000" dirty="0">
                    <a:latin typeface="Times New Roman" panose="02020603050405020304" pitchFamily="18" charset="0"/>
                    <a:ea typeface="黑体" panose="02010609060101010101" pitchFamily="49" charset="-122"/>
                  </a:rPr>
                  <a:t>t</a:t>
                </a:r>
                <a:r>
                  <a:rPr lang="zh-CN" altLang="en-US" sz="2000" dirty="0">
                    <a:latin typeface="Times New Roman" panose="02020603050405020304" pitchFamily="18" charset="0"/>
                    <a:ea typeface="黑体" panose="02010609060101010101" pitchFamily="49" charset="-122"/>
                  </a:rPr>
                  <a:t>，需确保</a:t>
                </a:r>
                <a:r>
                  <a:rPr lang="en-US" altLang="zh-CN" sz="2000" dirty="0">
                    <a:latin typeface="Vijaya" panose="02020604020202020204" pitchFamily="18" charset="0"/>
                    <a:ea typeface="黑体" panose="02010609060101010101" pitchFamily="49" charset="-122"/>
                    <a:cs typeface="Vijaya" panose="02020604020202020204" pitchFamily="18" charset="0"/>
                  </a:rPr>
                  <a:t>f </a:t>
                </a:r>
                <a:r>
                  <a:rPr lang="en-US" altLang="zh-CN" sz="2000" baseline="30000" dirty="0">
                    <a:latin typeface="Vijaya" panose="02020604020202020204" pitchFamily="18" charset="0"/>
                    <a:ea typeface="黑体" panose="02010609060101010101" pitchFamily="49" charset="-122"/>
                    <a:cs typeface="Vijaya" panose="02020604020202020204" pitchFamily="18" charset="0"/>
                  </a:rPr>
                  <a:t>t</a:t>
                </a:r>
                <a:r>
                  <a:rPr lang="zh-CN" altLang="en-US" sz="2000" dirty="0">
                    <a:latin typeface="Vijaya" panose="02020604020202020204" pitchFamily="18" charset="0"/>
                    <a:ea typeface="黑体" panose="02010609060101010101" pitchFamily="49" charset="-122"/>
                    <a:cs typeface="Vijaya" panose="02020604020202020204" pitchFamily="18" charset="0"/>
                  </a:rPr>
                  <a:t>上的</a:t>
                </a:r>
                <a:r>
                  <a:rPr lang="zh-CN" altLang="en-US" sz="2000" dirty="0">
                    <a:solidFill>
                      <a:srgbClr val="FF0000"/>
                    </a:solidFill>
                    <a:latin typeface="Vijaya" panose="02020604020202020204" pitchFamily="18" charset="0"/>
                    <a:ea typeface="黑体" panose="02010609060101010101" pitchFamily="49" charset="-122"/>
                    <a:cs typeface="Vijaya" panose="02020604020202020204" pitchFamily="18" charset="0"/>
                  </a:rPr>
                  <a:t>全局网络编码向量线性无关</a:t>
                </a:r>
                <a:r>
                  <a:rPr lang="zh-CN" altLang="en-US" sz="2000" dirty="0">
                    <a:latin typeface="Vijaya" panose="02020604020202020204" pitchFamily="18" charset="0"/>
                    <a:ea typeface="黑体" panose="02010609060101010101" pitchFamily="49" charset="-122"/>
                    <a:cs typeface="Vijaya" panose="02020604020202020204" pitchFamily="18" charset="0"/>
                  </a:rPr>
                  <a:t>。</a:t>
                </a:r>
                <a:endParaRPr lang="zh-CN" altLang="en-US" sz="2000" dirty="0">
                  <a:solidFill>
                    <a:schemeClr val="accent2"/>
                  </a:solidFill>
                  <a:latin typeface="黑体" panose="02010609060101010101" pitchFamily="49" charset="-122"/>
                  <a:ea typeface="黑体" panose="02010609060101010101" pitchFamily="49" charset="-122"/>
                  <a:sym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03842" y="1066862"/>
                <a:ext cx="8136315" cy="4625305"/>
              </a:xfrm>
              <a:prstGeom prst="rect">
                <a:avLst/>
              </a:prstGeom>
              <a:blipFill rotWithShape="1">
                <a:blip r:embed="rId2"/>
                <a:stretch>
                  <a:fillRect l="-4" t="-1" r="4" b="1"/>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随机网络编码</a:t>
            </a:r>
          </a:p>
        </p:txBody>
      </p:sp>
      <p:sp>
        <p:nvSpPr>
          <p:cNvPr id="4" name="文本框 3"/>
          <p:cNvSpPr txBox="1"/>
          <p:nvPr/>
        </p:nvSpPr>
        <p:spPr>
          <a:xfrm>
            <a:off x="469265" y="927774"/>
            <a:ext cx="8205470" cy="2460738"/>
          </a:xfrm>
          <a:prstGeom prst="rect">
            <a:avLst/>
          </a:prstGeom>
          <a:noFill/>
        </p:spPr>
        <p:txBody>
          <a:bodyPr wrap="square" rtlCol="0" anchor="t">
            <a:spAutoFit/>
          </a:bodyPr>
          <a:lstStyle/>
          <a:p>
            <a:pPr indent="720090" algn="l">
              <a:lnSpc>
                <a:spcPct val="200000"/>
              </a:lnSpc>
            </a:pPr>
            <a:r>
              <a:rPr lang="zh-CN" altLang="en-US" sz="2000" b="0" i="0" dirty="0">
                <a:solidFill>
                  <a:srgbClr val="292929"/>
                </a:solidFill>
                <a:effectLst/>
                <a:latin typeface="+mn-lt"/>
                <a:ea typeface="+mn-ea"/>
              </a:rPr>
              <a:t>随机网络编码方法是在数据传输过程中</a:t>
            </a:r>
            <a:r>
              <a:rPr lang="zh-CN" altLang="en-US" sz="2000" b="0" i="0" dirty="0">
                <a:solidFill>
                  <a:srgbClr val="FF0000"/>
                </a:solidFill>
                <a:effectLst/>
                <a:latin typeface="+mn-lt"/>
                <a:ea typeface="+mn-ea"/>
              </a:rPr>
              <a:t>由节点在有限域中随机地产生其输出信道的局部编码向量</a:t>
            </a:r>
            <a:r>
              <a:rPr lang="zh-CN" altLang="en-US" sz="2000" b="0" i="0" dirty="0">
                <a:solidFill>
                  <a:srgbClr val="292929"/>
                </a:solidFill>
                <a:effectLst/>
                <a:latin typeface="+mn-lt"/>
                <a:ea typeface="+mn-ea"/>
              </a:rPr>
              <a:t>，由于选择局部编码向量的随机性，信道</a:t>
            </a:r>
            <a:r>
              <a:rPr lang="zh-CN" altLang="en-US" sz="2000" b="0" i="0" dirty="0">
                <a:solidFill>
                  <a:srgbClr val="348ECA"/>
                </a:solidFill>
                <a:effectLst/>
                <a:latin typeface="+mn-lt"/>
                <a:ea typeface="+mn-ea"/>
              </a:rPr>
              <a:t>不仅要传输信息，还要传输其相应的全局编码向量。</a:t>
            </a:r>
            <a:endParaRPr lang="en-US" altLang="zh-CN" sz="2000" b="0" i="0" dirty="0">
              <a:solidFill>
                <a:srgbClr val="348ECA"/>
              </a:solidFill>
              <a:effectLst/>
              <a:latin typeface="+mn-lt"/>
              <a:ea typeface="+mn-ea"/>
            </a:endParaRPr>
          </a:p>
          <a:p>
            <a:pPr indent="720090" algn="l">
              <a:lnSpc>
                <a:spcPct val="200000"/>
              </a:lnSpc>
            </a:pPr>
            <a:r>
              <a:rPr lang="zh-CN" altLang="en-US" sz="2000" dirty="0">
                <a:uFillTx/>
                <a:latin typeface="+mn-lt"/>
                <a:ea typeface="+mn-ea"/>
                <a:sym typeface="+mn-ea"/>
              </a:rPr>
              <a:t>适用于：</a:t>
            </a:r>
            <a:r>
              <a:rPr lang="zh-CN" altLang="en-US" sz="2000" dirty="0">
                <a:solidFill>
                  <a:srgbClr val="FF0000"/>
                </a:solidFill>
                <a:uFillTx/>
                <a:latin typeface="+mn-lt"/>
                <a:ea typeface="+mn-ea"/>
                <a:sym typeface="+mn-ea"/>
              </a:rPr>
              <a:t>网络拓扑未知</a:t>
            </a:r>
            <a:r>
              <a:rPr lang="zh-CN" altLang="en-US" sz="2000" dirty="0">
                <a:uFillTx/>
                <a:latin typeface="+mn-lt"/>
                <a:ea typeface="+mn-ea"/>
                <a:sym typeface="+mn-ea"/>
              </a:rPr>
              <a:t>环境下的单源多播网络。</a:t>
            </a:r>
            <a:endParaRPr sz="2000" dirty="0">
              <a:uFillTx/>
              <a:latin typeface="+mn-lt"/>
              <a:ea typeface="+mn-ea"/>
              <a:sym typeface="+mn-ea"/>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7501" t="18230" r="7501" b="14272"/>
          <a:stretch>
            <a:fillRect/>
          </a:stretch>
        </p:blipFill>
        <p:spPr>
          <a:xfrm>
            <a:off x="2611167" y="3581396"/>
            <a:ext cx="3657505" cy="290449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随机网络编码</a:t>
            </a:r>
          </a:p>
        </p:txBody>
      </p:sp>
      <p:sp>
        <p:nvSpPr>
          <p:cNvPr id="4" name="文本框 3"/>
          <p:cNvSpPr txBox="1"/>
          <p:nvPr/>
        </p:nvSpPr>
        <p:spPr>
          <a:xfrm>
            <a:off x="469264" y="1447852"/>
            <a:ext cx="8205470" cy="2342244"/>
          </a:xfrm>
          <a:prstGeom prst="rect">
            <a:avLst/>
          </a:prstGeom>
          <a:noFill/>
        </p:spPr>
        <p:txBody>
          <a:bodyPr wrap="square" rtlCol="0" anchor="t">
            <a:spAutoFit/>
          </a:bodyPr>
          <a:lstStyle/>
          <a:p>
            <a:pPr indent="720090" algn="l">
              <a:lnSpc>
                <a:spcPct val="150000"/>
              </a:lnSpc>
            </a:pPr>
            <a:r>
              <a:rPr lang="zh-CN" altLang="en-US" sz="2000" b="0" i="0" dirty="0">
                <a:solidFill>
                  <a:srgbClr val="292929"/>
                </a:solidFill>
                <a:effectLst/>
                <a:latin typeface="+mn-lt"/>
                <a:ea typeface="+mn-ea"/>
              </a:rPr>
              <a:t>接收所有输入信息的数据分组，从数据分组中析出输入信道的全局编码向量和信息字符串；对每一输出信道，</a:t>
            </a:r>
            <a:r>
              <a:rPr lang="zh-CN" altLang="en-US" sz="2000" b="0" i="0" dirty="0">
                <a:solidFill>
                  <a:srgbClr val="FF0000"/>
                </a:solidFill>
                <a:effectLst/>
                <a:latin typeface="+mn-lt"/>
                <a:ea typeface="+mn-ea"/>
              </a:rPr>
              <a:t>随机产生局部编码向量</a:t>
            </a:r>
            <a:r>
              <a:rPr lang="zh-CN" altLang="en-US" sz="2000" b="0" i="0" dirty="0">
                <a:solidFill>
                  <a:srgbClr val="292929"/>
                </a:solidFill>
                <a:effectLst/>
                <a:latin typeface="+mn-lt"/>
                <a:ea typeface="+mn-ea"/>
              </a:rPr>
              <a:t>，按式</a:t>
            </a:r>
            <a:r>
              <a:rPr lang="en-US" altLang="zh-CN" sz="2000" b="0" i="0" dirty="0">
                <a:solidFill>
                  <a:srgbClr val="292929"/>
                </a:solidFill>
                <a:effectLst/>
                <a:latin typeface="+mn-lt"/>
                <a:ea typeface="+mn-ea"/>
              </a:rPr>
              <a:t>1</a:t>
            </a:r>
            <a:r>
              <a:rPr lang="zh-CN" altLang="en-US" sz="2000" b="0" i="0" dirty="0">
                <a:solidFill>
                  <a:srgbClr val="292929"/>
                </a:solidFill>
                <a:effectLst/>
                <a:latin typeface="+mn-lt"/>
                <a:ea typeface="+mn-ea"/>
              </a:rPr>
              <a:t>计算输出信道的全局编码向量，并按式</a:t>
            </a:r>
            <a:r>
              <a:rPr lang="en-US" altLang="zh-CN" sz="2000" b="0" i="0" dirty="0">
                <a:solidFill>
                  <a:srgbClr val="292929"/>
                </a:solidFill>
                <a:effectLst/>
                <a:latin typeface="+mn-lt"/>
                <a:ea typeface="+mn-ea"/>
              </a:rPr>
              <a:t>2</a:t>
            </a:r>
            <a:r>
              <a:rPr lang="zh-CN" altLang="en-US" sz="2000" b="0" i="0" dirty="0">
                <a:solidFill>
                  <a:srgbClr val="292929"/>
                </a:solidFill>
                <a:effectLst/>
                <a:latin typeface="+mn-lt"/>
                <a:ea typeface="+mn-ea"/>
              </a:rPr>
              <a:t>计算输出信道转发的信息字符串，把全局编码向量与信息字符串组成数据分组，由该输出信道</a:t>
            </a:r>
            <a:r>
              <a:rPr lang="zh-CN" altLang="en-US" sz="2000" dirty="0">
                <a:solidFill>
                  <a:srgbClr val="292929"/>
                </a:solidFill>
                <a:latin typeface="+mn-lt"/>
                <a:ea typeface="+mn-ea"/>
              </a:rPr>
              <a:t>向下</a:t>
            </a:r>
            <a:r>
              <a:rPr lang="zh-CN" altLang="en-US" sz="2000" b="0" i="0" dirty="0">
                <a:solidFill>
                  <a:srgbClr val="292929"/>
                </a:solidFill>
                <a:effectLst/>
                <a:latin typeface="+mn-lt"/>
                <a:ea typeface="+mn-ea"/>
              </a:rPr>
              <a:t>转发。</a:t>
            </a:r>
            <a:endParaRPr sz="2000" dirty="0">
              <a:uFillTx/>
              <a:latin typeface="+mn-lt"/>
              <a:ea typeface="+mn-ea"/>
              <a:sym typeface="+mn-ea"/>
            </a:endParaRPr>
          </a:p>
        </p:txBody>
      </p:sp>
      <p:sp>
        <p:nvSpPr>
          <p:cNvPr id="7" name="内容占位符 2"/>
          <p:cNvSpPr txBox="1"/>
          <p:nvPr/>
        </p:nvSpPr>
        <p:spPr>
          <a:xfrm>
            <a:off x="374967" y="1447852"/>
            <a:ext cx="8394065" cy="2416759"/>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374967" y="874871"/>
            <a:ext cx="2276585" cy="369332"/>
          </a:xfrm>
          <a:prstGeom prst="rect">
            <a:avLst/>
          </a:prstGeom>
          <a:noFill/>
        </p:spPr>
        <p:txBody>
          <a:bodyPr wrap="non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编码节点编码方法：</a:t>
            </a:r>
          </a:p>
        </p:txBody>
      </p:sp>
      <mc:AlternateContent xmlns:mc="http://schemas.openxmlformats.org/markup-compatibility/2006" xmlns:a14="http://schemas.microsoft.com/office/drawing/2010/main">
        <mc:Choice Requires="a14">
          <p:sp>
            <p:nvSpPr>
              <p:cNvPr id="3" name="文本框 2"/>
              <p:cNvSpPr txBox="1"/>
              <p:nvPr/>
            </p:nvSpPr>
            <p:spPr>
              <a:xfrm>
                <a:off x="744317" y="4087318"/>
                <a:ext cx="7391206" cy="1239122"/>
              </a:xfrm>
              <a:prstGeom prst="rect">
                <a:avLst/>
              </a:prstGeom>
              <a:noFill/>
            </p:spPr>
            <p:txBody>
              <a:bodyPr wrap="square" rtlCol="0" anchor="t">
                <a:spAutoFit/>
              </a:bodyP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sym typeface="+mn-ea"/>
                        </a:rPr>
                        <m:t>𝑔</m:t>
                      </m:r>
                      <m:d>
                        <m:dPr>
                          <m:ctrlPr>
                            <a:rPr lang="en-US" altLang="zh-CN" i="1" smtClean="0">
                              <a:solidFill>
                                <a:schemeClr val="tx1"/>
                              </a:solidFill>
                              <a:latin typeface="Cambria Math" panose="02040503050406030204" pitchFamily="18" charset="0"/>
                              <a:ea typeface="黑体" panose="02010609060101010101" pitchFamily="49" charset="-122"/>
                              <a:sym typeface="+mn-ea"/>
                            </a:rPr>
                          </m:ctrlPr>
                        </m:dPr>
                        <m:e>
                          <m:sSubSup>
                            <m:sSubSupPr>
                              <m:ctrlPr>
                                <a:rPr lang="en-US" altLang="zh-CN" i="1" smtClean="0">
                                  <a:solidFill>
                                    <a:schemeClr val="tx1"/>
                                  </a:solidFill>
                                  <a:latin typeface="Cambria Math" panose="02040503050406030204" pitchFamily="18" charset="0"/>
                                  <a:ea typeface="黑体" panose="02010609060101010101" pitchFamily="49" charset="-122"/>
                                  <a:sym typeface="+mn-ea"/>
                                </a:rPr>
                              </m:ctrlPr>
                            </m:sSubSupPr>
                            <m:e>
                              <m:r>
                                <a:rPr lang="en-US" altLang="zh-CN" b="0" i="1" smtClean="0">
                                  <a:solidFill>
                                    <a:schemeClr val="tx1"/>
                                  </a:solidFill>
                                  <a:latin typeface="Cambria Math" panose="02040503050406030204" pitchFamily="18" charset="0"/>
                                  <a:ea typeface="黑体" panose="02010609060101010101" pitchFamily="49" charset="-122"/>
                                  <a:sym typeface="+mn-ea"/>
                                </a:rPr>
                                <m:t>𝑒</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𝑖</m:t>
                              </m:r>
                            </m:sub>
                            <m:sup>
                              <m:r>
                                <a:rPr lang="en-US" altLang="zh-CN" b="0" i="1" smtClean="0">
                                  <a:solidFill>
                                    <a:schemeClr val="tx1"/>
                                  </a:solidFill>
                                  <a:latin typeface="Cambria Math" panose="02040503050406030204" pitchFamily="18" charset="0"/>
                                  <a:ea typeface="黑体" panose="02010609060101010101" pitchFamily="49" charset="-122"/>
                                  <a:sym typeface="+mn-ea"/>
                                </a:rPr>
                                <m:t>′</m:t>
                              </m:r>
                            </m:sup>
                          </m:sSubSup>
                        </m:e>
                      </m:d>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𝑚</m:t>
                      </m:r>
                      <m:d>
                        <m:dPr>
                          <m:ctrlPr>
                            <a:rPr lang="en-US" altLang="zh-CN" b="0" i="1" smtClean="0">
                              <a:solidFill>
                                <a:schemeClr val="tx1"/>
                              </a:solidFill>
                              <a:latin typeface="Cambria Math" panose="02040503050406030204" pitchFamily="18" charset="0"/>
                              <a:ea typeface="黑体" panose="02010609060101010101" pitchFamily="49" charset="-122"/>
                              <a:sym typeface="+mn-ea"/>
                            </a:rPr>
                          </m:ctrlPr>
                        </m:dPr>
                        <m:e>
                          <m:sSubSup>
                            <m:sSubSupPr>
                              <m:ctrlPr>
                                <a:rPr lang="en-US" altLang="zh-CN" i="1" smtClean="0">
                                  <a:solidFill>
                                    <a:schemeClr val="tx1"/>
                                  </a:solidFill>
                                  <a:latin typeface="Cambria Math" panose="02040503050406030204" pitchFamily="18" charset="0"/>
                                  <a:ea typeface="黑体" panose="02010609060101010101" pitchFamily="49" charset="-122"/>
                                  <a:sym typeface="+mn-ea"/>
                                </a:rPr>
                              </m:ctrlPr>
                            </m:sSubSupPr>
                            <m:e>
                              <m:r>
                                <a:rPr lang="en-US" altLang="zh-CN" b="0" i="1" smtClean="0">
                                  <a:solidFill>
                                    <a:schemeClr val="tx1"/>
                                  </a:solidFill>
                                  <a:latin typeface="Cambria Math" panose="02040503050406030204" pitchFamily="18" charset="0"/>
                                  <a:ea typeface="黑体" panose="02010609060101010101" pitchFamily="49" charset="-122"/>
                                  <a:sym typeface="+mn-ea"/>
                                </a:rPr>
                                <m:t>𝑒</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𝑖</m:t>
                              </m:r>
                            </m:sub>
                            <m:sup>
                              <m:r>
                                <a:rPr lang="en-US" altLang="zh-CN" b="0" i="1" smtClean="0">
                                  <a:solidFill>
                                    <a:schemeClr val="tx1"/>
                                  </a:solidFill>
                                  <a:latin typeface="Cambria Math" panose="02040503050406030204" pitchFamily="18" charset="0"/>
                                  <a:ea typeface="黑体" panose="02010609060101010101" pitchFamily="49" charset="-122"/>
                                  <a:sym typeface="+mn-ea"/>
                                </a:rPr>
                                <m:t>′</m:t>
                              </m:r>
                            </m:sup>
                          </m:sSubSup>
                        </m:e>
                      </m:d>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𝑀</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sub>
                      </m:sSub>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𝑚</m:t>
                      </m:r>
                      <m:r>
                        <a:rPr lang="en-US" altLang="zh-CN" b="0" i="1" smtClean="0">
                          <a:solidFill>
                            <a:schemeClr val="tx1"/>
                          </a:solidFill>
                          <a:latin typeface="Cambria Math" panose="02040503050406030204" pitchFamily="18" charset="0"/>
                          <a:ea typeface="黑体" panose="02010609060101010101" pitchFamily="49" charset="-122"/>
                          <a:sym typeface="+mn-ea"/>
                        </a:rPr>
                        <m:t>(</m:t>
                      </m:r>
                      <m:sSubSup>
                        <m:sSubSupPr>
                          <m:ctrlPr>
                            <a:rPr lang="en-US" altLang="zh-CN" i="1">
                              <a:latin typeface="Cambria Math" panose="02040503050406030204" pitchFamily="18" charset="0"/>
                              <a:ea typeface="黑体" panose="02010609060101010101" pitchFamily="49" charset="-122"/>
                              <a:sym typeface="+mn-ea"/>
                            </a:rPr>
                          </m:ctrlPr>
                        </m:sSubSupPr>
                        <m:e>
                          <m:r>
                            <a:rPr lang="en-US" altLang="zh-CN" i="1">
                              <a:latin typeface="Cambria Math" panose="02040503050406030204" pitchFamily="18" charset="0"/>
                              <a:ea typeface="黑体" panose="02010609060101010101" pitchFamily="49" charset="-122"/>
                              <a:sym typeface="+mn-ea"/>
                            </a:rPr>
                            <m:t>𝑒</m:t>
                          </m:r>
                        </m:e>
                        <m:sub>
                          <m:r>
                            <a:rPr lang="en-US" altLang="zh-CN" i="1">
                              <a:latin typeface="Cambria Math" panose="02040503050406030204" pitchFamily="18" charset="0"/>
                              <a:ea typeface="黑体" panose="02010609060101010101" pitchFamily="49" charset="-122"/>
                              <a:sym typeface="+mn-ea"/>
                            </a:rPr>
                            <m:t>𝑣</m:t>
                          </m:r>
                          <m:r>
                            <a:rPr lang="en-US" altLang="zh-CN" i="1">
                              <a:latin typeface="Cambria Math" panose="02040503050406030204" pitchFamily="18" charset="0"/>
                              <a:ea typeface="黑体" panose="02010609060101010101" pitchFamily="49" charset="-122"/>
                              <a:sym typeface="+mn-ea"/>
                            </a:rPr>
                            <m:t>,</m:t>
                          </m:r>
                          <m:r>
                            <a:rPr lang="en-US" altLang="zh-CN" i="1">
                              <a:latin typeface="Cambria Math" panose="02040503050406030204" pitchFamily="18" charset="0"/>
                              <a:ea typeface="黑体" panose="02010609060101010101" pitchFamily="49" charset="-122"/>
                              <a:sym typeface="+mn-ea"/>
                            </a:rPr>
                            <m:t>𝑖</m:t>
                          </m:r>
                        </m:sub>
                        <m:sup>
                          <m:r>
                            <a:rPr lang="en-US" altLang="zh-CN" i="1">
                              <a:latin typeface="Cambria Math" panose="02040503050406030204" pitchFamily="18" charset="0"/>
                              <a:ea typeface="黑体" panose="02010609060101010101" pitchFamily="49" charset="-122"/>
                              <a:sym typeface="+mn-ea"/>
                            </a:rPr>
                            <m:t>′</m:t>
                          </m:r>
                        </m:sup>
                      </m:sSubSup>
                      <m:r>
                        <a:rPr lang="en-US" altLang="zh-CN" b="0" i="1" smtClean="0">
                          <a:solidFill>
                            <a:schemeClr val="tx1"/>
                          </a:solidFill>
                          <a:latin typeface="Cambria Math" panose="02040503050406030204" pitchFamily="18" charset="0"/>
                          <a:ea typeface="黑体" panose="02010609060101010101" pitchFamily="49" charset="-122"/>
                          <a:sym typeface="+mn-ea"/>
                        </a:rPr>
                        <m:t>)</m:t>
                      </m:r>
                      <m:d>
                        <m:dPr>
                          <m:begChr m:val="["/>
                          <m:endChr m:val="]"/>
                          <m:ctrlPr>
                            <a:rPr lang="en-US" altLang="zh-CN"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i="1" smtClean="0">
                                  <a:solidFill>
                                    <a:schemeClr val="tx1"/>
                                  </a:solidFill>
                                  <a:latin typeface="Cambria Math" panose="02040503050406030204" pitchFamily="18" charset="0"/>
                                  <a:ea typeface="黑体" panose="02010609060101010101" pitchFamily="49" charset="-122"/>
                                  <a:sym typeface="+mn-ea"/>
                                </a:rPr>
                              </m:ctrlPr>
                            </m:mPr>
                            <m:mr>
                              <m:e>
                                <m:r>
                                  <m:rPr>
                                    <m:brk m:alnAt="7"/>
                                  </m:rPr>
                                  <a:rPr lang="en-US" altLang="zh-CN" b="0" i="1" smtClean="0">
                                    <a:solidFill>
                                      <a:schemeClr val="tx1"/>
                                    </a:solidFill>
                                    <a:latin typeface="Cambria Math" panose="02040503050406030204" pitchFamily="18" charset="0"/>
                                    <a:ea typeface="黑体" panose="02010609060101010101" pitchFamily="49" charset="-122"/>
                                    <a:sym typeface="+mn-ea"/>
                                  </a:rPr>
                                  <m:t>𝑔</m:t>
                                </m:r>
                                <m:r>
                                  <a:rPr lang="en-US" altLang="zh-CN" b="0"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𝑒</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,1</m:t>
                                    </m:r>
                                  </m:sub>
                                </m:sSub>
                                <m:r>
                                  <m:rPr>
                                    <m:brk m:alnAt="7"/>
                                  </m:rPr>
                                  <a:rPr lang="en-US" altLang="zh-CN" b="0" i="1" smtClean="0">
                                    <a:solidFill>
                                      <a:schemeClr val="tx1"/>
                                    </a:solidFill>
                                    <a:latin typeface="Cambria Math" panose="02040503050406030204" pitchFamily="18" charset="0"/>
                                    <a:ea typeface="黑体" panose="02010609060101010101" pitchFamily="49" charset="-122"/>
                                    <a:sym typeface="+mn-ea"/>
                                  </a:rPr>
                                  <m:t>)</m:t>
                                </m:r>
                              </m:e>
                            </m:mr>
                            <m:mr>
                              <m:e>
                                <m:eqArr>
                                  <m:eqArrPr>
                                    <m:ctrlPr>
                                      <a:rPr lang="en-US" altLang="zh-CN" i="1" smtClean="0">
                                        <a:solidFill>
                                          <a:schemeClr val="tx1"/>
                                        </a:solidFill>
                                        <a:latin typeface="Cambria Math" panose="02040503050406030204" pitchFamily="18" charset="0"/>
                                        <a:ea typeface="黑体" panose="02010609060101010101" pitchFamily="49" charset="-122"/>
                                        <a:sym typeface="+mn-ea"/>
                                      </a:rPr>
                                    </m:ctrlPr>
                                  </m:eqArrPr>
                                  <m:e>
                                    <m:r>
                                      <a:rPr lang="en-US" altLang="zh-CN" b="0" i="1" smtClean="0">
                                        <a:solidFill>
                                          <a:schemeClr val="tx1"/>
                                        </a:solidFill>
                                        <a:latin typeface="Cambria Math" panose="02040503050406030204" pitchFamily="18" charset="0"/>
                                        <a:ea typeface="黑体" panose="02010609060101010101" pitchFamily="49" charset="-122"/>
                                        <a:sym typeface="+mn-ea"/>
                                      </a:rPr>
                                      <m:t>𝑔</m:t>
                                    </m:r>
                                    <m:r>
                                      <a:rPr lang="en-US" altLang="zh-CN" b="0"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𝑒</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,2</m:t>
                                        </m:r>
                                      </m:sub>
                                    </m:sSub>
                                    <m:r>
                                      <a:rPr lang="en-US" altLang="zh-CN" b="0" i="1" smtClean="0">
                                        <a:solidFill>
                                          <a:schemeClr val="tx1"/>
                                        </a:solidFill>
                                        <a:latin typeface="Cambria Math" panose="02040503050406030204" pitchFamily="18" charset="0"/>
                                        <a:ea typeface="黑体" panose="02010609060101010101" pitchFamily="49" charset="-122"/>
                                        <a:sym typeface="+mn-ea"/>
                                      </a:rPr>
                                      <m:t>)</m:t>
                                    </m:r>
                                  </m:e>
                                  <m:e>
                                    <m:r>
                                      <a:rPr lang="en-US" altLang="zh-CN" b="0" i="1">
                                        <a:solidFill>
                                          <a:schemeClr val="tx1"/>
                                        </a:solidFill>
                                        <a:latin typeface="Cambria Math" panose="02040503050406030204" pitchFamily="18" charset="0"/>
                                        <a:ea typeface="黑体" panose="02010609060101010101" pitchFamily="49" charset="-122"/>
                                        <a:sym typeface="+mn-ea"/>
                                      </a:rPr>
                                      <m:t>⋮</m:t>
                                    </m:r>
                                  </m:e>
                                  <m:e>
                                    <m:r>
                                      <a:rPr lang="en-US" altLang="zh-CN" b="0" i="1" smtClean="0">
                                        <a:solidFill>
                                          <a:schemeClr val="tx1"/>
                                        </a:solidFill>
                                        <a:latin typeface="Cambria Math" panose="02040503050406030204" pitchFamily="18" charset="0"/>
                                        <a:ea typeface="黑体" panose="02010609060101010101" pitchFamily="49" charset="-122"/>
                                        <a:sym typeface="+mn-ea"/>
                                      </a:rPr>
                                      <m:t>𝑔</m:t>
                                    </m:r>
                                    <m:r>
                                      <a:rPr lang="en-US" altLang="zh-CN" b="0"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𝑒</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𝐼𝑛</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sub>
                                    </m:sSub>
                                    <m:r>
                                      <a:rPr lang="en-US" altLang="zh-CN" b="0" i="1" smtClean="0">
                                        <a:solidFill>
                                          <a:schemeClr val="tx1"/>
                                        </a:solidFill>
                                        <a:latin typeface="Cambria Math" panose="02040503050406030204" pitchFamily="18" charset="0"/>
                                        <a:ea typeface="黑体" panose="02010609060101010101" pitchFamily="49" charset="-122"/>
                                        <a:sym typeface="+mn-ea"/>
                                      </a:rPr>
                                      <m:t>)</m:t>
                                    </m:r>
                                  </m:e>
                                </m:eqArr>
                              </m:e>
                            </m:mr>
                          </m:m>
                        </m:e>
                      </m:d>
                    </m:oMath>
                  </m:oMathPara>
                </a14:m>
                <a:endParaRPr lang="zh-CN" altLang="en-US"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744317" y="4087318"/>
                <a:ext cx="7391206" cy="1239122"/>
              </a:xfrm>
              <a:prstGeom prst="rect">
                <a:avLst/>
              </a:prstGeom>
              <a:blipFill rotWithShape="1">
                <a:blip r:embed="rId3"/>
                <a:stretch>
                  <a:fillRect l="-1" t="-37" r="7"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563562" y="5480990"/>
                <a:ext cx="8205470" cy="914738"/>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panose="02040503050406030204" pitchFamily="18" charset="0"/>
                              <a:ea typeface="黑体" panose="02010609060101010101" pitchFamily="49" charset="-122"/>
                              <a:sym typeface="+mn-ea"/>
                            </a:rPr>
                          </m:ctrlPr>
                        </m:sSupPr>
                        <m:e>
                          <m:r>
                            <a:rPr lang="en-US" altLang="zh-CN" b="0" i="1" smtClean="0">
                              <a:solidFill>
                                <a:schemeClr val="tx1"/>
                              </a:solidFill>
                              <a:latin typeface="Cambria Math" panose="02040503050406030204" pitchFamily="18" charset="0"/>
                              <a:ea typeface="黑体" panose="02010609060101010101" pitchFamily="49" charset="-122"/>
                              <a:sym typeface="+mn-ea"/>
                            </a:rPr>
                            <m:t>𝑦</m:t>
                          </m:r>
                        </m:e>
                        <m:sup>
                          <m:r>
                            <a:rPr lang="en-US" altLang="zh-CN" b="0" i="1" smtClean="0">
                              <a:solidFill>
                                <a:schemeClr val="tx1"/>
                              </a:solidFill>
                              <a:latin typeface="Cambria Math" panose="02040503050406030204" pitchFamily="18" charset="0"/>
                              <a:ea typeface="黑体" panose="02010609060101010101" pitchFamily="49" charset="-122"/>
                              <a:sym typeface="+mn-ea"/>
                            </a:rPr>
                            <m:t>𝑘</m:t>
                          </m:r>
                        </m:sup>
                      </m:sSup>
                      <m:d>
                        <m:dPr>
                          <m:ctrlPr>
                            <a:rPr lang="en-US" altLang="zh-CN" i="1" smtClean="0">
                              <a:solidFill>
                                <a:schemeClr val="tx1"/>
                              </a:solidFill>
                              <a:latin typeface="Cambria Math" panose="02040503050406030204" pitchFamily="18" charset="0"/>
                              <a:ea typeface="黑体" panose="02010609060101010101" pitchFamily="49" charset="-122"/>
                              <a:sym typeface="+mn-ea"/>
                            </a:rPr>
                          </m:ctrlPr>
                        </m:dPr>
                        <m:e>
                          <m:sSubSup>
                            <m:sSubSupPr>
                              <m:ctrlPr>
                                <a:rPr lang="en-US" altLang="zh-CN" i="1" smtClean="0">
                                  <a:solidFill>
                                    <a:schemeClr val="tx1"/>
                                  </a:solidFill>
                                  <a:latin typeface="Cambria Math" panose="02040503050406030204" pitchFamily="18" charset="0"/>
                                  <a:ea typeface="黑体" panose="02010609060101010101" pitchFamily="49" charset="-122"/>
                                  <a:sym typeface="+mn-ea"/>
                                </a:rPr>
                              </m:ctrlPr>
                            </m:sSubSupPr>
                            <m:e>
                              <m:r>
                                <a:rPr lang="en-US" altLang="zh-CN" b="0" i="1" smtClean="0">
                                  <a:solidFill>
                                    <a:schemeClr val="tx1"/>
                                  </a:solidFill>
                                  <a:latin typeface="Cambria Math" panose="02040503050406030204" pitchFamily="18" charset="0"/>
                                  <a:ea typeface="黑体" panose="02010609060101010101" pitchFamily="49" charset="-122"/>
                                  <a:sym typeface="+mn-ea"/>
                                </a:rPr>
                                <m:t>𝑒</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𝑖</m:t>
                              </m:r>
                            </m:sub>
                            <m:sup>
                              <m:r>
                                <a:rPr lang="en-US" altLang="zh-CN" b="0" i="1" smtClean="0">
                                  <a:solidFill>
                                    <a:schemeClr val="tx1"/>
                                  </a:solidFill>
                                  <a:latin typeface="Cambria Math" panose="02040503050406030204" pitchFamily="18" charset="0"/>
                                  <a:ea typeface="黑体" panose="02010609060101010101" pitchFamily="49" charset="-122"/>
                                  <a:sym typeface="+mn-ea"/>
                                </a:rPr>
                                <m:t>′</m:t>
                              </m:r>
                            </m:sup>
                          </m:sSubSup>
                        </m:e>
                      </m:d>
                      <m:r>
                        <a:rPr lang="en-US" altLang="zh-CN" b="0" i="1" smtClean="0">
                          <a:solidFill>
                            <a:schemeClr val="tx1"/>
                          </a:solidFill>
                          <a:latin typeface="Cambria Math" panose="02040503050406030204" pitchFamily="18" charset="0"/>
                          <a:ea typeface="黑体" panose="02010609060101010101" pitchFamily="49" charset="-122"/>
                          <a:sym typeface="+mn-ea"/>
                        </a:rPr>
                        <m:t>=</m:t>
                      </m:r>
                      <m:nary>
                        <m:naryPr>
                          <m:chr m:val="∑"/>
                          <m:ctrlPr>
                            <a:rPr lang="en-US" altLang="zh-CN" i="1" smtClean="0">
                              <a:solidFill>
                                <a:schemeClr val="tx1"/>
                              </a:solidFill>
                              <a:latin typeface="Cambria Math" panose="02040503050406030204" pitchFamily="18" charset="0"/>
                              <a:ea typeface="黑体" panose="02010609060101010101" pitchFamily="49" charset="-122"/>
                              <a:sym typeface="+mn-ea"/>
                            </a:rPr>
                          </m:ctrlPr>
                        </m:naryPr>
                        <m:sub>
                          <m:r>
                            <m:rPr>
                              <m:brk m:alnAt="23"/>
                            </m:rPr>
                            <a:rPr lang="en-US" altLang="zh-CN" b="0" i="1" smtClean="0">
                              <a:solidFill>
                                <a:schemeClr val="tx1"/>
                              </a:solidFill>
                              <a:latin typeface="Cambria Math" panose="02040503050406030204" pitchFamily="18" charset="0"/>
                              <a:ea typeface="黑体" panose="02010609060101010101" pitchFamily="49" charset="-122"/>
                              <a:sym typeface="+mn-ea"/>
                            </a:rPr>
                            <m:t>𝑗</m:t>
                          </m:r>
                          <m:r>
                            <a:rPr lang="en-US" altLang="zh-CN" b="0" i="1" smtClean="0">
                              <a:solidFill>
                                <a:schemeClr val="tx1"/>
                              </a:solidFill>
                              <a:latin typeface="Cambria Math" panose="02040503050406030204" pitchFamily="18" charset="0"/>
                              <a:ea typeface="黑体" panose="02010609060101010101" pitchFamily="49" charset="-122"/>
                              <a:sym typeface="+mn-ea"/>
                            </a:rPr>
                            <m:t>=1</m:t>
                          </m:r>
                        </m:sub>
                        <m:sup>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𝐼𝑛</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sup>
                        <m:e>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𝑚</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𝑖</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𝑗</m:t>
                              </m:r>
                            </m:sub>
                          </m:sSub>
                        </m:e>
                      </m:nary>
                      <m:sSup>
                        <m:sSupPr>
                          <m:ctrlPr>
                            <a:rPr lang="en-US" altLang="zh-CN" i="1" smtClean="0">
                              <a:solidFill>
                                <a:schemeClr val="tx1"/>
                              </a:solidFill>
                              <a:latin typeface="Cambria Math" panose="02040503050406030204" pitchFamily="18" charset="0"/>
                              <a:ea typeface="黑体" panose="02010609060101010101" pitchFamily="49" charset="-122"/>
                              <a:sym typeface="+mn-ea"/>
                            </a:rPr>
                          </m:ctrlPr>
                        </m:sSupPr>
                        <m:e>
                          <m:r>
                            <a:rPr lang="en-US" altLang="zh-CN" b="0" i="1" smtClean="0">
                              <a:solidFill>
                                <a:schemeClr val="tx1"/>
                              </a:solidFill>
                              <a:latin typeface="Cambria Math" panose="02040503050406030204" pitchFamily="18" charset="0"/>
                              <a:ea typeface="黑体" panose="02010609060101010101" pitchFamily="49" charset="-122"/>
                              <a:sym typeface="+mn-ea"/>
                            </a:rPr>
                            <m:t>𝑦</m:t>
                          </m:r>
                        </m:e>
                        <m:sup>
                          <m:r>
                            <a:rPr lang="en-US" altLang="zh-CN" b="0" i="1" smtClean="0">
                              <a:solidFill>
                                <a:schemeClr val="tx1"/>
                              </a:solidFill>
                              <a:latin typeface="Cambria Math" panose="02040503050406030204" pitchFamily="18" charset="0"/>
                              <a:ea typeface="黑体" panose="02010609060101010101" pitchFamily="49" charset="-122"/>
                              <a:sym typeface="+mn-ea"/>
                            </a:rPr>
                            <m:t>𝑘</m:t>
                          </m:r>
                        </m:sup>
                      </m:sSup>
                      <m:r>
                        <a:rPr lang="en-US" altLang="zh-CN" b="0"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𝑒</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𝑗</m:t>
                          </m:r>
                        </m:sub>
                      </m:sSub>
                      <m:r>
                        <a:rPr lang="en-US" altLang="zh-CN" b="0" i="1" smtClean="0">
                          <a:solidFill>
                            <a:schemeClr val="tx1"/>
                          </a:solidFill>
                          <a:latin typeface="Cambria Math" panose="02040503050406030204" pitchFamily="18" charset="0"/>
                          <a:ea typeface="黑体" panose="02010609060101010101" pitchFamily="49" charset="-122"/>
                          <a:sym typeface="+mn-ea"/>
                        </a:rPr>
                        <m:t>)</m:t>
                      </m:r>
                    </m:oMath>
                  </m:oMathPara>
                </a14:m>
                <a:endParaRPr lang="zh-CN" altLang="en-US" dirty="0">
                  <a:solidFill>
                    <a:schemeClr val="tx1"/>
                  </a:solidFill>
                  <a:latin typeface="Cambria Math" panose="02040503050406030204" pitchFamily="18" charset="0"/>
                  <a:ea typeface="黑体" panose="02010609060101010101" pitchFamily="49" charset="-122"/>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63562" y="5480990"/>
                <a:ext cx="8205470" cy="914738"/>
              </a:xfrm>
              <a:prstGeom prst="rect">
                <a:avLst/>
              </a:prstGeom>
              <a:blipFill rotWithShape="1">
                <a:blip r:embed="rId4"/>
                <a:stretch>
                  <a:fillRect l="-4" t="-33" r="4" b="1"/>
                </a:stretch>
              </a:blipFill>
            </p:spPr>
            <p:txBody>
              <a:bodyPr/>
              <a:lstStyle/>
              <a:p>
                <a:r>
                  <a:rPr lang="zh-CN" altLang="en-US">
                    <a:noFill/>
                  </a:rPr>
                  <a:t> </a:t>
                </a:r>
              </a:p>
            </p:txBody>
          </p:sp>
        </mc:Fallback>
      </mc:AlternateContent>
      <p:sp>
        <p:nvSpPr>
          <p:cNvPr id="8" name="文本框 7"/>
          <p:cNvSpPr txBox="1"/>
          <p:nvPr/>
        </p:nvSpPr>
        <p:spPr>
          <a:xfrm>
            <a:off x="374967" y="5753693"/>
            <a:ext cx="1142970" cy="369332"/>
          </a:xfrm>
          <a:prstGeom prst="rect">
            <a:avLst/>
          </a:prstGeom>
          <a:noFill/>
        </p:spPr>
        <p:txBody>
          <a:bodyPr wrap="square" rtlCol="0" anchor="t">
            <a:spAutoFit/>
          </a:bodyPr>
          <a:lstStyle/>
          <a:p>
            <a:r>
              <a:rPr lang="zh-CN" altLang="en-US" dirty="0">
                <a:latin typeface="+mn-lt"/>
                <a:ea typeface="+mn-ea"/>
                <a:sym typeface="+mn-ea"/>
              </a:rPr>
              <a:t>式</a:t>
            </a:r>
            <a:r>
              <a:rPr lang="en-US" altLang="zh-CN" dirty="0">
                <a:latin typeface="+mn-lt"/>
                <a:ea typeface="+mn-ea"/>
                <a:sym typeface="+mn-ea"/>
              </a:rPr>
              <a:t>2</a:t>
            </a:r>
            <a:r>
              <a:rPr lang="zh-CN" altLang="en-US" dirty="0">
                <a:latin typeface="+mn-lt"/>
                <a:ea typeface="+mn-ea"/>
                <a:sym typeface="+mn-ea"/>
              </a:rPr>
              <a:t>：</a:t>
            </a:r>
          </a:p>
        </p:txBody>
      </p:sp>
      <p:sp>
        <p:nvSpPr>
          <p:cNvPr id="11" name="文本框 10"/>
          <p:cNvSpPr txBox="1"/>
          <p:nvPr/>
        </p:nvSpPr>
        <p:spPr>
          <a:xfrm>
            <a:off x="374967" y="4587393"/>
            <a:ext cx="1142970" cy="369332"/>
          </a:xfrm>
          <a:prstGeom prst="rect">
            <a:avLst/>
          </a:prstGeom>
          <a:noFill/>
        </p:spPr>
        <p:txBody>
          <a:bodyPr wrap="square" rtlCol="0" anchor="t">
            <a:spAutoFit/>
          </a:bodyPr>
          <a:lstStyle/>
          <a:p>
            <a:r>
              <a:rPr lang="zh-CN" altLang="en-US" dirty="0">
                <a:latin typeface="+mn-lt"/>
                <a:ea typeface="+mn-ea"/>
                <a:sym typeface="+mn-ea"/>
              </a:rPr>
              <a:t>式</a:t>
            </a:r>
            <a:r>
              <a:rPr lang="en-US" altLang="zh-CN" dirty="0">
                <a:latin typeface="+mn-lt"/>
                <a:ea typeface="+mn-ea"/>
                <a:sym typeface="+mn-ea"/>
              </a:rPr>
              <a:t>1</a:t>
            </a:r>
            <a:r>
              <a:rPr lang="zh-CN" altLang="en-US" dirty="0">
                <a:latin typeface="+mn-lt"/>
                <a:ea typeface="+mn-ea"/>
                <a:sym typeface="+mn-ea"/>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随机网络编码</a:t>
            </a:r>
            <a:r>
              <a:rPr lang="en-US" altLang="zh-CN" sz="2400" dirty="0">
                <a:sym typeface="+mn-ea"/>
              </a:rPr>
              <a:t>:</a:t>
            </a:r>
            <a:r>
              <a:rPr lang="zh-CN" altLang="en-US" sz="2400" dirty="0">
                <a:sym typeface="+mn-ea"/>
              </a:rPr>
              <a:t>举例</a:t>
            </a:r>
          </a:p>
        </p:txBody>
      </p:sp>
      <mc:AlternateContent xmlns:mc="http://schemas.openxmlformats.org/markup-compatibility/2006" xmlns:a14="http://schemas.microsoft.com/office/drawing/2010/main">
        <mc:Choice Requires="a14">
          <p:sp>
            <p:nvSpPr>
              <p:cNvPr id="4" name="文本框 3"/>
              <p:cNvSpPr txBox="1"/>
              <p:nvPr/>
            </p:nvSpPr>
            <p:spPr>
              <a:xfrm>
                <a:off x="469265" y="914466"/>
                <a:ext cx="8205470" cy="1880579"/>
              </a:xfrm>
              <a:prstGeom prst="rect">
                <a:avLst/>
              </a:prstGeom>
              <a:noFill/>
            </p:spPr>
            <p:txBody>
              <a:bodyPr wrap="square" rtlCol="0" anchor="t">
                <a:spAutoFit/>
              </a:bodyPr>
              <a:lstStyle/>
              <a:p>
                <a:pPr indent="720090">
                  <a:lnSpc>
                    <a:spcPct val="150000"/>
                  </a:lnSpc>
                </a:pPr>
                <a:r>
                  <a:rPr lang="zh-CN" altLang="en-US" sz="2000" b="0" i="0" dirty="0">
                    <a:solidFill>
                      <a:srgbClr val="292929"/>
                    </a:solidFill>
                    <a:effectLst/>
                    <a:latin typeface="+mn-lt"/>
                    <a:ea typeface="+mn-ea"/>
                  </a:rPr>
                  <a:t>节点</a:t>
                </a:r>
                <a:r>
                  <a:rPr lang="en-US" altLang="zh-CN" sz="2000" b="0" i="0" dirty="0">
                    <a:solidFill>
                      <a:srgbClr val="292929"/>
                    </a:solidFill>
                    <a:effectLst/>
                    <a:latin typeface="+mn-lt"/>
                    <a:ea typeface="+mn-ea"/>
                  </a:rPr>
                  <a:t>v</a:t>
                </a:r>
                <a:r>
                  <a:rPr lang="zh-CN" altLang="en-US" sz="2000" b="0" i="0" dirty="0">
                    <a:solidFill>
                      <a:srgbClr val="292929"/>
                    </a:solidFill>
                    <a:effectLst/>
                    <a:latin typeface="+mn-lt"/>
                    <a:ea typeface="+mn-ea"/>
                  </a:rPr>
                  <a:t>接收到编码包</a:t>
                </a:r>
                <a14:m>
                  <m:oMath xmlns:m="http://schemas.openxmlformats.org/officeDocument/2006/math">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𝑥</m:t>
                        </m:r>
                      </m:e>
                      <m:sub>
                        <m:r>
                          <a:rPr lang="en-US" altLang="zh-CN" sz="2000" b="0" i="1" smtClean="0">
                            <a:solidFill>
                              <a:srgbClr val="292929"/>
                            </a:solidFill>
                            <a:effectLst/>
                            <a:latin typeface="Cambria Math" panose="02040503050406030204" pitchFamily="18" charset="0"/>
                            <a:ea typeface="+mn-ea"/>
                          </a:rPr>
                          <m:t>1</m:t>
                        </m:r>
                      </m:sub>
                    </m:sSub>
                    <m:r>
                      <a:rPr lang="en-US" altLang="zh-CN" sz="2000" b="0" i="1" smtClean="0">
                        <a:solidFill>
                          <a:srgbClr val="292929"/>
                        </a:solidFill>
                        <a:effectLst/>
                        <a:latin typeface="Cambria Math" panose="02040503050406030204" pitchFamily="18" charset="0"/>
                        <a:ea typeface="+mn-ea"/>
                      </a:rPr>
                      <m:t>+2</m:t>
                    </m:r>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𝑥</m:t>
                        </m:r>
                      </m:e>
                      <m:sub>
                        <m:r>
                          <a:rPr lang="en-US" altLang="zh-CN" sz="2000" b="0" i="1" smtClean="0">
                            <a:solidFill>
                              <a:srgbClr val="292929"/>
                            </a:solidFill>
                            <a:effectLst/>
                            <a:latin typeface="Cambria Math" panose="02040503050406030204" pitchFamily="18" charset="0"/>
                            <a:ea typeface="+mn-ea"/>
                          </a:rPr>
                          <m:t>2</m:t>
                        </m:r>
                      </m:sub>
                    </m:sSub>
                    <m:r>
                      <a:rPr lang="en-US" altLang="zh-CN" sz="2000" b="0" i="1" smtClean="0">
                        <a:solidFill>
                          <a:srgbClr val="292929"/>
                        </a:solidFill>
                        <a:effectLst/>
                        <a:latin typeface="Cambria Math" panose="02040503050406030204" pitchFamily="18" charset="0"/>
                        <a:ea typeface="+mn-ea"/>
                      </a:rPr>
                      <m:t>+3</m:t>
                    </m:r>
                    <m:sSub>
                      <m:sSubPr>
                        <m:ctrlPr>
                          <a:rPr lang="en-US" altLang="zh-CN" sz="2000" b="0" i="1" smtClean="0">
                            <a:solidFill>
                              <a:srgbClr val="292929"/>
                            </a:solidFill>
                            <a:effectLst/>
                            <a:latin typeface="Cambria Math" panose="02040503050406030204" pitchFamily="18" charset="0"/>
                            <a:ea typeface="+mn-ea"/>
                          </a:rPr>
                        </m:ctrlPr>
                      </m:sSubPr>
                      <m:e>
                        <m:r>
                          <a:rPr lang="en-US" altLang="zh-CN" sz="2000" b="0" i="1" smtClean="0">
                            <a:solidFill>
                              <a:srgbClr val="292929"/>
                            </a:solidFill>
                            <a:effectLst/>
                            <a:latin typeface="Cambria Math" panose="02040503050406030204" pitchFamily="18" charset="0"/>
                            <a:ea typeface="+mn-ea"/>
                          </a:rPr>
                          <m:t>𝑥</m:t>
                        </m:r>
                      </m:e>
                      <m:sub>
                        <m:r>
                          <a:rPr lang="en-US" altLang="zh-CN" sz="2000" b="0" i="1" smtClean="0">
                            <a:solidFill>
                              <a:srgbClr val="292929"/>
                            </a:solidFill>
                            <a:effectLst/>
                            <a:latin typeface="Cambria Math" panose="02040503050406030204" pitchFamily="18" charset="0"/>
                            <a:ea typeface="+mn-ea"/>
                          </a:rPr>
                          <m:t>3</m:t>
                        </m:r>
                      </m:sub>
                    </m:sSub>
                  </m:oMath>
                </a14:m>
                <a:r>
                  <a:rPr lang="zh-CN" altLang="en-US" sz="2000" b="0" i="0" dirty="0">
                    <a:solidFill>
                      <a:srgbClr val="292929"/>
                    </a:solidFill>
                    <a:effectLst/>
                    <a:latin typeface="+mn-lt"/>
                    <a:ea typeface="+mn-ea"/>
                  </a:rPr>
                  <a:t>和</a:t>
                </a:r>
                <a14:m>
                  <m:oMath xmlns:m="http://schemas.openxmlformats.org/officeDocument/2006/math">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𝑥</m:t>
                        </m:r>
                      </m:e>
                      <m:sub>
                        <m:r>
                          <a:rPr lang="en-US" altLang="zh-CN" sz="2000" i="1">
                            <a:solidFill>
                              <a:srgbClr val="292929"/>
                            </a:solidFill>
                            <a:latin typeface="Cambria Math" panose="02040503050406030204" pitchFamily="18" charset="0"/>
                          </a:rPr>
                          <m:t>1</m:t>
                        </m:r>
                      </m:sub>
                    </m:sSub>
                    <m:r>
                      <a:rPr lang="en-US" altLang="zh-CN" sz="2000" i="1">
                        <a:solidFill>
                          <a:srgbClr val="292929"/>
                        </a:solidFill>
                        <a:latin typeface="Cambria Math" panose="02040503050406030204" pitchFamily="18" charset="0"/>
                      </a:rPr>
                      <m:t>+</m:t>
                    </m:r>
                    <m:r>
                      <a:rPr lang="en-US" altLang="zh-CN" sz="2000" b="0" i="1" smtClean="0">
                        <a:solidFill>
                          <a:srgbClr val="292929"/>
                        </a:solidFill>
                        <a:latin typeface="Cambria Math" panose="02040503050406030204" pitchFamily="18" charset="0"/>
                      </a:rPr>
                      <m:t>4</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𝑥</m:t>
                        </m:r>
                      </m:e>
                      <m:sub>
                        <m:r>
                          <a:rPr lang="en-US" altLang="zh-CN" sz="2000" i="1">
                            <a:solidFill>
                              <a:srgbClr val="292929"/>
                            </a:solidFill>
                            <a:latin typeface="Cambria Math" panose="02040503050406030204" pitchFamily="18" charset="0"/>
                          </a:rPr>
                          <m:t>2</m:t>
                        </m:r>
                      </m:sub>
                    </m:sSub>
                    <m:r>
                      <a:rPr lang="en-US" altLang="zh-CN" sz="2000" i="1">
                        <a:solidFill>
                          <a:srgbClr val="292929"/>
                        </a:solidFill>
                        <a:latin typeface="Cambria Math" panose="02040503050406030204" pitchFamily="18" charset="0"/>
                      </a:rPr>
                      <m:t>+</m:t>
                    </m:r>
                    <m:r>
                      <a:rPr lang="en-US" altLang="zh-CN" sz="2000" b="0" i="1" smtClean="0">
                        <a:solidFill>
                          <a:srgbClr val="292929"/>
                        </a:solidFill>
                        <a:latin typeface="Cambria Math" panose="02040503050406030204" pitchFamily="18" charset="0"/>
                      </a:rPr>
                      <m:t>5</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𝑥</m:t>
                        </m:r>
                      </m:e>
                      <m:sub>
                        <m:r>
                          <a:rPr lang="en-US" altLang="zh-CN" sz="2000" i="1">
                            <a:solidFill>
                              <a:srgbClr val="292929"/>
                            </a:solidFill>
                            <a:latin typeface="Cambria Math" panose="02040503050406030204" pitchFamily="18" charset="0"/>
                          </a:rPr>
                          <m:t>3</m:t>
                        </m:r>
                      </m:sub>
                    </m:sSub>
                  </m:oMath>
                </a14:m>
                <a:r>
                  <a:rPr lang="zh-CN" altLang="en-US" sz="2000" b="0" i="0" dirty="0">
                    <a:solidFill>
                      <a:srgbClr val="292929"/>
                    </a:solidFill>
                    <a:effectLst/>
                    <a:latin typeface="+mn-lt"/>
                    <a:ea typeface="+mn-ea"/>
                  </a:rPr>
                  <a:t>，应用随机网络编码思想，</a:t>
                </a:r>
                <a:r>
                  <a:rPr lang="zh-CN" altLang="en-US" sz="2000" b="0" i="0" dirty="0">
                    <a:solidFill>
                      <a:srgbClr val="FF0000"/>
                    </a:solidFill>
                    <a:effectLst/>
                    <a:latin typeface="+mn-lt"/>
                    <a:ea typeface="+mn-ea"/>
                  </a:rPr>
                  <a:t>在有限域中随机选取系数</a:t>
                </a:r>
                <a14:m>
                  <m:oMath xmlns:m="http://schemas.openxmlformats.org/officeDocument/2006/math">
                    <m:r>
                      <a:rPr lang="en-US" altLang="zh-CN" sz="2000" b="0" i="1" dirty="0" smtClean="0">
                        <a:solidFill>
                          <a:srgbClr val="FF0000"/>
                        </a:solidFill>
                        <a:effectLst/>
                        <a:latin typeface="Cambria Math" panose="02040503050406030204" pitchFamily="18" charset="0"/>
                        <a:ea typeface="+mn-ea"/>
                      </a:rPr>
                      <m:t>(</m:t>
                    </m:r>
                    <m:r>
                      <a:rPr lang="en-US" altLang="zh-CN" sz="2000" b="0" i="1" dirty="0">
                        <a:solidFill>
                          <a:srgbClr val="FF0000"/>
                        </a:solidFill>
                        <a:effectLst/>
                        <a:latin typeface="Cambria Math" panose="02040503050406030204" pitchFamily="18" charset="0"/>
                        <a:ea typeface="+mn-ea"/>
                      </a:rPr>
                      <m:t>1</m:t>
                    </m:r>
                    <m:r>
                      <a:rPr lang="en-US" altLang="zh-CN" sz="2000" i="1" dirty="0">
                        <a:solidFill>
                          <a:srgbClr val="FF0000"/>
                        </a:solidFill>
                        <a:latin typeface="Cambria Math" panose="02040503050406030204" pitchFamily="18" charset="0"/>
                        <a:ea typeface="+mn-ea"/>
                      </a:rPr>
                      <m:t>,2</m:t>
                    </m:r>
                    <m:r>
                      <a:rPr lang="en-US" altLang="zh-CN" sz="2000" b="0" i="1" dirty="0" smtClean="0">
                        <a:solidFill>
                          <a:srgbClr val="FF0000"/>
                        </a:solidFill>
                        <a:latin typeface="Cambria Math" panose="02040503050406030204" pitchFamily="18" charset="0"/>
                        <a:ea typeface="+mn-ea"/>
                      </a:rPr>
                      <m:t>)</m:t>
                    </m:r>
                  </m:oMath>
                </a14:m>
                <a:r>
                  <a:rPr lang="zh-CN" altLang="en-US" sz="2000" b="0" i="0" dirty="0">
                    <a:effectLst/>
                    <a:latin typeface="+mn-lt"/>
                    <a:ea typeface="+mn-ea"/>
                  </a:rPr>
                  <a:t>，</a:t>
                </a:r>
                <a:r>
                  <a:rPr lang="zh-CN" altLang="en-US" sz="2000" b="0" i="0" dirty="0">
                    <a:solidFill>
                      <a:srgbClr val="292929"/>
                    </a:solidFill>
                    <a:effectLst/>
                    <a:latin typeface="+mn-lt"/>
                    <a:ea typeface="+mn-ea"/>
                  </a:rPr>
                  <a:t>并对接收到的两个编码包进行运算</a:t>
                </a:r>
                <a14:m>
                  <m:oMath xmlns:m="http://schemas.openxmlformats.org/officeDocument/2006/math">
                    <m:r>
                      <a:rPr lang="en-US" altLang="zh-CN" sz="2000" b="0" i="1" smtClean="0">
                        <a:solidFill>
                          <a:srgbClr val="292929"/>
                        </a:solidFill>
                        <a:effectLst/>
                        <a:latin typeface="Cambria Math" panose="02040503050406030204" pitchFamily="18" charset="0"/>
                        <a:ea typeface="+mn-ea"/>
                      </a:rPr>
                      <m:t>1</m:t>
                    </m:r>
                    <m:d>
                      <m:dPr>
                        <m:ctrlPr>
                          <a:rPr lang="en-US" altLang="zh-CN" sz="2000" b="0" i="1" smtClean="0">
                            <a:solidFill>
                              <a:srgbClr val="292929"/>
                            </a:solidFill>
                            <a:effectLst/>
                            <a:latin typeface="Cambria Math" panose="02040503050406030204" pitchFamily="18" charset="0"/>
                            <a:ea typeface="+mn-ea"/>
                          </a:rPr>
                        </m:ctrlPr>
                      </m:dPr>
                      <m:e>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𝑥</m:t>
                            </m:r>
                          </m:e>
                          <m:sub>
                            <m:r>
                              <a:rPr lang="en-US" altLang="zh-CN" sz="2000" i="1">
                                <a:solidFill>
                                  <a:srgbClr val="292929"/>
                                </a:solidFill>
                                <a:latin typeface="Cambria Math" panose="02040503050406030204" pitchFamily="18" charset="0"/>
                              </a:rPr>
                              <m:t>1</m:t>
                            </m:r>
                          </m:sub>
                        </m:sSub>
                        <m:r>
                          <a:rPr lang="en-US" altLang="zh-CN" sz="2000" i="1">
                            <a:solidFill>
                              <a:srgbClr val="292929"/>
                            </a:solidFill>
                            <a:latin typeface="Cambria Math" panose="02040503050406030204" pitchFamily="18" charset="0"/>
                          </a:rPr>
                          <m:t>+2</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𝑥</m:t>
                            </m:r>
                          </m:e>
                          <m:sub>
                            <m:r>
                              <a:rPr lang="en-US" altLang="zh-CN" sz="2000" i="1">
                                <a:solidFill>
                                  <a:srgbClr val="292929"/>
                                </a:solidFill>
                                <a:latin typeface="Cambria Math" panose="02040503050406030204" pitchFamily="18" charset="0"/>
                              </a:rPr>
                              <m:t>2</m:t>
                            </m:r>
                          </m:sub>
                        </m:sSub>
                        <m:r>
                          <a:rPr lang="en-US" altLang="zh-CN" sz="2000" i="1">
                            <a:solidFill>
                              <a:srgbClr val="292929"/>
                            </a:solidFill>
                            <a:latin typeface="Cambria Math" panose="02040503050406030204" pitchFamily="18" charset="0"/>
                          </a:rPr>
                          <m:t>+3</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𝑥</m:t>
                            </m:r>
                          </m:e>
                          <m:sub>
                            <m:r>
                              <a:rPr lang="en-US" altLang="zh-CN" sz="2000" i="1">
                                <a:solidFill>
                                  <a:srgbClr val="292929"/>
                                </a:solidFill>
                                <a:latin typeface="Cambria Math" panose="02040503050406030204" pitchFamily="18" charset="0"/>
                              </a:rPr>
                              <m:t>3</m:t>
                            </m:r>
                          </m:sub>
                        </m:sSub>
                      </m:e>
                    </m:d>
                    <m:r>
                      <a:rPr lang="en-US" altLang="zh-CN" sz="2000" b="0" i="1" smtClean="0">
                        <a:solidFill>
                          <a:srgbClr val="292929"/>
                        </a:solidFill>
                        <a:effectLst/>
                        <a:latin typeface="Cambria Math" panose="02040503050406030204" pitchFamily="18" charset="0"/>
                        <a:ea typeface="+mn-ea"/>
                      </a:rPr>
                      <m:t>+2(</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𝑥</m:t>
                        </m:r>
                      </m:e>
                      <m:sub>
                        <m:r>
                          <a:rPr lang="en-US" altLang="zh-CN" sz="2000" i="1">
                            <a:solidFill>
                              <a:srgbClr val="292929"/>
                            </a:solidFill>
                            <a:latin typeface="Cambria Math" panose="02040503050406030204" pitchFamily="18" charset="0"/>
                          </a:rPr>
                          <m:t>1</m:t>
                        </m:r>
                      </m:sub>
                    </m:sSub>
                    <m:r>
                      <a:rPr lang="en-US" altLang="zh-CN" sz="2000" i="1">
                        <a:solidFill>
                          <a:srgbClr val="292929"/>
                        </a:solidFill>
                        <a:latin typeface="Cambria Math" panose="02040503050406030204" pitchFamily="18" charset="0"/>
                      </a:rPr>
                      <m:t>+4</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𝑥</m:t>
                        </m:r>
                      </m:e>
                      <m:sub>
                        <m:r>
                          <a:rPr lang="en-US" altLang="zh-CN" sz="2000" i="1">
                            <a:solidFill>
                              <a:srgbClr val="292929"/>
                            </a:solidFill>
                            <a:latin typeface="Cambria Math" panose="02040503050406030204" pitchFamily="18" charset="0"/>
                          </a:rPr>
                          <m:t>2</m:t>
                        </m:r>
                      </m:sub>
                    </m:sSub>
                    <m:r>
                      <a:rPr lang="en-US" altLang="zh-CN" sz="2000" i="1">
                        <a:solidFill>
                          <a:srgbClr val="292929"/>
                        </a:solidFill>
                        <a:latin typeface="Cambria Math" panose="02040503050406030204" pitchFamily="18" charset="0"/>
                      </a:rPr>
                      <m:t>+5</m:t>
                    </m:r>
                    <m:sSub>
                      <m:sSubPr>
                        <m:ctrlPr>
                          <a:rPr lang="en-US" altLang="zh-CN" sz="2000" i="1">
                            <a:solidFill>
                              <a:srgbClr val="292929"/>
                            </a:solidFill>
                            <a:latin typeface="Cambria Math" panose="02040503050406030204" pitchFamily="18" charset="0"/>
                          </a:rPr>
                        </m:ctrlPr>
                      </m:sSubPr>
                      <m:e>
                        <m:r>
                          <a:rPr lang="en-US" altLang="zh-CN" sz="2000" i="1">
                            <a:solidFill>
                              <a:srgbClr val="292929"/>
                            </a:solidFill>
                            <a:latin typeface="Cambria Math" panose="02040503050406030204" pitchFamily="18" charset="0"/>
                          </a:rPr>
                          <m:t>𝑥</m:t>
                        </m:r>
                      </m:e>
                      <m:sub>
                        <m:r>
                          <a:rPr lang="en-US" altLang="zh-CN" sz="2000" i="1">
                            <a:solidFill>
                              <a:srgbClr val="292929"/>
                            </a:solidFill>
                            <a:latin typeface="Cambria Math" panose="02040503050406030204" pitchFamily="18" charset="0"/>
                          </a:rPr>
                          <m:t>3</m:t>
                        </m:r>
                      </m:sub>
                    </m:sSub>
                    <m:r>
                      <a:rPr lang="en-US" altLang="zh-CN" sz="2000" b="0" i="1" smtClean="0">
                        <a:solidFill>
                          <a:srgbClr val="292929"/>
                        </a:solidFill>
                        <a:effectLst/>
                        <a:latin typeface="Cambria Math" panose="02040503050406030204" pitchFamily="18" charset="0"/>
                        <a:ea typeface="+mn-ea"/>
                      </a:rPr>
                      <m:t>)</m:t>
                    </m:r>
                  </m:oMath>
                </a14:m>
                <a:r>
                  <a:rPr lang="zh-CN" altLang="en-US" sz="2000" b="0" i="0" dirty="0">
                    <a:solidFill>
                      <a:srgbClr val="292929"/>
                    </a:solidFill>
                    <a:effectLst/>
                    <a:latin typeface="+mn-lt"/>
                    <a:ea typeface="+mn-ea"/>
                  </a:rPr>
                  <a:t>得到该信道的全局编码向量</a:t>
                </a:r>
                <a:r>
                  <a:rPr lang="en-US" altLang="zh-CN" sz="2000" b="0" i="0" dirty="0">
                    <a:solidFill>
                      <a:srgbClr val="292929"/>
                    </a:solidFill>
                    <a:effectLst/>
                    <a:latin typeface="+mn-lt"/>
                    <a:ea typeface="+mn-ea"/>
                  </a:rPr>
                  <a:t>(3,10,13)</a:t>
                </a:r>
                <a:r>
                  <a:rPr lang="zh-CN" altLang="en-US" sz="2000" b="0" i="0" dirty="0">
                    <a:solidFill>
                      <a:srgbClr val="292929"/>
                    </a:solidFill>
                    <a:effectLst/>
                    <a:latin typeface="+mn-lt"/>
                    <a:ea typeface="+mn-ea"/>
                  </a:rPr>
                  <a:t>，将其与数据字符串一起向下发送。</a:t>
                </a:r>
              </a:p>
            </p:txBody>
          </p:sp>
        </mc:Choice>
        <mc:Fallback xmlns="">
          <p:sp>
            <p:nvSpPr>
              <p:cNvPr id="4" name="文本框 3"/>
              <p:cNvSpPr txBox="1">
                <a:spLocks noRot="1" noChangeAspect="1" noMove="1" noResize="1" noEditPoints="1" noAdjustHandles="1" noChangeArrowheads="1" noChangeShapeType="1" noTextEdit="1"/>
              </p:cNvSpPr>
              <p:nvPr/>
            </p:nvSpPr>
            <p:spPr>
              <a:xfrm>
                <a:off x="469265" y="914466"/>
                <a:ext cx="8205470" cy="1880579"/>
              </a:xfrm>
              <a:prstGeom prst="rect">
                <a:avLst/>
              </a:prstGeom>
              <a:blipFill rotWithShape="1">
                <a:blip r:embed="rId3"/>
                <a:stretch>
                  <a:fillRect t="-4" b="22"/>
                </a:stretch>
              </a:blipFill>
            </p:spPr>
            <p:txBody>
              <a:bodyPr/>
              <a:lstStyle/>
              <a:p>
                <a:r>
                  <a:rPr lang="zh-CN" altLang="en-US">
                    <a:noFill/>
                  </a:rPr>
                  <a:t> </a:t>
                </a:r>
              </a:p>
            </p:txBody>
          </p:sp>
        </mc:Fallback>
      </mc:AlternateContent>
      <p:sp>
        <p:nvSpPr>
          <p:cNvPr id="7" name="内容占位符 2"/>
          <p:cNvSpPr txBox="1"/>
          <p:nvPr/>
        </p:nvSpPr>
        <p:spPr>
          <a:xfrm>
            <a:off x="374968" y="914467"/>
            <a:ext cx="8394065" cy="2004470"/>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grpSp>
        <p:nvGrpSpPr>
          <p:cNvPr id="14" name="组合 13"/>
          <p:cNvGrpSpPr/>
          <p:nvPr/>
        </p:nvGrpSpPr>
        <p:grpSpPr>
          <a:xfrm>
            <a:off x="1676476" y="3276604"/>
            <a:ext cx="6129272" cy="2909900"/>
            <a:chOff x="2286060" y="3657594"/>
            <a:chExt cx="5213565" cy="2475164"/>
          </a:xfrm>
        </p:grpSpPr>
        <p:pic>
          <p:nvPicPr>
            <p:cNvPr id="10" name="图片 9"/>
            <p:cNvPicPr>
              <a:picLocks noChangeAspect="1"/>
            </p:cNvPicPr>
            <p:nvPr/>
          </p:nvPicPr>
          <p:blipFill>
            <a:blip r:embed="rId4"/>
            <a:stretch>
              <a:fillRect/>
            </a:stretch>
          </p:blipFill>
          <p:spPr>
            <a:xfrm>
              <a:off x="2286060" y="3657594"/>
              <a:ext cx="5213565" cy="2475164"/>
            </a:xfrm>
            <a:prstGeom prst="rect">
              <a:avLst/>
            </a:prstGeom>
          </p:spPr>
        </p:pic>
        <p:pic>
          <p:nvPicPr>
            <p:cNvPr id="13" name="图片 12"/>
            <p:cNvPicPr>
              <a:picLocks noChangeAspect="1"/>
            </p:cNvPicPr>
            <p:nvPr/>
          </p:nvPicPr>
          <p:blipFill>
            <a:blip r:embed="rId5"/>
            <a:stretch>
              <a:fillRect/>
            </a:stretch>
          </p:blipFill>
          <p:spPr>
            <a:xfrm>
              <a:off x="4267208" y="5105356"/>
              <a:ext cx="3105985" cy="225725"/>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随机网络编码</a:t>
            </a:r>
          </a:p>
        </p:txBody>
      </p:sp>
      <mc:AlternateContent xmlns:mc="http://schemas.openxmlformats.org/markup-compatibility/2006" xmlns:a14="http://schemas.microsoft.com/office/drawing/2010/main">
        <mc:Choice Requires="a14">
          <p:sp>
            <p:nvSpPr>
              <p:cNvPr id="4" name="文本框 3"/>
              <p:cNvSpPr txBox="1"/>
              <p:nvPr/>
            </p:nvSpPr>
            <p:spPr>
              <a:xfrm>
                <a:off x="469262" y="1600248"/>
                <a:ext cx="8217429" cy="1880579"/>
              </a:xfrm>
              <a:prstGeom prst="rect">
                <a:avLst/>
              </a:prstGeom>
              <a:noFill/>
            </p:spPr>
            <p:txBody>
              <a:bodyPr wrap="square" rtlCol="0" anchor="t">
                <a:spAutoFit/>
              </a:bodyPr>
              <a:lstStyle/>
              <a:p>
                <a:pPr indent="720090" algn="l">
                  <a:lnSpc>
                    <a:spcPct val="150000"/>
                  </a:lnSpc>
                </a:pPr>
                <a:r>
                  <a:rPr lang="zh-CN" altLang="en-US" sz="2000" b="0" i="0" dirty="0">
                    <a:solidFill>
                      <a:srgbClr val="292929"/>
                    </a:solidFill>
                    <a:effectLst/>
                    <a:latin typeface="+mn-lt"/>
                    <a:ea typeface="+mn-ea"/>
                  </a:rPr>
                  <a:t>接收所有输入信息的数据分组，析出每一数据分组的全局编码向量和信息字符串，由所有信息的全局编码向量形成全局编码矩阵，判断该矩阵的秩是否为</a:t>
                </a:r>
                <a:r>
                  <a:rPr lang="en-US" altLang="zh-CN" sz="2000" b="0" i="0" dirty="0">
                    <a:solidFill>
                      <a:srgbClr val="292929"/>
                    </a:solidFill>
                    <a:effectLst/>
                    <a:latin typeface="+mn-lt"/>
                    <a:ea typeface="+mn-ea"/>
                  </a:rPr>
                  <a:t>h</a:t>
                </a:r>
                <a:r>
                  <a:rPr lang="zh-CN" altLang="en-US" sz="2000" b="0" i="0" dirty="0">
                    <a:solidFill>
                      <a:srgbClr val="292929"/>
                    </a:solidFill>
                    <a:effectLst/>
                    <a:latin typeface="+mn-lt"/>
                    <a:ea typeface="+mn-ea"/>
                  </a:rPr>
                  <a:t>，若该矩阵的秩小于</a:t>
                </a:r>
                <a:r>
                  <a:rPr lang="en-US" altLang="zh-CN" sz="2000" b="0" i="0" dirty="0">
                    <a:solidFill>
                      <a:srgbClr val="292929"/>
                    </a:solidFill>
                    <a:effectLst/>
                    <a:latin typeface="+mn-lt"/>
                    <a:ea typeface="+mn-ea"/>
                  </a:rPr>
                  <a:t>h</a:t>
                </a:r>
                <a:r>
                  <a:rPr lang="zh-CN" altLang="en-US" sz="2000" b="0" i="0" dirty="0">
                    <a:solidFill>
                      <a:srgbClr val="292929"/>
                    </a:solidFill>
                    <a:effectLst/>
                    <a:latin typeface="+mn-lt"/>
                    <a:ea typeface="+mn-ea"/>
                  </a:rPr>
                  <a:t>，则不能解码，否则求出其全局编码矩阵的逆矩阵</a:t>
                </a:r>
                <a14:m>
                  <m:oMath xmlns:m="http://schemas.openxmlformats.org/officeDocument/2006/math">
                    <m:sSubSup>
                      <m:sSubSupPr>
                        <m:ctrlPr>
                          <a:rPr lang="en-US" altLang="zh-CN" sz="2000" i="1" smtClean="0">
                            <a:solidFill>
                              <a:schemeClr val="tx1"/>
                            </a:solidFill>
                            <a:latin typeface="Cambria Math" panose="02040503050406030204" pitchFamily="18" charset="0"/>
                            <a:ea typeface="黑体" panose="02010609060101010101" pitchFamily="49" charset="-122"/>
                            <a:sym typeface="+mn-ea"/>
                          </a:rPr>
                        </m:ctrlPr>
                      </m:sSubSupPr>
                      <m:e>
                        <m:r>
                          <a:rPr lang="en-US" altLang="zh-CN" sz="2000" b="0" i="1" smtClean="0">
                            <a:solidFill>
                              <a:schemeClr val="tx1"/>
                            </a:solidFill>
                            <a:latin typeface="Cambria Math" panose="02040503050406030204" pitchFamily="18" charset="0"/>
                            <a:ea typeface="黑体" panose="02010609060101010101" pitchFamily="49" charset="-122"/>
                            <a:sym typeface="+mn-ea"/>
                          </a:rPr>
                          <m:t>𝑀</m:t>
                        </m:r>
                      </m:e>
                      <m:sub>
                        <m:r>
                          <a:rPr lang="en-US" altLang="zh-CN" sz="2000" b="0" i="1" smtClean="0">
                            <a:solidFill>
                              <a:schemeClr val="tx1"/>
                            </a:solidFill>
                            <a:latin typeface="Cambria Math" panose="02040503050406030204" pitchFamily="18" charset="0"/>
                            <a:ea typeface="黑体" panose="02010609060101010101" pitchFamily="49" charset="-122"/>
                            <a:sym typeface="+mn-ea"/>
                          </a:rPr>
                          <m:t>𝑣</m:t>
                        </m:r>
                      </m:sub>
                      <m:sup>
                        <m:r>
                          <a:rPr lang="en-US" altLang="zh-CN" sz="2000" b="0" i="1" smtClean="0">
                            <a:solidFill>
                              <a:schemeClr val="tx1"/>
                            </a:solidFill>
                            <a:latin typeface="Cambria Math" panose="02040503050406030204" pitchFamily="18" charset="0"/>
                            <a:ea typeface="黑体" panose="02010609060101010101" pitchFamily="49" charset="-122"/>
                            <a:sym typeface="+mn-ea"/>
                          </a:rPr>
                          <m:t>−1</m:t>
                        </m:r>
                      </m:sup>
                    </m:sSubSup>
                    <m:r>
                      <a:rPr lang="en-US" altLang="zh-CN" sz="2000" b="0" i="1" smtClean="0">
                        <a:solidFill>
                          <a:schemeClr val="tx1"/>
                        </a:solidFill>
                        <a:latin typeface="Cambria Math" panose="02040503050406030204" pitchFamily="18" charset="0"/>
                        <a:ea typeface="黑体" panose="02010609060101010101" pitchFamily="49" charset="-122"/>
                        <a:sym typeface="+mn-ea"/>
                      </a:rPr>
                      <m:t> </m:t>
                    </m:r>
                  </m:oMath>
                </a14:m>
                <a:r>
                  <a:rPr lang="zh-CN" altLang="en-US" sz="2000" b="0" i="0" dirty="0">
                    <a:solidFill>
                      <a:srgbClr val="292929"/>
                    </a:solidFill>
                    <a:effectLst/>
                    <a:latin typeface="+mn-lt"/>
                    <a:ea typeface="+mn-ea"/>
                  </a:rPr>
                  <a:t>，运用下式</a:t>
                </a:r>
                <a:r>
                  <a:rPr lang="zh-CN" altLang="en-US" sz="2000" dirty="0">
                    <a:solidFill>
                      <a:srgbClr val="292929"/>
                    </a:solidFill>
                    <a:latin typeface="+mn-lt"/>
                    <a:ea typeface="+mn-ea"/>
                  </a:rPr>
                  <a:t>即可</a:t>
                </a:r>
                <a:r>
                  <a:rPr lang="zh-CN" altLang="en-US" sz="2000" b="0" i="0" dirty="0">
                    <a:solidFill>
                      <a:srgbClr val="292929"/>
                    </a:solidFill>
                    <a:effectLst/>
                    <a:latin typeface="+mn-lt"/>
                    <a:ea typeface="+mn-ea"/>
                  </a:rPr>
                  <a:t>求出源点播出的信息字符串。</a:t>
                </a:r>
                <a:endParaRPr sz="2000" dirty="0">
                  <a:uFillTx/>
                  <a:latin typeface="+mn-lt"/>
                  <a:ea typeface="+mn-ea"/>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69262" y="1600248"/>
                <a:ext cx="8217429" cy="1880579"/>
              </a:xfrm>
              <a:prstGeom prst="rect">
                <a:avLst/>
              </a:prstGeom>
              <a:blipFill rotWithShape="1">
                <a:blip r:embed="rId2"/>
                <a:stretch>
                  <a:fillRect l="-8" t="-3" r="6" b="-384"/>
                </a:stretch>
              </a:blipFill>
            </p:spPr>
            <p:txBody>
              <a:bodyPr/>
              <a:lstStyle/>
              <a:p>
                <a:r>
                  <a:rPr lang="zh-CN" altLang="en-US">
                    <a:noFill/>
                  </a:rPr>
                  <a:t> </a:t>
                </a:r>
              </a:p>
            </p:txBody>
          </p:sp>
        </mc:Fallback>
      </mc:AlternateContent>
      <p:sp>
        <p:nvSpPr>
          <p:cNvPr id="7" name="内容占位符 2"/>
          <p:cNvSpPr txBox="1"/>
          <p:nvPr/>
        </p:nvSpPr>
        <p:spPr>
          <a:xfrm>
            <a:off x="374966" y="1534838"/>
            <a:ext cx="8394065" cy="2111967"/>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374967" y="990664"/>
            <a:ext cx="2276585" cy="369332"/>
          </a:xfrm>
          <a:prstGeom prst="rect">
            <a:avLst/>
          </a:prstGeom>
          <a:noFill/>
        </p:spPr>
        <p:txBody>
          <a:bodyPr wrap="none" rtlCol="0" anchor="t">
            <a:spAutoFit/>
          </a:bodyPr>
          <a:lstStyle/>
          <a:p>
            <a:r>
              <a:rPr lang="zh-CN" altLang="en-US" b="1" dirty="0">
                <a:solidFill>
                  <a:schemeClr val="accent2"/>
                </a:solidFill>
                <a:latin typeface="黑体" panose="02010609060101010101" pitchFamily="49" charset="-122"/>
                <a:ea typeface="黑体" panose="02010609060101010101" pitchFamily="49" charset="-122"/>
                <a:sym typeface="+mn-ea"/>
              </a:rPr>
              <a:t>解码节点解码方法：</a:t>
            </a:r>
          </a:p>
        </p:txBody>
      </p:sp>
      <mc:AlternateContent xmlns:mc="http://schemas.openxmlformats.org/markup-compatibility/2006" xmlns:a14="http://schemas.microsoft.com/office/drawing/2010/main">
        <mc:Choice Requires="a14">
          <p:sp>
            <p:nvSpPr>
              <p:cNvPr id="3" name="文本框 2"/>
              <p:cNvSpPr txBox="1"/>
              <p:nvPr/>
            </p:nvSpPr>
            <p:spPr>
              <a:xfrm>
                <a:off x="2152698" y="4267178"/>
                <a:ext cx="4838602" cy="1343060"/>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i="1" smtClean="0">
                                  <a:solidFill>
                                    <a:schemeClr val="tx1"/>
                                  </a:solidFill>
                                  <a:latin typeface="Cambria Math" panose="02040503050406030204" pitchFamily="18" charset="0"/>
                                  <a:ea typeface="黑体" panose="02010609060101010101" pitchFamily="49" charset="-122"/>
                                  <a:sym typeface="+mn-ea"/>
                                </a:rPr>
                              </m:ctrlPr>
                            </m:mPr>
                            <m:mr>
                              <m:e>
                                <m:eqArr>
                                  <m:eqArrPr>
                                    <m:ctrlPr>
                                      <a:rPr lang="en-US" altLang="zh-CN" i="1" smtClean="0">
                                        <a:solidFill>
                                          <a:schemeClr val="tx1"/>
                                        </a:solidFill>
                                        <a:latin typeface="Cambria Math" panose="02040503050406030204" pitchFamily="18" charset="0"/>
                                        <a:ea typeface="黑体" panose="02010609060101010101" pitchFamily="49" charset="-122"/>
                                        <a:sym typeface="+mn-ea"/>
                                      </a:rPr>
                                    </m:ctrlPr>
                                  </m:eqArrPr>
                                  <m:e>
                                    <m:sSubSup>
                                      <m:sSubSupPr>
                                        <m:ctrlPr>
                                          <a:rPr lang="en-US" altLang="zh-CN" i="1" smtClean="0">
                                            <a:solidFill>
                                              <a:schemeClr val="tx1"/>
                                            </a:solidFill>
                                            <a:latin typeface="Cambria Math" panose="02040503050406030204" pitchFamily="18" charset="0"/>
                                            <a:ea typeface="黑体" panose="02010609060101010101" pitchFamily="49" charset="-122"/>
                                            <a:sym typeface="+mn-ea"/>
                                          </a:rPr>
                                        </m:ctrlPr>
                                      </m:sSubSupPr>
                                      <m:e>
                                        <m:r>
                                          <a:rPr lang="en-US" altLang="zh-CN" b="0" i="1" smtClean="0">
                                            <a:solidFill>
                                              <a:schemeClr val="tx1"/>
                                            </a:solidFill>
                                            <a:latin typeface="Cambria Math" panose="02040503050406030204" pitchFamily="18" charset="0"/>
                                            <a:ea typeface="黑体" panose="02010609060101010101" pitchFamily="49" charset="-122"/>
                                            <a:sym typeface="+mn-ea"/>
                                          </a:rPr>
                                          <m:t>𝑦</m:t>
                                        </m:r>
                                      </m:e>
                                      <m:sub>
                                        <m:r>
                                          <a:rPr lang="en-US" altLang="zh-CN" b="0" i="1" smtClean="0">
                                            <a:solidFill>
                                              <a:schemeClr val="tx1"/>
                                            </a:solidFill>
                                            <a:latin typeface="Cambria Math" panose="02040503050406030204" pitchFamily="18" charset="0"/>
                                            <a:ea typeface="黑体" panose="02010609060101010101" pitchFamily="49" charset="-122"/>
                                            <a:sym typeface="+mn-ea"/>
                                          </a:rPr>
                                          <m:t>1</m:t>
                                        </m:r>
                                      </m:sub>
                                      <m:sup>
                                        <m:r>
                                          <a:rPr lang="en-US" altLang="zh-CN" b="0" i="1" smtClean="0">
                                            <a:solidFill>
                                              <a:schemeClr val="tx1"/>
                                            </a:solidFill>
                                            <a:latin typeface="Cambria Math" panose="02040503050406030204" pitchFamily="18" charset="0"/>
                                            <a:ea typeface="黑体" panose="02010609060101010101" pitchFamily="49" charset="-122"/>
                                            <a:sym typeface="+mn-ea"/>
                                          </a:rPr>
                                          <m:t>𝑘</m:t>
                                        </m:r>
                                      </m:sup>
                                    </m:sSubSup>
                                  </m:e>
                                  <m:e>
                                    <m:sSubSup>
                                      <m:sSubSupPr>
                                        <m:ctrlPr>
                                          <a:rPr lang="en-US" altLang="zh-CN" i="1" smtClean="0">
                                            <a:solidFill>
                                              <a:schemeClr val="tx1"/>
                                            </a:solidFill>
                                            <a:latin typeface="Cambria Math" panose="02040503050406030204" pitchFamily="18" charset="0"/>
                                            <a:ea typeface="黑体" panose="02010609060101010101" pitchFamily="49" charset="-122"/>
                                            <a:sym typeface="+mn-ea"/>
                                          </a:rPr>
                                        </m:ctrlPr>
                                      </m:sSubSupPr>
                                      <m:e>
                                        <m:r>
                                          <a:rPr lang="en-US" altLang="zh-CN" b="0" i="1" smtClean="0">
                                            <a:solidFill>
                                              <a:schemeClr val="tx1"/>
                                            </a:solidFill>
                                            <a:latin typeface="Cambria Math" panose="02040503050406030204" pitchFamily="18" charset="0"/>
                                            <a:ea typeface="黑体" panose="02010609060101010101" pitchFamily="49" charset="-122"/>
                                            <a:sym typeface="+mn-ea"/>
                                          </a:rPr>
                                          <m:t>𝑦</m:t>
                                        </m:r>
                                      </m:e>
                                      <m:sub>
                                        <m:r>
                                          <a:rPr lang="en-US" altLang="zh-CN" b="0" i="1" smtClean="0">
                                            <a:solidFill>
                                              <a:schemeClr val="tx1"/>
                                            </a:solidFill>
                                            <a:latin typeface="Cambria Math" panose="02040503050406030204" pitchFamily="18" charset="0"/>
                                            <a:ea typeface="黑体" panose="02010609060101010101" pitchFamily="49" charset="-122"/>
                                            <a:sym typeface="+mn-ea"/>
                                          </a:rPr>
                                          <m:t>2</m:t>
                                        </m:r>
                                      </m:sub>
                                      <m:sup>
                                        <m:r>
                                          <a:rPr lang="en-US" altLang="zh-CN" b="0" i="1" smtClean="0">
                                            <a:solidFill>
                                              <a:schemeClr val="tx1"/>
                                            </a:solidFill>
                                            <a:latin typeface="Cambria Math" panose="02040503050406030204" pitchFamily="18" charset="0"/>
                                            <a:ea typeface="黑体" panose="02010609060101010101" pitchFamily="49" charset="-122"/>
                                            <a:sym typeface="+mn-ea"/>
                                          </a:rPr>
                                          <m:t>𝑘</m:t>
                                        </m:r>
                                      </m:sup>
                                    </m:sSubSup>
                                  </m:e>
                                  <m:e>
                                    <m:r>
                                      <a:rPr lang="en-US" altLang="zh-CN" b="0" i="1">
                                        <a:solidFill>
                                          <a:schemeClr val="tx1"/>
                                        </a:solidFill>
                                        <a:latin typeface="Cambria Math" panose="02040503050406030204" pitchFamily="18" charset="0"/>
                                        <a:ea typeface="黑体" panose="02010609060101010101" pitchFamily="49" charset="-122"/>
                                        <a:sym typeface="+mn-ea"/>
                                      </a:rPr>
                                      <m:t>⋮</m:t>
                                    </m:r>
                                  </m:e>
                                </m:eqArr>
                              </m:e>
                            </m:mr>
                            <m:mr>
                              <m:e>
                                <m:sSubSup>
                                  <m:sSubSupPr>
                                    <m:ctrlPr>
                                      <a:rPr lang="en-US" altLang="zh-CN" i="1" smtClean="0">
                                        <a:solidFill>
                                          <a:schemeClr val="tx1"/>
                                        </a:solidFill>
                                        <a:latin typeface="Cambria Math" panose="02040503050406030204" pitchFamily="18" charset="0"/>
                                        <a:ea typeface="黑体" panose="02010609060101010101" pitchFamily="49" charset="-122"/>
                                        <a:sym typeface="+mn-ea"/>
                                      </a:rPr>
                                    </m:ctrlPr>
                                  </m:sSubSupPr>
                                  <m:e>
                                    <m:r>
                                      <a:rPr lang="en-US" altLang="zh-CN" b="0" i="1" smtClean="0">
                                        <a:solidFill>
                                          <a:schemeClr val="tx1"/>
                                        </a:solidFill>
                                        <a:latin typeface="Cambria Math" panose="02040503050406030204" pitchFamily="18" charset="0"/>
                                        <a:ea typeface="黑体" panose="02010609060101010101" pitchFamily="49" charset="-122"/>
                                        <a:sym typeface="+mn-ea"/>
                                      </a:rPr>
                                      <m:t>𝑦</m:t>
                                    </m:r>
                                  </m:e>
                                  <m:sub>
                                    <m:r>
                                      <a:rPr lang="en-US" altLang="zh-CN" b="0" i="1" smtClean="0">
                                        <a:solidFill>
                                          <a:schemeClr val="tx1"/>
                                        </a:solidFill>
                                        <a:latin typeface="Cambria Math" panose="02040503050406030204" pitchFamily="18" charset="0"/>
                                        <a:ea typeface="黑体" panose="02010609060101010101" pitchFamily="49" charset="-122"/>
                                        <a:sym typeface="+mn-ea"/>
                                      </a:rPr>
                                      <m:t>h</m:t>
                                    </m:r>
                                  </m:sub>
                                  <m:sup>
                                    <m:r>
                                      <a:rPr lang="en-US" altLang="zh-CN" b="0" i="1" smtClean="0">
                                        <a:solidFill>
                                          <a:schemeClr val="tx1"/>
                                        </a:solidFill>
                                        <a:latin typeface="Cambria Math" panose="02040503050406030204" pitchFamily="18" charset="0"/>
                                        <a:ea typeface="黑体" panose="02010609060101010101" pitchFamily="49" charset="-122"/>
                                        <a:sym typeface="+mn-ea"/>
                                      </a:rPr>
                                      <m:t>𝑘</m:t>
                                    </m:r>
                                  </m:sup>
                                </m:sSubSup>
                              </m:e>
                            </m:mr>
                          </m:m>
                        </m:e>
                      </m:d>
                      <m:r>
                        <a:rPr lang="en-US" altLang="zh-CN" b="0" i="1" smtClean="0">
                          <a:solidFill>
                            <a:schemeClr val="tx1"/>
                          </a:solidFill>
                          <a:latin typeface="Cambria Math" panose="02040503050406030204" pitchFamily="18" charset="0"/>
                          <a:ea typeface="黑体" panose="02010609060101010101" pitchFamily="49" charset="-122"/>
                          <a:sym typeface="+mn-ea"/>
                        </a:rPr>
                        <m:t>=</m:t>
                      </m:r>
                      <m:sSubSup>
                        <m:sSubSupPr>
                          <m:ctrlPr>
                            <a:rPr lang="en-US" altLang="zh-CN" i="1" smtClean="0">
                              <a:solidFill>
                                <a:schemeClr val="tx1"/>
                              </a:solidFill>
                              <a:latin typeface="Cambria Math" panose="02040503050406030204" pitchFamily="18" charset="0"/>
                              <a:ea typeface="黑体" panose="02010609060101010101" pitchFamily="49" charset="-122"/>
                              <a:sym typeface="+mn-ea"/>
                            </a:rPr>
                          </m:ctrlPr>
                        </m:sSubSupPr>
                        <m:e>
                          <m:r>
                            <a:rPr lang="en-US" altLang="zh-CN" b="0" i="1" smtClean="0">
                              <a:solidFill>
                                <a:schemeClr val="tx1"/>
                              </a:solidFill>
                              <a:latin typeface="Cambria Math" panose="02040503050406030204" pitchFamily="18" charset="0"/>
                              <a:ea typeface="黑体" panose="02010609060101010101" pitchFamily="49" charset="-122"/>
                              <a:sym typeface="+mn-ea"/>
                            </a:rPr>
                            <m:t>𝑀</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sub>
                        <m:sup>
                          <m:r>
                            <a:rPr lang="en-US" altLang="zh-CN" b="0" i="1" smtClean="0">
                              <a:solidFill>
                                <a:schemeClr val="tx1"/>
                              </a:solidFill>
                              <a:latin typeface="Cambria Math" panose="02040503050406030204" pitchFamily="18" charset="0"/>
                              <a:ea typeface="黑体" panose="02010609060101010101" pitchFamily="49" charset="-122"/>
                              <a:sym typeface="+mn-ea"/>
                            </a:rPr>
                            <m:t>−1</m:t>
                          </m:r>
                        </m:sup>
                      </m:sSubSup>
                      <m:d>
                        <m:dPr>
                          <m:begChr m:val="["/>
                          <m:endChr m:val="]"/>
                          <m:ctrlPr>
                            <a:rPr lang="en-US" altLang="zh-CN" i="1" smtClean="0">
                              <a:solidFill>
                                <a:schemeClr val="tx1"/>
                              </a:solidFill>
                              <a:latin typeface="Cambria Math" panose="02040503050406030204" pitchFamily="18" charset="0"/>
                              <a:ea typeface="黑体" panose="02010609060101010101" pitchFamily="49" charset="-122"/>
                              <a:sym typeface="+mn-ea"/>
                            </a:rPr>
                          </m:ctrlPr>
                        </m:dPr>
                        <m:e>
                          <m:m>
                            <m:mPr>
                              <m:mcs>
                                <m:mc>
                                  <m:mcPr>
                                    <m:count m:val="1"/>
                                    <m:mcJc m:val="center"/>
                                  </m:mcPr>
                                </m:mc>
                              </m:mcs>
                              <m:ctrlPr>
                                <a:rPr lang="en-US" altLang="zh-CN" i="1" smtClean="0">
                                  <a:solidFill>
                                    <a:schemeClr val="tx1"/>
                                  </a:solidFill>
                                  <a:latin typeface="Cambria Math" panose="02040503050406030204" pitchFamily="18" charset="0"/>
                                  <a:ea typeface="黑体" panose="02010609060101010101" pitchFamily="49" charset="-122"/>
                                  <a:sym typeface="+mn-ea"/>
                                </a:rPr>
                              </m:ctrlPr>
                            </m:mPr>
                            <m:mr>
                              <m:e>
                                <m:eqArr>
                                  <m:eqArrPr>
                                    <m:ctrlPr>
                                      <a:rPr lang="en-US" altLang="zh-CN" i="1" smtClean="0">
                                        <a:solidFill>
                                          <a:schemeClr val="tx1"/>
                                        </a:solidFill>
                                        <a:latin typeface="Cambria Math" panose="02040503050406030204" pitchFamily="18" charset="0"/>
                                        <a:ea typeface="黑体" panose="02010609060101010101" pitchFamily="49" charset="-122"/>
                                        <a:sym typeface="+mn-ea"/>
                                      </a:rPr>
                                    </m:ctrlPr>
                                  </m:eqArrPr>
                                  <m:e>
                                    <m:sSup>
                                      <m:sSupPr>
                                        <m:ctrlPr>
                                          <a:rPr lang="en-US" altLang="zh-CN" i="1" smtClean="0">
                                            <a:solidFill>
                                              <a:schemeClr val="tx1"/>
                                            </a:solidFill>
                                            <a:latin typeface="Cambria Math" panose="02040503050406030204" pitchFamily="18" charset="0"/>
                                            <a:ea typeface="黑体" panose="02010609060101010101" pitchFamily="49" charset="-122"/>
                                            <a:sym typeface="+mn-ea"/>
                                          </a:rPr>
                                        </m:ctrlPr>
                                      </m:sSupPr>
                                      <m:e>
                                        <m:r>
                                          <a:rPr lang="en-US" altLang="zh-CN" b="0" i="1" smtClean="0">
                                            <a:solidFill>
                                              <a:schemeClr val="tx1"/>
                                            </a:solidFill>
                                            <a:latin typeface="Cambria Math" panose="02040503050406030204" pitchFamily="18" charset="0"/>
                                            <a:ea typeface="黑体" panose="02010609060101010101" pitchFamily="49" charset="-122"/>
                                            <a:sym typeface="+mn-ea"/>
                                          </a:rPr>
                                          <m:t>𝑦</m:t>
                                        </m:r>
                                      </m:e>
                                      <m:sup>
                                        <m:r>
                                          <a:rPr lang="en-US" altLang="zh-CN" b="0" i="1" smtClean="0">
                                            <a:solidFill>
                                              <a:schemeClr val="tx1"/>
                                            </a:solidFill>
                                            <a:latin typeface="Cambria Math" panose="02040503050406030204" pitchFamily="18" charset="0"/>
                                            <a:ea typeface="黑体" panose="02010609060101010101" pitchFamily="49" charset="-122"/>
                                            <a:sym typeface="+mn-ea"/>
                                          </a:rPr>
                                          <m:t>𝑘</m:t>
                                        </m:r>
                                      </m:sup>
                                    </m:sSup>
                                    <m:r>
                                      <m:rPr>
                                        <m:brk m:alnAt="7"/>
                                      </m:rPr>
                                      <a:rPr lang="en-US" altLang="zh-CN" b="0" i="1" smtClean="0">
                                        <a:solidFill>
                                          <a:schemeClr val="tx1"/>
                                        </a:solidFill>
                                        <a:latin typeface="Cambria Math" panose="02040503050406030204" pitchFamily="18" charset="0"/>
                                        <a:ea typeface="黑体" panose="02010609060101010101" pitchFamily="49" charset="-122"/>
                                        <a:sym typeface="+mn-ea"/>
                                      </a:rPr>
                                      <m:t>(</m:t>
                                    </m:r>
                                    <m:sSub>
                                      <m:sSubPr>
                                        <m:ctrlPr>
                                          <a:rPr lang="en-US" altLang="zh-CN" i="1" smtClean="0">
                                            <a:solidFill>
                                              <a:schemeClr val="tx1"/>
                                            </a:solidFill>
                                            <a:latin typeface="Cambria Math" panose="02040503050406030204" pitchFamily="18" charset="0"/>
                                            <a:ea typeface="黑体" panose="02010609060101010101" pitchFamily="49" charset="-122"/>
                                            <a:sym typeface="+mn-ea"/>
                                          </a:rPr>
                                        </m:ctrlPr>
                                      </m:sSubPr>
                                      <m:e>
                                        <m:r>
                                          <a:rPr lang="en-US" altLang="zh-CN" b="0" i="1" smtClean="0">
                                            <a:solidFill>
                                              <a:schemeClr val="tx1"/>
                                            </a:solidFill>
                                            <a:latin typeface="Cambria Math" panose="02040503050406030204" pitchFamily="18" charset="0"/>
                                            <a:ea typeface="黑体" panose="02010609060101010101" pitchFamily="49" charset="-122"/>
                                            <a:sym typeface="+mn-ea"/>
                                          </a:rPr>
                                          <m:t>𝑒</m:t>
                                        </m:r>
                                      </m:e>
                                      <m:sub>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,1</m:t>
                                        </m:r>
                                      </m:sub>
                                    </m:sSub>
                                    <m:r>
                                      <m:rPr>
                                        <m:brk m:alnAt="7"/>
                                      </m:rPr>
                                      <a:rPr lang="en-US" altLang="zh-CN" b="0" i="1" smtClean="0">
                                        <a:solidFill>
                                          <a:schemeClr val="tx1"/>
                                        </a:solidFill>
                                        <a:latin typeface="Cambria Math" panose="02040503050406030204" pitchFamily="18" charset="0"/>
                                        <a:ea typeface="黑体" panose="02010609060101010101" pitchFamily="49" charset="-122"/>
                                        <a:sym typeface="+mn-ea"/>
                                      </a:rPr>
                                      <m:t>)</m:t>
                                    </m:r>
                                  </m:e>
                                  <m:e>
                                    <m:sSup>
                                      <m:sSupPr>
                                        <m:ctrlPr>
                                          <a:rPr lang="en-US" altLang="zh-CN" i="1">
                                            <a:solidFill>
                                              <a:schemeClr val="tx1"/>
                                            </a:solidFill>
                                            <a:latin typeface="Cambria Math" panose="02040503050406030204" pitchFamily="18" charset="0"/>
                                            <a:ea typeface="黑体" panose="02010609060101010101" pitchFamily="49" charset="-122"/>
                                            <a:sym typeface="+mn-ea"/>
                                          </a:rPr>
                                        </m:ctrlPr>
                                      </m:sSupPr>
                                      <m:e>
                                        <m:r>
                                          <a:rPr lang="en-US" altLang="zh-CN" b="0" i="1">
                                            <a:solidFill>
                                              <a:schemeClr val="tx1"/>
                                            </a:solidFill>
                                            <a:latin typeface="Cambria Math" panose="02040503050406030204" pitchFamily="18" charset="0"/>
                                            <a:ea typeface="黑体" panose="02010609060101010101" pitchFamily="49" charset="-122"/>
                                            <a:sym typeface="+mn-ea"/>
                                          </a:rPr>
                                          <m:t>𝑦</m:t>
                                        </m:r>
                                      </m:e>
                                      <m:sup>
                                        <m:r>
                                          <a:rPr lang="en-US" altLang="zh-CN" b="0" i="1">
                                            <a:solidFill>
                                              <a:schemeClr val="tx1"/>
                                            </a:solidFill>
                                            <a:latin typeface="Cambria Math" panose="02040503050406030204" pitchFamily="18" charset="0"/>
                                            <a:ea typeface="黑体" panose="02010609060101010101" pitchFamily="49" charset="-122"/>
                                            <a:sym typeface="+mn-ea"/>
                                          </a:rPr>
                                          <m:t>𝑘</m:t>
                                        </m:r>
                                      </m:sup>
                                    </m:sSup>
                                    <m:r>
                                      <m:rPr>
                                        <m:brk m:alnAt="7"/>
                                      </m:rPr>
                                      <a:rPr lang="en-US" altLang="zh-CN" b="0" i="1">
                                        <a:solidFill>
                                          <a:schemeClr val="tx1"/>
                                        </a:solidFill>
                                        <a:latin typeface="Cambria Math" panose="02040503050406030204" pitchFamily="18" charset="0"/>
                                        <a:ea typeface="黑体" panose="02010609060101010101" pitchFamily="49" charset="-122"/>
                                        <a:sym typeface="+mn-ea"/>
                                      </a:rPr>
                                      <m:t>(</m:t>
                                    </m:r>
                                    <m:sSub>
                                      <m:sSubPr>
                                        <m:ctrlPr>
                                          <a:rPr lang="en-US" altLang="zh-CN" i="1">
                                            <a:solidFill>
                                              <a:schemeClr val="tx1"/>
                                            </a:solidFill>
                                            <a:latin typeface="Cambria Math" panose="02040503050406030204" pitchFamily="18" charset="0"/>
                                            <a:ea typeface="黑体" panose="02010609060101010101" pitchFamily="49" charset="-122"/>
                                            <a:sym typeface="+mn-ea"/>
                                          </a:rPr>
                                        </m:ctrlPr>
                                      </m:sSubPr>
                                      <m:e>
                                        <m:r>
                                          <a:rPr lang="en-US" altLang="zh-CN" b="0" i="1">
                                            <a:solidFill>
                                              <a:schemeClr val="tx1"/>
                                            </a:solidFill>
                                            <a:latin typeface="Cambria Math" panose="02040503050406030204" pitchFamily="18" charset="0"/>
                                            <a:ea typeface="黑体" panose="02010609060101010101" pitchFamily="49" charset="-122"/>
                                            <a:sym typeface="+mn-ea"/>
                                          </a:rPr>
                                          <m:t>𝑒</m:t>
                                        </m:r>
                                      </m:e>
                                      <m:sub>
                                        <m:r>
                                          <a:rPr lang="en-US" altLang="zh-CN" b="0" i="1">
                                            <a:solidFill>
                                              <a:schemeClr val="tx1"/>
                                            </a:solidFill>
                                            <a:latin typeface="Cambria Math" panose="02040503050406030204" pitchFamily="18" charset="0"/>
                                            <a:ea typeface="黑体" panose="02010609060101010101" pitchFamily="49" charset="-122"/>
                                            <a:sym typeface="+mn-ea"/>
                                          </a:rPr>
                                          <m:t>𝑣</m:t>
                                        </m:r>
                                        <m:r>
                                          <a:rPr lang="en-US" altLang="zh-CN" b="0" i="1">
                                            <a:solidFill>
                                              <a:schemeClr val="tx1"/>
                                            </a:solidFill>
                                            <a:latin typeface="Cambria Math" panose="02040503050406030204" pitchFamily="18" charset="0"/>
                                            <a:ea typeface="黑体" panose="02010609060101010101" pitchFamily="49" charset="-122"/>
                                            <a:sym typeface="+mn-ea"/>
                                          </a:rPr>
                                          <m:t>,2</m:t>
                                        </m:r>
                                      </m:sub>
                                    </m:sSub>
                                    <m:r>
                                      <m:rPr>
                                        <m:brk m:alnAt="7"/>
                                      </m:rPr>
                                      <a:rPr lang="en-US" altLang="zh-CN" b="0" i="1">
                                        <a:solidFill>
                                          <a:schemeClr val="tx1"/>
                                        </a:solidFill>
                                        <a:latin typeface="Cambria Math" panose="02040503050406030204" pitchFamily="18" charset="0"/>
                                        <a:ea typeface="黑体" panose="02010609060101010101" pitchFamily="49" charset="-122"/>
                                        <a:sym typeface="+mn-ea"/>
                                      </a:rPr>
                                      <m:t>)</m:t>
                                    </m:r>
                                  </m:e>
                                </m:eqArr>
                              </m:e>
                            </m:mr>
                            <m:mr>
                              <m:e>
                                <m:eqArr>
                                  <m:eqArrPr>
                                    <m:ctrlPr>
                                      <a:rPr lang="en-US" altLang="zh-CN" i="1" smtClean="0">
                                        <a:solidFill>
                                          <a:schemeClr val="tx1"/>
                                        </a:solidFill>
                                        <a:latin typeface="Cambria Math" panose="02040503050406030204" pitchFamily="18" charset="0"/>
                                        <a:ea typeface="黑体" panose="02010609060101010101" pitchFamily="49" charset="-122"/>
                                        <a:sym typeface="+mn-ea"/>
                                      </a:rPr>
                                    </m:ctrlPr>
                                  </m:eqArrPr>
                                  <m:e>
                                    <m:r>
                                      <a:rPr lang="en-US" altLang="zh-CN" b="0" i="1">
                                        <a:solidFill>
                                          <a:schemeClr val="tx1"/>
                                        </a:solidFill>
                                        <a:latin typeface="Cambria Math" panose="02040503050406030204" pitchFamily="18" charset="0"/>
                                        <a:ea typeface="黑体" panose="02010609060101010101" pitchFamily="49" charset="-122"/>
                                        <a:sym typeface="+mn-ea"/>
                                      </a:rPr>
                                      <m:t>⋮</m:t>
                                    </m:r>
                                  </m:e>
                                  <m:e>
                                    <m:sSup>
                                      <m:sSupPr>
                                        <m:ctrlPr>
                                          <a:rPr lang="en-US" altLang="zh-CN" i="1">
                                            <a:solidFill>
                                              <a:schemeClr val="tx1"/>
                                            </a:solidFill>
                                            <a:latin typeface="Cambria Math" panose="02040503050406030204" pitchFamily="18" charset="0"/>
                                            <a:ea typeface="黑体" panose="02010609060101010101" pitchFamily="49" charset="-122"/>
                                            <a:sym typeface="+mn-ea"/>
                                          </a:rPr>
                                        </m:ctrlPr>
                                      </m:sSupPr>
                                      <m:e>
                                        <m:r>
                                          <a:rPr lang="en-US" altLang="zh-CN" b="0" i="1">
                                            <a:solidFill>
                                              <a:schemeClr val="tx1"/>
                                            </a:solidFill>
                                            <a:latin typeface="Cambria Math" panose="02040503050406030204" pitchFamily="18" charset="0"/>
                                            <a:ea typeface="黑体" panose="02010609060101010101" pitchFamily="49" charset="-122"/>
                                            <a:sym typeface="+mn-ea"/>
                                          </a:rPr>
                                          <m:t>𝑦</m:t>
                                        </m:r>
                                      </m:e>
                                      <m:sup>
                                        <m:r>
                                          <a:rPr lang="en-US" altLang="zh-CN" b="0" i="1">
                                            <a:solidFill>
                                              <a:schemeClr val="tx1"/>
                                            </a:solidFill>
                                            <a:latin typeface="Cambria Math" panose="02040503050406030204" pitchFamily="18" charset="0"/>
                                            <a:ea typeface="黑体" panose="02010609060101010101" pitchFamily="49" charset="-122"/>
                                            <a:sym typeface="+mn-ea"/>
                                          </a:rPr>
                                          <m:t>𝑘</m:t>
                                        </m:r>
                                      </m:sup>
                                    </m:sSup>
                                    <m:r>
                                      <m:rPr>
                                        <m:brk m:alnAt="7"/>
                                      </m:rPr>
                                      <a:rPr lang="en-US" altLang="zh-CN" b="0" i="1">
                                        <a:solidFill>
                                          <a:schemeClr val="tx1"/>
                                        </a:solidFill>
                                        <a:latin typeface="Cambria Math" panose="02040503050406030204" pitchFamily="18" charset="0"/>
                                        <a:ea typeface="黑体" panose="02010609060101010101" pitchFamily="49" charset="-122"/>
                                        <a:sym typeface="+mn-ea"/>
                                      </a:rPr>
                                      <m:t>(</m:t>
                                    </m:r>
                                    <m:sSub>
                                      <m:sSubPr>
                                        <m:ctrlPr>
                                          <a:rPr lang="en-US" altLang="zh-CN" i="1">
                                            <a:solidFill>
                                              <a:schemeClr val="tx1"/>
                                            </a:solidFill>
                                            <a:latin typeface="Cambria Math" panose="02040503050406030204" pitchFamily="18" charset="0"/>
                                            <a:ea typeface="黑体" panose="02010609060101010101" pitchFamily="49" charset="-122"/>
                                            <a:sym typeface="+mn-ea"/>
                                          </a:rPr>
                                        </m:ctrlPr>
                                      </m:sSubPr>
                                      <m:e>
                                        <m:r>
                                          <a:rPr lang="en-US" altLang="zh-CN" b="0" i="1">
                                            <a:solidFill>
                                              <a:schemeClr val="tx1"/>
                                            </a:solidFill>
                                            <a:latin typeface="Cambria Math" panose="02040503050406030204" pitchFamily="18" charset="0"/>
                                            <a:ea typeface="黑体" panose="02010609060101010101" pitchFamily="49" charset="-122"/>
                                            <a:sym typeface="+mn-ea"/>
                                          </a:rPr>
                                          <m:t>𝑒</m:t>
                                        </m:r>
                                      </m:e>
                                      <m:sub>
                                        <m:r>
                                          <a:rPr lang="en-US" altLang="zh-CN" b="0" i="1">
                                            <a:solidFill>
                                              <a:schemeClr val="tx1"/>
                                            </a:solidFill>
                                            <a:latin typeface="Cambria Math" panose="02040503050406030204" pitchFamily="18" charset="0"/>
                                            <a:ea typeface="黑体" panose="02010609060101010101" pitchFamily="49" charset="-122"/>
                                            <a:sym typeface="+mn-ea"/>
                                          </a:rPr>
                                          <m:t>𝑣</m:t>
                                        </m:r>
                                        <m:r>
                                          <a:rPr lang="en-US" altLang="zh-CN" b="0" i="1">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𝐼𝑛</m:t>
                                        </m:r>
                                        <m:r>
                                          <a:rPr lang="en-US" altLang="zh-CN" b="0" i="1" smtClean="0">
                                            <a:solidFill>
                                              <a:schemeClr val="tx1"/>
                                            </a:solidFill>
                                            <a:latin typeface="Cambria Math" panose="02040503050406030204" pitchFamily="18" charset="0"/>
                                            <a:ea typeface="黑体" panose="02010609060101010101" pitchFamily="49" charset="-122"/>
                                            <a:sym typeface="+mn-ea"/>
                                          </a:rPr>
                                          <m:t>(</m:t>
                                        </m:r>
                                        <m:r>
                                          <a:rPr lang="en-US" altLang="zh-CN" b="0" i="1" smtClean="0">
                                            <a:solidFill>
                                              <a:schemeClr val="tx1"/>
                                            </a:solidFill>
                                            <a:latin typeface="Cambria Math" panose="02040503050406030204" pitchFamily="18" charset="0"/>
                                            <a:ea typeface="黑体" panose="02010609060101010101" pitchFamily="49" charset="-122"/>
                                            <a:sym typeface="+mn-ea"/>
                                          </a:rPr>
                                          <m:t>𝑣</m:t>
                                        </m:r>
                                        <m:r>
                                          <a:rPr lang="en-US" altLang="zh-CN" b="0" i="1" smtClean="0">
                                            <a:solidFill>
                                              <a:schemeClr val="tx1"/>
                                            </a:solidFill>
                                            <a:latin typeface="Cambria Math" panose="02040503050406030204" pitchFamily="18" charset="0"/>
                                            <a:ea typeface="黑体" panose="02010609060101010101" pitchFamily="49" charset="-122"/>
                                            <a:sym typeface="+mn-ea"/>
                                          </a:rPr>
                                          <m:t>)|</m:t>
                                        </m:r>
                                      </m:sub>
                                    </m:sSub>
                                    <m:r>
                                      <m:rPr>
                                        <m:brk m:alnAt="7"/>
                                      </m:rPr>
                                      <a:rPr lang="en-US" altLang="zh-CN" b="0" i="1">
                                        <a:solidFill>
                                          <a:schemeClr val="tx1"/>
                                        </a:solidFill>
                                        <a:latin typeface="Cambria Math" panose="02040503050406030204" pitchFamily="18" charset="0"/>
                                        <a:ea typeface="黑体" panose="02010609060101010101" pitchFamily="49" charset="-122"/>
                                        <a:sym typeface="+mn-ea"/>
                                      </a:rPr>
                                      <m:t>)</m:t>
                                    </m:r>
                                  </m:e>
                                </m:eqArr>
                              </m:e>
                            </m:mr>
                          </m:m>
                        </m:e>
                      </m:d>
                    </m:oMath>
                  </m:oMathPara>
                </a14:m>
                <a:endParaRPr lang="zh-CN" altLang="en-US"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152698" y="4267178"/>
                <a:ext cx="4838602" cy="1343060"/>
              </a:xfrm>
              <a:prstGeom prst="rect">
                <a:avLst/>
              </a:prstGeom>
              <a:blipFill rotWithShape="1">
                <a:blip r:embed="rId3"/>
                <a:stretch>
                  <a:fillRect l="-1" t="-46" r="12" b="1"/>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随机网络编码解码成功概率</a:t>
            </a:r>
          </a:p>
        </p:txBody>
      </p:sp>
      <mc:AlternateContent xmlns:mc="http://schemas.openxmlformats.org/markup-compatibility/2006" xmlns:a14="http://schemas.microsoft.com/office/drawing/2010/main">
        <mc:Choice Requires="a14">
          <p:sp>
            <p:nvSpPr>
              <p:cNvPr id="4" name="文本框 3"/>
              <p:cNvSpPr txBox="1"/>
              <p:nvPr/>
            </p:nvSpPr>
            <p:spPr>
              <a:xfrm>
                <a:off x="2133664" y="914466"/>
                <a:ext cx="6506493" cy="5139869"/>
              </a:xfrm>
              <a:prstGeom prst="rect">
                <a:avLst/>
              </a:prstGeom>
              <a:noFill/>
            </p:spPr>
            <p:txBody>
              <a:bodyPr wrap="square" rtlCol="0" anchor="t">
                <a:spAutoFit/>
              </a:bodyPr>
              <a:lstStyle/>
              <a:p>
                <a:pPr algn="l">
                  <a:lnSpc>
                    <a:spcPct val="200000"/>
                  </a:lnSpc>
                </a:pPr>
                <a:r>
                  <a:rPr lang="zh-CN" altLang="en-US" sz="2000" dirty="0">
                    <a:solidFill>
                      <a:srgbClr val="292929"/>
                    </a:solidFill>
                    <a:latin typeface="+mn-lt"/>
                    <a:ea typeface="+mn-ea"/>
                  </a:rPr>
                  <a:t>        对于单源多播网络</a:t>
                </a:r>
                <a:r>
                  <a:rPr lang="zh-CN" altLang="en-US" sz="2000" b="0" i="0" dirty="0">
                    <a:solidFill>
                      <a:srgbClr val="292929"/>
                    </a:solidFill>
                    <a:effectLst/>
                    <a:latin typeface="+mn-lt"/>
                    <a:ea typeface="+mn-ea"/>
                  </a:rPr>
                  <a:t>，信号源可以是独立的也可以有相关性的，如果一个网络编码的部分或者所有的系数都是独立的在有限域</a:t>
                </a:r>
                <a:r>
                  <a:rPr lang="en-US" altLang="zh-CN" sz="2000" b="0" i="0" dirty="0">
                    <a:solidFill>
                      <a:srgbClr val="292929"/>
                    </a:solidFill>
                    <a:effectLst/>
                    <a:latin typeface="+mn-lt"/>
                    <a:ea typeface="+mn-ea"/>
                  </a:rPr>
                  <a:t>GF</a:t>
                </a:r>
                <a:r>
                  <a:rPr lang="zh-CN" altLang="en-US" sz="2000" b="0" i="0" dirty="0">
                    <a:solidFill>
                      <a:srgbClr val="292929"/>
                    </a:solidFill>
                    <a:effectLst/>
                    <a:latin typeface="+mn-lt"/>
                    <a:ea typeface="+mn-ea"/>
                  </a:rPr>
                  <a:t>内选取，当宿点的个数为</a:t>
                </a:r>
                <a:r>
                  <a:rPr lang="en-US" altLang="zh-CN" sz="2000" b="0" i="0" dirty="0">
                    <a:solidFill>
                      <a:srgbClr val="292929"/>
                    </a:solidFill>
                    <a:effectLst/>
                    <a:latin typeface="+mn-lt"/>
                    <a:ea typeface="+mn-ea"/>
                  </a:rPr>
                  <a:t>d</a:t>
                </a:r>
                <a:r>
                  <a:rPr lang="zh-CN" altLang="en-US" sz="2000" b="0" i="0" dirty="0">
                    <a:solidFill>
                      <a:srgbClr val="292929"/>
                    </a:solidFill>
                    <a:effectLst/>
                    <a:latin typeface="+mn-lt"/>
                    <a:ea typeface="+mn-ea"/>
                  </a:rPr>
                  <a:t>，有限域元素个数为</a:t>
                </a:r>
                <a:r>
                  <a:rPr lang="en-US" altLang="zh-CN" sz="2000" dirty="0">
                    <a:solidFill>
                      <a:srgbClr val="292929"/>
                    </a:solidFill>
                    <a:latin typeface="+mn-lt"/>
                    <a:ea typeface="+mn-ea"/>
                  </a:rPr>
                  <a:t>q</a:t>
                </a:r>
                <a:r>
                  <a:rPr lang="zh-CN" altLang="en-US" sz="2000" dirty="0">
                    <a:solidFill>
                      <a:srgbClr val="292929"/>
                    </a:solidFill>
                    <a:latin typeface="+mn-lt"/>
                    <a:ea typeface="+mn-ea"/>
                  </a:rPr>
                  <a:t>，且满足</a:t>
                </a:r>
                <a:r>
                  <a:rPr lang="en-US" altLang="zh-CN" sz="2000" dirty="0">
                    <a:solidFill>
                      <a:srgbClr val="292929"/>
                    </a:solidFill>
                    <a:latin typeface="+mn-lt"/>
                    <a:ea typeface="+mn-ea"/>
                  </a:rPr>
                  <a:t>q&gt;d</a:t>
                </a:r>
                <a:r>
                  <a:rPr lang="zh-CN" altLang="en-US" sz="2000" dirty="0">
                    <a:solidFill>
                      <a:srgbClr val="292929"/>
                    </a:solidFill>
                    <a:latin typeface="+mn-lt"/>
                    <a:ea typeface="+mn-ea"/>
                  </a:rPr>
                  <a:t>时，采用</a:t>
                </a:r>
                <a:r>
                  <a:rPr lang="zh-CN" altLang="en-US" sz="2000" dirty="0">
                    <a:solidFill>
                      <a:srgbClr val="FF0000"/>
                    </a:solidFill>
                    <a:latin typeface="+mn-lt"/>
                    <a:ea typeface="+mn-ea"/>
                  </a:rPr>
                  <a:t>随机</a:t>
                </a:r>
                <a:r>
                  <a:rPr lang="zh-CN" altLang="en-US" sz="2000" dirty="0">
                    <a:solidFill>
                      <a:srgbClr val="292929"/>
                    </a:solidFill>
                    <a:latin typeface="+mn-lt"/>
                    <a:ea typeface="+mn-ea"/>
                  </a:rPr>
                  <a:t>线性网络编码数据传输，有</a:t>
                </a:r>
                <a:r>
                  <a:rPr lang="en-US" altLang="zh-CN" sz="2000" dirty="0">
                    <a:solidFill>
                      <a:srgbClr val="292929"/>
                    </a:solidFill>
                    <a:latin typeface="+mn-lt"/>
                    <a:ea typeface="+mn-ea"/>
                  </a:rPr>
                  <a:t>v</a:t>
                </a:r>
                <a:r>
                  <a:rPr lang="zh-CN" altLang="en-US" sz="2000" dirty="0">
                    <a:solidFill>
                      <a:srgbClr val="292929"/>
                    </a:solidFill>
                    <a:latin typeface="+mn-lt"/>
                    <a:ea typeface="+mn-ea"/>
                  </a:rPr>
                  <a:t>条信道均匀随机地在有限域上产生局部编码向量，</a:t>
                </a:r>
                <a:r>
                  <a:rPr lang="zh-CN" altLang="en-US" sz="2000" b="0" i="0" dirty="0">
                    <a:solidFill>
                      <a:srgbClr val="292929"/>
                    </a:solidFill>
                    <a:effectLst/>
                    <a:latin typeface="+mn-lt"/>
                    <a:ea typeface="+mn-ea"/>
                  </a:rPr>
                  <a:t>那么所有接收端节点可以成功解出码字的概率至少为</a:t>
                </a:r>
                <a:r>
                  <a:rPr lang="en-US" altLang="zh-CN" sz="2000" b="0" i="0" dirty="0">
                    <a:solidFill>
                      <a:srgbClr val="292929"/>
                    </a:solidFill>
                    <a:effectLst/>
                    <a:latin typeface="+mn-lt"/>
                    <a:ea typeface="+mn-ea"/>
                  </a:rPr>
                  <a:t>:</a:t>
                </a:r>
              </a:p>
              <a:p>
                <a:pPr algn="ctr">
                  <a:lnSpc>
                    <a:spcPct val="200000"/>
                  </a:lnSpc>
                </a:pPr>
                <a14:m>
                  <m:oMathPara xmlns:m="http://schemas.openxmlformats.org/officeDocument/2006/math">
                    <m:oMathParaPr>
                      <m:jc m:val="centerGroup"/>
                    </m:oMathParaPr>
                    <m:oMath xmlns:m="http://schemas.openxmlformats.org/officeDocument/2006/math">
                      <m:r>
                        <a:rPr lang="en-US" altLang="zh-CN" sz="2400" b="0" i="1" smtClean="0">
                          <a:solidFill>
                            <a:srgbClr val="292929"/>
                          </a:solidFill>
                          <a:effectLst/>
                          <a:latin typeface="Cambria Math" panose="02040503050406030204" pitchFamily="18" charset="0"/>
                          <a:ea typeface="+mn-ea"/>
                        </a:rPr>
                        <m:t>(1−</m:t>
                      </m:r>
                      <m:r>
                        <a:rPr lang="en-US" altLang="zh-CN" sz="2400" b="0" i="1" smtClean="0">
                          <a:solidFill>
                            <a:srgbClr val="292929"/>
                          </a:solidFill>
                          <a:effectLst/>
                          <a:latin typeface="Cambria Math" panose="02040503050406030204" pitchFamily="18" charset="0"/>
                          <a:ea typeface="+mn-ea"/>
                        </a:rPr>
                        <m:t>𝑑</m:t>
                      </m:r>
                      <m:r>
                        <a:rPr lang="en-US" altLang="zh-CN" sz="2400" b="0" i="1" smtClean="0">
                          <a:solidFill>
                            <a:srgbClr val="292929"/>
                          </a:solidFill>
                          <a:effectLst/>
                          <a:latin typeface="Cambria Math" panose="02040503050406030204" pitchFamily="18" charset="0"/>
                          <a:ea typeface="+mn-ea"/>
                        </a:rPr>
                        <m:t>/</m:t>
                      </m:r>
                      <m:r>
                        <a:rPr lang="en-US" altLang="zh-CN" sz="2400" b="0" i="1" smtClean="0">
                          <a:solidFill>
                            <a:srgbClr val="292929"/>
                          </a:solidFill>
                          <a:effectLst/>
                          <a:latin typeface="Cambria Math" panose="02040503050406030204" pitchFamily="18" charset="0"/>
                          <a:ea typeface="+mn-ea"/>
                        </a:rPr>
                        <m:t>𝑞</m:t>
                      </m:r>
                      <m:sSup>
                        <m:sSupPr>
                          <m:ctrlPr>
                            <a:rPr lang="en-US" altLang="zh-CN" sz="2400" b="0" i="1" smtClean="0">
                              <a:solidFill>
                                <a:srgbClr val="292929"/>
                              </a:solidFill>
                              <a:effectLst/>
                              <a:latin typeface="Cambria Math" panose="02040503050406030204" pitchFamily="18" charset="0"/>
                              <a:ea typeface="+mn-ea"/>
                            </a:rPr>
                          </m:ctrlPr>
                        </m:sSupPr>
                        <m:e>
                          <m:r>
                            <a:rPr lang="en-US" altLang="zh-CN" sz="2400" b="0" i="1" smtClean="0">
                              <a:solidFill>
                                <a:srgbClr val="292929"/>
                              </a:solidFill>
                              <a:effectLst/>
                              <a:latin typeface="Cambria Math" panose="02040503050406030204" pitchFamily="18" charset="0"/>
                              <a:ea typeface="+mn-ea"/>
                            </a:rPr>
                            <m:t>)</m:t>
                          </m:r>
                        </m:e>
                        <m:sup>
                          <m:r>
                            <a:rPr lang="en-US" altLang="zh-CN" sz="2400" b="0" i="1" smtClean="0">
                              <a:solidFill>
                                <a:srgbClr val="292929"/>
                              </a:solidFill>
                              <a:effectLst/>
                              <a:latin typeface="Cambria Math" panose="02040503050406030204" pitchFamily="18" charset="0"/>
                              <a:ea typeface="+mn-ea"/>
                            </a:rPr>
                            <m:t>𝑣</m:t>
                          </m:r>
                        </m:sup>
                      </m:sSup>
                    </m:oMath>
                  </m:oMathPara>
                </a14:m>
                <a:endParaRPr lang="zh-CN" altLang="en-US" sz="2400" b="1" dirty="0">
                  <a:solidFill>
                    <a:schemeClr val="accent2"/>
                  </a:solidFill>
                  <a:latin typeface="黑体" panose="02010609060101010101" pitchFamily="49" charset="-122"/>
                  <a:ea typeface="黑体" panose="02010609060101010101" pitchFamily="49" charset="-122"/>
                  <a:sym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133664" y="914466"/>
                <a:ext cx="6506493" cy="5139869"/>
              </a:xfrm>
              <a:prstGeom prst="rect">
                <a:avLst/>
              </a:prstGeom>
              <a:blipFill rotWithShape="1">
                <a:blip r:embed="rId3"/>
                <a:stretch>
                  <a:fillRect l="-1" t="-1" r="5" b="5"/>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110" y="990664"/>
            <a:ext cx="1447762" cy="144776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652578" y="104775"/>
            <a:ext cx="2300287" cy="685800"/>
          </a:xfrm>
        </p:spPr>
        <p:txBody>
          <a:bodyPr vert="horz" wrap="square" lIns="91440" tIns="45720" rIns="91440" bIns="45720" anchor="ctr"/>
          <a:lstStyle/>
          <a:p>
            <a:r>
              <a:rPr lang="zh-CN" altLang="en-US" sz="2400" dirty="0"/>
              <a:t>内容提要</a:t>
            </a:r>
          </a:p>
        </p:txBody>
      </p:sp>
      <p:sp>
        <p:nvSpPr>
          <p:cNvPr id="5" name="AutoShape 46"/>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6" name="AutoShape 47"/>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699FF">
                  <a:alpha val="56000"/>
                </a:srgbClr>
              </a:gs>
              <a:gs pos="100000">
                <a:srgbClr val="6699FF">
                  <a:gamma/>
                  <a:tint val="0"/>
                  <a:invGamma/>
                  <a:alpha val="48000"/>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8198" name="AutoShape 49"/>
          <p:cNvSpPr/>
          <p:nvPr/>
        </p:nvSpPr>
        <p:spPr>
          <a:xfrm>
            <a:off x="1834074" y="5309075"/>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lvl="0" algn="l" eaLnBrk="1" hangingPunct="1">
              <a:buNone/>
            </a:pPr>
            <a:r>
              <a:rPr lang="zh-CN" altLang="en-US" sz="2800" b="1" kern="0" dirty="0">
                <a:cs typeface="+mn-cs"/>
                <a:sym typeface="+mn-ea"/>
              </a:rPr>
              <a:t>网络编码应用与发展</a:t>
            </a:r>
            <a:endParaRPr lang="zh-CN" altLang="en-US" sz="2800" b="1" kern="0" noProof="0" dirty="0">
              <a:ln>
                <a:noFill/>
              </a:ln>
              <a:effectLst/>
              <a:uLnTx/>
              <a:uFillTx/>
              <a:cs typeface="+mn-cs"/>
              <a:sym typeface="+mn-ea"/>
            </a:endParaRPr>
          </a:p>
        </p:txBody>
      </p:sp>
      <p:sp>
        <p:nvSpPr>
          <p:cNvPr id="10" name="AutoShape 51"/>
          <p:cNvSpPr>
            <a:spLocks noChangeArrowheads="1"/>
          </p:cNvSpPr>
          <p:nvPr/>
        </p:nvSpPr>
        <p:spPr bwMode="gray">
          <a:xfrm>
            <a:off x="2486421" y="2988952"/>
            <a:ext cx="5486400" cy="698500"/>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solidFill>
                  <a:schemeClr val="bg1">
                    <a:lumMod val="65000"/>
                  </a:schemeClr>
                </a:solidFill>
                <a:cs typeface="+mn-cs"/>
              </a:rPr>
              <a:t>网络编码相关基础知识</a:t>
            </a:r>
            <a:endPar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endParaRPr>
          </a:p>
        </p:txBody>
      </p:sp>
      <p:sp>
        <p:nvSpPr>
          <p:cNvPr id="11" name="AutoShape 52"/>
          <p:cNvSpPr>
            <a:spLocks noChangeArrowheads="1"/>
          </p:cNvSpPr>
          <p:nvPr/>
        </p:nvSpPr>
        <p:spPr bwMode="gray">
          <a:xfrm>
            <a:off x="1797874" y="1740499"/>
            <a:ext cx="5426710" cy="675005"/>
          </a:xfrm>
          <a:prstGeom prst="roundRect">
            <a:avLst>
              <a:gd name="adj" fmla="val 50000"/>
            </a:avLst>
          </a:prstGeom>
          <a:noFill/>
          <a:ln w="28575" algn="ctr">
            <a:solidFill>
              <a:srgbClr val="C0C0C0"/>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rPr>
              <a:t> </a:t>
            </a:r>
            <a:r>
              <a:rPr lang="zh-CN" altLang="en-US" sz="2800" b="1" kern="0" dirty="0">
                <a:solidFill>
                  <a:schemeClr val="bg1">
                    <a:lumMod val="65000"/>
                  </a:schemeClr>
                </a:solidFill>
                <a:cs typeface="+mn-cs"/>
              </a:rPr>
              <a:t>网络编码概述</a:t>
            </a:r>
            <a:endParaRPr kumimoji="0" lang="zh-CN" altLang="en-US" sz="2800" b="1" i="0" u="none" strike="noStrike" kern="0" cap="none" spc="0" normalizeH="0" baseline="0" noProof="0" dirty="0">
              <a:ln>
                <a:noFill/>
              </a:ln>
              <a:solidFill>
                <a:schemeClr val="bg1">
                  <a:lumMod val="65000"/>
                </a:schemeClr>
              </a:solidFill>
              <a:effectLst/>
              <a:uLnTx/>
              <a:uFillTx/>
              <a:latin typeface="Arial" panose="020B0604020202020204" pitchFamily="34" charset="0"/>
              <a:ea typeface="宋体" panose="02010600030101010101" pitchFamily="2" charset="-122"/>
              <a:cs typeface="+mn-cs"/>
            </a:endParaRPr>
          </a:p>
        </p:txBody>
      </p:sp>
      <p:grpSp>
        <p:nvGrpSpPr>
          <p:cNvPr id="8202" name="Group 53"/>
          <p:cNvGrpSpPr/>
          <p:nvPr/>
        </p:nvGrpSpPr>
        <p:grpSpPr>
          <a:xfrm>
            <a:off x="1433976" y="1891034"/>
            <a:ext cx="381000" cy="381000"/>
            <a:chOff x="2078" y="1680"/>
            <a:chExt cx="1615" cy="1615"/>
          </a:xfrm>
        </p:grpSpPr>
        <p:sp>
          <p:nvSpPr>
            <p:cNvPr id="13"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4" name="Oval 55"/>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5" name="Oval 56"/>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6" name="Oval 57"/>
            <p:cNvSpPr>
              <a:spLocks noChangeArrowheads="1"/>
            </p:cNvSpPr>
            <p:nvPr/>
          </p:nvSpPr>
          <p:spPr bwMode="gray">
            <a:xfrm>
              <a:off x="2253" y="1855"/>
              <a:ext cx="1265" cy="1265"/>
            </a:xfrm>
            <a:prstGeom prst="ellipse">
              <a:avLst/>
            </a:prstGeom>
            <a:gradFill rotWithShape="1">
              <a:gsLst>
                <a:gs pos="0">
                  <a:srgbClr val="FFCC00">
                    <a:gamma/>
                    <a:shade val="0"/>
                    <a:invGamma/>
                  </a:srgbClr>
                </a:gs>
                <a:gs pos="100000">
                  <a:srgbClr val="FFCC00"/>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7" name="Oval 58"/>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18" name="Oval 59"/>
            <p:cNvSpPr>
              <a:spLocks noChangeArrowheads="1"/>
            </p:cNvSpPr>
            <p:nvPr/>
          </p:nvSpPr>
          <p:spPr bwMode="gray">
            <a:xfrm>
              <a:off x="2334" y="1936"/>
              <a:ext cx="1097" cy="1104"/>
            </a:xfrm>
            <a:prstGeom prst="ellipse">
              <a:avLst/>
            </a:prstGeom>
            <a:gradFill rotWithShape="1">
              <a:gsLst>
                <a:gs pos="0">
                  <a:srgbClr val="FFCC00"/>
                </a:gs>
                <a:gs pos="100000">
                  <a:srgbClr val="FFCC00">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3" name="Group 60"/>
          <p:cNvGrpSpPr/>
          <p:nvPr/>
        </p:nvGrpSpPr>
        <p:grpSpPr>
          <a:xfrm>
            <a:off x="2095752" y="3147702"/>
            <a:ext cx="381000" cy="381000"/>
            <a:chOff x="2078" y="1680"/>
            <a:chExt cx="1615" cy="1615"/>
          </a:xfrm>
        </p:grpSpPr>
        <p:sp>
          <p:nvSpPr>
            <p:cNvPr id="20"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1" name="Oval 62"/>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2" name="Oval 63"/>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3" name="Oval 64"/>
            <p:cNvSpPr>
              <a:spLocks noChangeArrowheads="1"/>
            </p:cNvSpPr>
            <p:nvPr/>
          </p:nvSpPr>
          <p:spPr bwMode="gray">
            <a:xfrm>
              <a:off x="2253" y="1855"/>
              <a:ext cx="1265" cy="1265"/>
            </a:xfrm>
            <a:prstGeom prst="ellipse">
              <a:avLst/>
            </a:prstGeom>
            <a:gradFill rotWithShape="1">
              <a:gsLst>
                <a:gs pos="0">
                  <a:srgbClr val="48BE67">
                    <a:gamma/>
                    <a:shade val="0"/>
                    <a:invGamma/>
                  </a:srgbClr>
                </a:gs>
                <a:gs pos="100000">
                  <a:srgbClr val="48BE67"/>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4" name="Oval 65"/>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5" name="Oval 66"/>
            <p:cNvSpPr>
              <a:spLocks noChangeArrowheads="1"/>
            </p:cNvSpPr>
            <p:nvPr/>
          </p:nvSpPr>
          <p:spPr bwMode="gray">
            <a:xfrm>
              <a:off x="2334" y="1936"/>
              <a:ext cx="1097" cy="1104"/>
            </a:xfrm>
            <a:prstGeom prst="ellipse">
              <a:avLst/>
            </a:prstGeom>
            <a:gradFill rotWithShape="1">
              <a:gsLst>
                <a:gs pos="0">
                  <a:srgbClr val="48BE67"/>
                </a:gs>
                <a:gs pos="100000">
                  <a:srgbClr val="48BE67">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grpSp>
        <p:nvGrpSpPr>
          <p:cNvPr id="8204" name="Group 67"/>
          <p:cNvGrpSpPr/>
          <p:nvPr/>
        </p:nvGrpSpPr>
        <p:grpSpPr>
          <a:xfrm>
            <a:off x="2108512" y="4267220"/>
            <a:ext cx="381000" cy="381000"/>
            <a:chOff x="2078" y="1680"/>
            <a:chExt cx="1615" cy="1615"/>
          </a:xfrm>
        </p:grpSpPr>
        <p:sp>
          <p:nvSpPr>
            <p:cNvPr id="27"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8" name="Oval 69"/>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29" name="Oval 70"/>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0" name="Oval 71"/>
            <p:cNvSpPr>
              <a:spLocks noChangeArrowheads="1"/>
            </p:cNvSpPr>
            <p:nvPr/>
          </p:nvSpPr>
          <p:spPr bwMode="gray">
            <a:xfrm>
              <a:off x="2253" y="1855"/>
              <a:ext cx="1265" cy="1265"/>
            </a:xfrm>
            <a:prstGeom prst="ellipse">
              <a:avLst/>
            </a:prstGeom>
            <a:gradFill rotWithShape="1">
              <a:gsLst>
                <a:gs pos="0">
                  <a:srgbClr val="21B3E1"/>
                </a:gs>
                <a:gs pos="100000">
                  <a:srgbClr val="21B3E1">
                    <a:gamma/>
                    <a:shade val="46275"/>
                    <a:invGamma/>
                  </a:srgbClr>
                </a:gs>
              </a:gsLst>
              <a:lin ang="54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1" name="Oval 72"/>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32" name="Oval 73"/>
            <p:cNvSpPr>
              <a:spLocks noChangeArrowheads="1"/>
            </p:cNvSpPr>
            <p:nvPr/>
          </p:nvSpPr>
          <p:spPr bwMode="gray">
            <a:xfrm>
              <a:off x="2334" y="1936"/>
              <a:ext cx="1097" cy="1104"/>
            </a:xfrm>
            <a:prstGeom prst="ellipse">
              <a:avLst/>
            </a:prstGeom>
            <a:gradFill rotWithShape="1">
              <a:gsLst>
                <a:gs pos="0">
                  <a:srgbClr val="21B3E1"/>
                </a:gs>
                <a:gs pos="100000">
                  <a:srgbClr val="21B3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
        <p:nvSpPr>
          <p:cNvPr id="40" name="AutoShape 49"/>
          <p:cNvSpPr/>
          <p:nvPr/>
        </p:nvSpPr>
        <p:spPr>
          <a:xfrm>
            <a:off x="2500647" y="4134187"/>
            <a:ext cx="5530850" cy="647065"/>
          </a:xfrm>
          <a:prstGeom prst="roundRect">
            <a:avLst>
              <a:gd name="adj" fmla="val 50000"/>
            </a:avLst>
          </a:prstGeom>
          <a:noFill/>
          <a:ln w="28575" cap="flat" cmpd="sng">
            <a:solidFill>
              <a:srgbClr val="C0C0C0"/>
            </a:solidFill>
            <a:prstDash val="solid"/>
            <a:headEnd type="none" w="med" len="med"/>
            <a:tailEnd type="non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2800" b="1" kern="0" dirty="0">
                <a:solidFill>
                  <a:schemeClr val="bg1">
                    <a:lumMod val="65000"/>
                  </a:schemeClr>
                </a:solidFill>
                <a:cs typeface="+mn-cs"/>
                <a:sym typeface="+mn-ea"/>
              </a:rPr>
              <a:t>网络编码的构造方法</a:t>
            </a:r>
            <a:endParaRPr lang="zh-CN" altLang="en-US" sz="2800" b="1" kern="0" noProof="0" dirty="0">
              <a:ln>
                <a:noFill/>
              </a:ln>
              <a:solidFill>
                <a:schemeClr val="bg1">
                  <a:lumMod val="65000"/>
                </a:schemeClr>
              </a:solidFill>
              <a:effectLst/>
              <a:uLnTx/>
              <a:uFillTx/>
              <a:cs typeface="+mn-cs"/>
              <a:sym typeface="+mn-ea"/>
            </a:endParaRPr>
          </a:p>
        </p:txBody>
      </p:sp>
      <p:grpSp>
        <p:nvGrpSpPr>
          <p:cNvPr id="41" name="Group 74"/>
          <p:cNvGrpSpPr/>
          <p:nvPr/>
        </p:nvGrpSpPr>
        <p:grpSpPr>
          <a:xfrm>
            <a:off x="1456152" y="5442108"/>
            <a:ext cx="381000" cy="381000"/>
            <a:chOff x="2078" y="1680"/>
            <a:chExt cx="1615" cy="1615"/>
          </a:xfrm>
        </p:grpSpPr>
        <p:sp>
          <p:nvSpPr>
            <p:cNvPr id="42"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3" name="Oval 76"/>
            <p:cNvSpPr>
              <a:spLocks noChangeArrowheads="1"/>
            </p:cNvSpPr>
            <p:nvPr/>
          </p:nvSpPr>
          <p:spPr bwMode="gray">
            <a:xfrm>
              <a:off x="2172" y="1774"/>
              <a:ext cx="1427" cy="1427"/>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4" name="Oval 77"/>
            <p:cNvSpPr>
              <a:spLocks noChangeArrowheads="1"/>
            </p:cNvSpPr>
            <p:nvPr/>
          </p:nvSpPr>
          <p:spPr bwMode="gray">
            <a:xfrm>
              <a:off x="2253" y="1855"/>
              <a:ext cx="1265" cy="1265"/>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5" name="Oval 78"/>
            <p:cNvSpPr>
              <a:spLocks noChangeArrowheads="1"/>
            </p:cNvSpPr>
            <p:nvPr/>
          </p:nvSpPr>
          <p:spPr bwMode="gray">
            <a:xfrm>
              <a:off x="2253" y="1855"/>
              <a:ext cx="1265" cy="1265"/>
            </a:xfrm>
            <a:prstGeom prst="ellipse">
              <a:avLst/>
            </a:prstGeom>
            <a:gradFill rotWithShape="1">
              <a:gsLst>
                <a:gs pos="0">
                  <a:srgbClr val="8D67E1">
                    <a:gamma/>
                    <a:shade val="0"/>
                    <a:invGamma/>
                  </a:srgbClr>
                </a:gs>
                <a:gs pos="100000">
                  <a:srgbClr val="8D67E1"/>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6" name="Oval 79"/>
            <p:cNvSpPr>
              <a:spLocks noChangeArrowheads="1"/>
            </p:cNvSpPr>
            <p:nvPr/>
          </p:nvSpPr>
          <p:spPr bwMode="gray">
            <a:xfrm>
              <a:off x="2334" y="1936"/>
              <a:ext cx="1097" cy="1104"/>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47" name="Oval 80"/>
            <p:cNvSpPr>
              <a:spLocks noChangeArrowheads="1"/>
            </p:cNvSpPr>
            <p:nvPr/>
          </p:nvSpPr>
          <p:spPr bwMode="gray">
            <a:xfrm>
              <a:off x="2334" y="1936"/>
              <a:ext cx="1097" cy="1104"/>
            </a:xfrm>
            <a:prstGeom prst="ellipse">
              <a:avLst/>
            </a:prstGeom>
            <a:gradFill rotWithShape="1">
              <a:gsLst>
                <a:gs pos="0">
                  <a:srgbClr val="8D67E1"/>
                </a:gs>
                <a:gs pos="100000">
                  <a:srgbClr val="8D67E1">
                    <a:gamma/>
                    <a:shade val="48627"/>
                    <a:invGamma/>
                  </a:srgb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163794"/>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研究方向与研究领域</a:t>
            </a:r>
          </a:p>
        </p:txBody>
      </p:sp>
      <p:sp>
        <p:nvSpPr>
          <p:cNvPr id="10" name="文本框 9"/>
          <p:cNvSpPr txBox="1"/>
          <p:nvPr/>
        </p:nvSpPr>
        <p:spPr>
          <a:xfrm>
            <a:off x="337875" y="1003300"/>
            <a:ext cx="8394065" cy="2806987"/>
          </a:xfrm>
          <a:prstGeom prst="rect">
            <a:avLst/>
          </a:prstGeom>
          <a:noFill/>
        </p:spPr>
        <p:txBody>
          <a:bodyPr wrap="square" rtlCol="0" anchor="t">
            <a:spAutoFit/>
          </a:bodyPr>
          <a:lstStyle/>
          <a:p>
            <a:pPr>
              <a:lnSpc>
                <a:spcPct val="150000"/>
              </a:lnSpc>
            </a:pPr>
            <a:r>
              <a:rPr lang="zh-CN" altLang="en-US" sz="2000" dirty="0">
                <a:latin typeface="Times New Roman" panose="02020603050405020304" pitchFamily="18" charset="0"/>
                <a:ea typeface="黑体" panose="02010609060101010101" pitchFamily="49" charset="-122"/>
              </a:rPr>
              <a:t>        网络编码的提出最初是为了提高传输的最大容量，随着研究的不断深入，逐渐分化为多个方向。目前广泛研究的方向是安全网络编码、物理层网络编码、无线网络编码以及无向有环多源等复杂环境下的网络编码理论等。随着网络编码技术的不断发展，网络编码也不断应用于许多环境中，如</a:t>
            </a:r>
            <a:r>
              <a:rPr lang="en-US" altLang="zh-CN" sz="2000" dirty="0">
                <a:latin typeface="Times New Roman" panose="02020603050405020304" pitchFamily="18" charset="0"/>
                <a:ea typeface="黑体" panose="02010609060101010101" pitchFamily="49" charset="-122"/>
              </a:rPr>
              <a:t>P2P</a:t>
            </a:r>
            <a:r>
              <a:rPr lang="zh-CN" altLang="en-US" sz="2000" dirty="0">
                <a:latin typeface="Times New Roman" panose="02020603050405020304" pitchFamily="18" charset="0"/>
                <a:ea typeface="黑体" panose="02010609060101010101" pitchFamily="49" charset="-122"/>
              </a:rPr>
              <a:t>网络、移动通信、量子通信、分布式文件存储等等领域。</a:t>
            </a:r>
            <a:endParaRPr lang="en-US" sz="2000" dirty="0">
              <a:latin typeface="Times New Roman" panose="02020603050405020304" pitchFamily="18" charset="0"/>
              <a:ea typeface="黑体" panose="02010609060101010101" pitchFamily="49" charset="-122"/>
              <a:sym typeface="+mn-ea"/>
            </a:endParaRPr>
          </a:p>
          <a:p>
            <a:pPr marL="342900" indent="-342900" algn="l">
              <a:lnSpc>
                <a:spcPct val="150000"/>
              </a:lnSpc>
              <a:buFont typeface="Wingdings" panose="05000000000000000000" charset="0"/>
              <a:buChar char="Ø"/>
            </a:pPr>
            <a:endParaRPr sz="2000" dirty="0">
              <a:latin typeface="Times New Roman" panose="02020603050405020304" pitchFamily="18" charset="0"/>
              <a:ea typeface="黑体" panose="02010609060101010101" pitchFamily="49" charset="-122"/>
              <a:sym typeface="+mn-ea"/>
            </a:endParaRPr>
          </a:p>
        </p:txBody>
      </p:sp>
      <p:sp>
        <p:nvSpPr>
          <p:cNvPr id="3" name="文本框 2"/>
          <p:cNvSpPr txBox="1"/>
          <p:nvPr/>
        </p:nvSpPr>
        <p:spPr>
          <a:xfrm>
            <a:off x="2438456" y="4271952"/>
            <a:ext cx="6172038" cy="1754326"/>
          </a:xfrm>
          <a:prstGeom prst="rect">
            <a:avLst/>
          </a:prstGeom>
          <a:noFill/>
        </p:spPr>
        <p:txBody>
          <a:bodyPr wrap="square" rtlCol="0" anchor="t">
            <a:spAutoFit/>
          </a:bodyPr>
          <a:lstStyle/>
          <a:p>
            <a:r>
              <a:rPr lang="zh-CN" altLang="en-US" sz="1800" dirty="0">
                <a:solidFill>
                  <a:srgbClr val="348ECA"/>
                </a:solidFill>
                <a:latin typeface="Times New Roman" panose="02020603050405020304" pitchFamily="18" charset="0"/>
                <a:ea typeface="黑体" panose="02010609060101010101" pitchFamily="49" charset="-122"/>
                <a:sym typeface="+mn-ea"/>
              </a:rPr>
              <a:t>        如今</a:t>
            </a:r>
            <a:r>
              <a:rPr lang="en-US" altLang="zh-CN" sz="1800" dirty="0">
                <a:solidFill>
                  <a:srgbClr val="348ECA"/>
                </a:solidFill>
                <a:latin typeface="Times New Roman" panose="02020603050405020304" pitchFamily="18" charset="0"/>
                <a:ea typeface="黑体" panose="02010609060101010101" pitchFamily="49" charset="-122"/>
                <a:sym typeface="+mn-ea"/>
              </a:rPr>
              <a:t>5G</a:t>
            </a:r>
            <a:r>
              <a:rPr lang="zh-CN" altLang="en-US" sz="1800" dirty="0">
                <a:solidFill>
                  <a:srgbClr val="348ECA"/>
                </a:solidFill>
                <a:latin typeface="Times New Roman" panose="02020603050405020304" pitchFamily="18" charset="0"/>
                <a:ea typeface="黑体" panose="02010609060101010101" pitchFamily="49" charset="-122"/>
                <a:sym typeface="+mn-ea"/>
              </a:rPr>
              <a:t>时代来临，在学习网络编码知识的同时，更要注重的是如何将知识和新技术结合起来，让知识成为撑起技术的基座，推动技术的创新。更重要的是，要带着我们身上</a:t>
            </a:r>
            <a:r>
              <a:rPr lang="zh-CN" altLang="en-US" sz="1800" dirty="0">
                <a:solidFill>
                  <a:srgbClr val="348ECA"/>
                </a:solidFill>
                <a:latin typeface="Times New Roman" panose="02020603050405020304" pitchFamily="18" charset="0"/>
                <a:ea typeface="黑体" panose="02010609060101010101" pitchFamily="49" charset="-122"/>
              </a:rPr>
              <a:t>浓厚的家</a:t>
            </a:r>
            <a:r>
              <a:rPr lang="zh-CN" altLang="en-US" sz="1800">
                <a:solidFill>
                  <a:srgbClr val="348ECA"/>
                </a:solidFill>
                <a:latin typeface="Times New Roman" panose="02020603050405020304" pitchFamily="18" charset="0"/>
                <a:ea typeface="黑体" panose="02010609060101010101" pitchFamily="49" charset="-122"/>
              </a:rPr>
              <a:t>国情怀</a:t>
            </a:r>
            <a:r>
              <a:rPr lang="zh-CN" altLang="en-US">
                <a:solidFill>
                  <a:srgbClr val="348ECA"/>
                </a:solidFill>
                <a:latin typeface="Times New Roman" panose="02020603050405020304" pitchFamily="18" charset="0"/>
                <a:ea typeface="黑体" panose="02010609060101010101" pitchFamily="49" charset="-122"/>
              </a:rPr>
              <a:t>、</a:t>
            </a:r>
            <a:r>
              <a:rPr lang="zh-CN" altLang="en-US" sz="1800">
                <a:solidFill>
                  <a:srgbClr val="348ECA"/>
                </a:solidFill>
                <a:latin typeface="Times New Roman" panose="02020603050405020304" pitchFamily="18" charset="0"/>
                <a:ea typeface="黑体" panose="02010609060101010101" pitchFamily="49" charset="-122"/>
              </a:rPr>
              <a:t>强烈</a:t>
            </a:r>
            <a:r>
              <a:rPr lang="zh-CN" altLang="en-US" sz="1800" dirty="0">
                <a:solidFill>
                  <a:srgbClr val="348ECA"/>
                </a:solidFill>
                <a:latin typeface="Times New Roman" panose="02020603050405020304" pitchFamily="18" charset="0"/>
                <a:ea typeface="黑体" panose="02010609060101010101" pitchFamily="49" charset="-122"/>
              </a:rPr>
              <a:t>的</a:t>
            </a:r>
            <a:r>
              <a:rPr lang="zh-CN" altLang="en-US" sz="1800">
                <a:solidFill>
                  <a:srgbClr val="348ECA"/>
                </a:solidFill>
                <a:latin typeface="Times New Roman" panose="02020603050405020304" pitchFamily="18" charset="0"/>
                <a:ea typeface="黑体" panose="02010609060101010101" pitchFamily="49" charset="-122"/>
              </a:rPr>
              <a:t>社会责任感，去</a:t>
            </a:r>
            <a:r>
              <a:rPr lang="zh-CN" altLang="en-US" sz="1800" dirty="0">
                <a:solidFill>
                  <a:srgbClr val="348ECA"/>
                </a:solidFill>
                <a:latin typeface="Times New Roman" panose="02020603050405020304" pitchFamily="18" charset="0"/>
                <a:ea typeface="黑体" panose="02010609060101010101" pitchFamily="49" charset="-122"/>
              </a:rPr>
              <a:t>学习，去实践，带着沉甸甸的责任去实现自己的价值。</a:t>
            </a:r>
            <a:endParaRPr lang="en-US" altLang="zh-CN" sz="1800" dirty="0">
              <a:solidFill>
                <a:srgbClr val="348ECA"/>
              </a:solidFill>
              <a:latin typeface="Times New Roman" panose="02020603050405020304" pitchFamily="18" charset="0"/>
              <a:ea typeface="黑体" panose="02010609060101010101" pitchFamily="49" charset="-122"/>
              <a:sym typeface="+mn-ea"/>
            </a:endParaRPr>
          </a:p>
          <a:p>
            <a:endParaRPr lang="zh-CN" altLang="en-US" b="1" dirty="0">
              <a:solidFill>
                <a:srgbClr val="348ECA"/>
              </a:solidFill>
              <a:latin typeface="黑体" panose="02010609060101010101" pitchFamily="49" charset="-122"/>
              <a:ea typeface="黑体" panose="02010609060101010101" pitchFamily="49" charset="-122"/>
              <a:sym typeface="+mn-ea"/>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 y="4362842"/>
            <a:ext cx="1447762" cy="1447762"/>
          </a:xfrm>
          <a:prstGeom prst="rect">
            <a:avLst/>
          </a:prstGeom>
        </p:spPr>
      </p:pic>
      <p:sp>
        <p:nvSpPr>
          <p:cNvPr id="7" name="内容占位符 2"/>
          <p:cNvSpPr txBox="1"/>
          <p:nvPr/>
        </p:nvSpPr>
        <p:spPr>
          <a:xfrm>
            <a:off x="412060" y="4023012"/>
            <a:ext cx="8394065" cy="2111967"/>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多播：网络编码的未来趋势</a:t>
            </a:r>
          </a:p>
        </p:txBody>
      </p:sp>
      <p:sp>
        <p:nvSpPr>
          <p:cNvPr id="10" name="文本框 9"/>
          <p:cNvSpPr txBox="1"/>
          <p:nvPr/>
        </p:nvSpPr>
        <p:spPr>
          <a:xfrm>
            <a:off x="469265" y="927735"/>
            <a:ext cx="8205470" cy="1938992"/>
          </a:xfrm>
          <a:prstGeom prst="rect">
            <a:avLst/>
          </a:prstGeom>
          <a:noFill/>
        </p:spPr>
        <p:txBody>
          <a:bodyPr wrap="square" rtlCol="0" anchor="t">
            <a:spAutoFit/>
          </a:bodyPr>
          <a:lstStyle/>
          <a:p>
            <a:pPr algn="l"/>
            <a:r>
              <a:rPr lang="zh-CN" altLang="en-US" sz="2000" dirty="0">
                <a:uFillTx/>
                <a:latin typeface="Times New Roman" panose="02020603050405020304" pitchFamily="18" charset="0"/>
                <a:ea typeface="黑体" panose="02010609060101010101" pitchFamily="49" charset="-122"/>
                <a:sym typeface="+mn-ea"/>
              </a:rPr>
              <a:t>        惠普公司提出，</a:t>
            </a:r>
            <a:r>
              <a:rPr lang="zh-CN" altLang="en-US" sz="2000" dirty="0">
                <a:solidFill>
                  <a:srgbClr val="FF0000"/>
                </a:solidFill>
                <a:uFillTx/>
                <a:latin typeface="Times New Roman" panose="02020603050405020304" pitchFamily="18" charset="0"/>
                <a:ea typeface="黑体" panose="02010609060101010101" pitchFamily="49" charset="-122"/>
                <a:sym typeface="+mn-ea"/>
              </a:rPr>
              <a:t>多播是网络编码未来趋势所在</a:t>
            </a:r>
            <a:r>
              <a:rPr lang="zh-CN" altLang="en-US" sz="2000" dirty="0">
                <a:uFillTx/>
                <a:latin typeface="Times New Roman" panose="02020603050405020304" pitchFamily="18" charset="0"/>
                <a:ea typeface="黑体" panose="02010609060101010101" pitchFamily="49" charset="-122"/>
                <a:sym typeface="+mn-ea"/>
              </a:rPr>
              <a:t>。所谓多播，就是同时把信息传送给一组目标节点，按照和传统路由架构相同的方式，采用网络编码就能大大改善网络的效率。区别于传统路由生成多份拷贝并用这些拷贝去连接多个目标节点来传输信息才能实现多播的形式，网络编码可以通过</a:t>
            </a:r>
            <a:r>
              <a:rPr lang="en-US" altLang="zh-CN" sz="2000" dirty="0" err="1">
                <a:uFillTx/>
                <a:latin typeface="Times New Roman" panose="02020603050405020304" pitchFamily="18" charset="0"/>
                <a:ea typeface="黑体" panose="02010609060101010101" pitchFamily="49" charset="-122"/>
                <a:sym typeface="+mn-ea"/>
              </a:rPr>
              <a:t>xor</a:t>
            </a:r>
            <a:r>
              <a:rPr lang="zh-CN" altLang="en-US" sz="2000" dirty="0">
                <a:uFillTx/>
                <a:latin typeface="Times New Roman" panose="02020603050405020304" pitchFamily="18" charset="0"/>
                <a:ea typeface="黑体" panose="02010609060101010101" pitchFamily="49" charset="-122"/>
                <a:sym typeface="+mn-ea"/>
              </a:rPr>
              <a:t>痕迹处理，大大减轻多份传输的压力。麻省理工学院的研究表明，网络编码可以使无线网络的吞吐量上获得</a:t>
            </a:r>
            <a:r>
              <a:rPr lang="zh-CN" altLang="en-US" sz="2000" dirty="0">
                <a:solidFill>
                  <a:srgbClr val="006DBB"/>
                </a:solidFill>
                <a:uFillTx/>
                <a:latin typeface="Times New Roman" panose="02020603050405020304" pitchFamily="18" charset="0"/>
                <a:ea typeface="黑体" panose="02010609060101010101" pitchFamily="49" charset="-122"/>
                <a:sym typeface="+mn-ea"/>
              </a:rPr>
              <a:t>“数倍的提升”</a:t>
            </a:r>
            <a:r>
              <a:rPr lang="zh-CN" altLang="en-US" sz="2000" dirty="0">
                <a:uFillTx/>
                <a:latin typeface="Times New Roman" panose="02020603050405020304" pitchFamily="18" charset="0"/>
                <a:ea typeface="黑体" panose="02010609060101010101" pitchFamily="49" charset="-122"/>
                <a:sym typeface="+mn-ea"/>
              </a:rPr>
              <a:t>。</a:t>
            </a:r>
            <a:endParaRPr lang="en-US" sz="2000" dirty="0">
              <a:uFillTx/>
              <a:latin typeface="Times New Roman" panose="02020603050405020304" pitchFamily="18" charset="0"/>
              <a:ea typeface="黑体" panose="02010609060101010101" pitchFamily="49" charset="-122"/>
              <a:sym typeface="+mn-ea"/>
            </a:endParaRPr>
          </a:p>
        </p:txBody>
      </p:sp>
      <p:grpSp>
        <p:nvGrpSpPr>
          <p:cNvPr id="6" name="组合 5"/>
          <p:cNvGrpSpPr/>
          <p:nvPr/>
        </p:nvGrpSpPr>
        <p:grpSpPr>
          <a:xfrm>
            <a:off x="2595540" y="3276604"/>
            <a:ext cx="4100852" cy="2904490"/>
            <a:chOff x="2611167" y="3429000"/>
            <a:chExt cx="4100852" cy="290449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7501" t="18230" r="7501" b="14272"/>
            <a:stretch>
              <a:fillRect/>
            </a:stretch>
          </p:blipFill>
          <p:spPr>
            <a:xfrm>
              <a:off x="2611167" y="3429000"/>
              <a:ext cx="3657505" cy="2904490"/>
            </a:xfrm>
            <a:prstGeom prst="rect">
              <a:avLst/>
            </a:prstGeom>
          </p:spPr>
        </p:pic>
        <p:pic>
          <p:nvPicPr>
            <p:cNvPr id="4" name="图片 3"/>
            <p:cNvPicPr>
              <a:picLocks noChangeAspect="1"/>
            </p:cNvPicPr>
            <p:nvPr/>
          </p:nvPicPr>
          <p:blipFill>
            <a:blip r:embed="rId3"/>
            <a:stretch>
              <a:fillRect/>
            </a:stretch>
          </p:blipFill>
          <p:spPr>
            <a:xfrm>
              <a:off x="5105386" y="4114782"/>
              <a:ext cx="1606633" cy="330217"/>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安全网络编码</a:t>
            </a:r>
          </a:p>
        </p:txBody>
      </p:sp>
      <p:sp>
        <p:nvSpPr>
          <p:cNvPr id="3" name="流程图: 接点 2"/>
          <p:cNvSpPr/>
          <p:nvPr/>
        </p:nvSpPr>
        <p:spPr>
          <a:xfrm>
            <a:off x="4298828" y="2143524"/>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a:t>
            </a:r>
            <a:endParaRPr lang="zh-CN" altLang="en-US" dirty="0"/>
          </a:p>
        </p:txBody>
      </p:sp>
      <p:sp>
        <p:nvSpPr>
          <p:cNvPr id="4" name="流程图: 接点 3"/>
          <p:cNvSpPr/>
          <p:nvPr/>
        </p:nvSpPr>
        <p:spPr>
          <a:xfrm>
            <a:off x="2590852" y="3161219"/>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a:t>
            </a:r>
            <a:endParaRPr lang="zh-CN" altLang="en-US" dirty="0"/>
          </a:p>
        </p:txBody>
      </p:sp>
      <p:cxnSp>
        <p:nvCxnSpPr>
          <p:cNvPr id="5" name="直接箭头连接符 4"/>
          <p:cNvCxnSpPr>
            <a:stCxn id="6" idx="6"/>
            <a:endCxn id="3" idx="1"/>
          </p:cNvCxnSpPr>
          <p:nvPr/>
        </p:nvCxnSpPr>
        <p:spPr bwMode="auto">
          <a:xfrm>
            <a:off x="2992158" y="1485951"/>
            <a:ext cx="1365440" cy="7133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流程图: 接点 5"/>
          <p:cNvSpPr/>
          <p:nvPr/>
        </p:nvSpPr>
        <p:spPr>
          <a:xfrm>
            <a:off x="2590852" y="1295456"/>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7" name="流程图: 接点 6"/>
          <p:cNvSpPr/>
          <p:nvPr/>
        </p:nvSpPr>
        <p:spPr>
          <a:xfrm>
            <a:off x="799844" y="2147676"/>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8" name="流程图: 接点 7"/>
          <p:cNvSpPr/>
          <p:nvPr/>
        </p:nvSpPr>
        <p:spPr>
          <a:xfrm>
            <a:off x="2590852" y="4361259"/>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9" name="流程图: 接点 8"/>
          <p:cNvSpPr/>
          <p:nvPr/>
        </p:nvSpPr>
        <p:spPr>
          <a:xfrm>
            <a:off x="799844" y="5382094"/>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t>
            </a:r>
            <a:endParaRPr lang="zh-CN" altLang="en-US" dirty="0"/>
          </a:p>
        </p:txBody>
      </p:sp>
      <p:sp>
        <p:nvSpPr>
          <p:cNvPr id="10" name="流程图: 接点 9"/>
          <p:cNvSpPr/>
          <p:nvPr/>
        </p:nvSpPr>
        <p:spPr>
          <a:xfrm>
            <a:off x="4298828" y="5382094"/>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a:t>
            </a:r>
            <a:endParaRPr lang="zh-CN" altLang="en-US" dirty="0"/>
          </a:p>
        </p:txBody>
      </p:sp>
      <p:cxnSp>
        <p:nvCxnSpPr>
          <p:cNvPr id="11" name="直接箭头连接符 10"/>
          <p:cNvCxnSpPr>
            <a:stCxn id="6" idx="2"/>
            <a:endCxn id="7" idx="7"/>
          </p:cNvCxnSpPr>
          <p:nvPr/>
        </p:nvCxnSpPr>
        <p:spPr bwMode="auto">
          <a:xfrm flipH="1">
            <a:off x="1142380" y="1485951"/>
            <a:ext cx="1448472" cy="71752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直接箭头连接符 11"/>
          <p:cNvCxnSpPr>
            <a:stCxn id="8" idx="2"/>
            <a:endCxn id="9" idx="6"/>
          </p:cNvCxnSpPr>
          <p:nvPr/>
        </p:nvCxnSpPr>
        <p:spPr bwMode="auto">
          <a:xfrm flipH="1">
            <a:off x="1201150" y="4551754"/>
            <a:ext cx="1389702" cy="10208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直接箭头连接符 12"/>
          <p:cNvCxnSpPr>
            <a:stCxn id="8" idx="6"/>
            <a:endCxn id="10" idx="2"/>
          </p:cNvCxnSpPr>
          <p:nvPr/>
        </p:nvCxnSpPr>
        <p:spPr bwMode="auto">
          <a:xfrm>
            <a:off x="2992158" y="4551754"/>
            <a:ext cx="1306670" cy="10208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直接箭头连接符 13"/>
          <p:cNvCxnSpPr>
            <a:stCxn id="7" idx="5"/>
            <a:endCxn id="4" idx="2"/>
          </p:cNvCxnSpPr>
          <p:nvPr/>
        </p:nvCxnSpPr>
        <p:spPr bwMode="auto">
          <a:xfrm>
            <a:off x="1142380" y="2472871"/>
            <a:ext cx="1448472" cy="8788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 name="直接箭头连接符 14"/>
          <p:cNvCxnSpPr>
            <a:stCxn id="3" idx="4"/>
            <a:endCxn id="10" idx="0"/>
          </p:cNvCxnSpPr>
          <p:nvPr/>
        </p:nvCxnSpPr>
        <p:spPr bwMode="auto">
          <a:xfrm>
            <a:off x="4499481" y="2524514"/>
            <a:ext cx="0" cy="28575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直接箭头连接符 15"/>
          <p:cNvCxnSpPr>
            <a:stCxn id="7" idx="4"/>
            <a:endCxn id="9" idx="0"/>
          </p:cNvCxnSpPr>
          <p:nvPr/>
        </p:nvCxnSpPr>
        <p:spPr bwMode="auto">
          <a:xfrm>
            <a:off x="1000497" y="2528666"/>
            <a:ext cx="0" cy="285342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直接箭头连接符 16"/>
          <p:cNvCxnSpPr>
            <a:stCxn id="3" idx="3"/>
            <a:endCxn id="4" idx="6"/>
          </p:cNvCxnSpPr>
          <p:nvPr/>
        </p:nvCxnSpPr>
        <p:spPr bwMode="auto">
          <a:xfrm flipH="1">
            <a:off x="2992158" y="2468719"/>
            <a:ext cx="1365440" cy="88299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直接箭头连接符 17"/>
          <p:cNvCxnSpPr>
            <a:stCxn id="4" idx="4"/>
            <a:endCxn id="8" idx="0"/>
          </p:cNvCxnSpPr>
          <p:nvPr/>
        </p:nvCxnSpPr>
        <p:spPr bwMode="auto">
          <a:xfrm>
            <a:off x="2791505" y="3542209"/>
            <a:ext cx="0" cy="819050"/>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60" name="Text Box 27"/>
          <p:cNvSpPr txBox="1">
            <a:spLocks noChangeArrowheads="1"/>
          </p:cNvSpPr>
          <p:nvPr/>
        </p:nvSpPr>
        <p:spPr bwMode="auto">
          <a:xfrm>
            <a:off x="5577087" y="1485951"/>
            <a:ext cx="3706813" cy="92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spAutoFit/>
          </a:bodyPr>
          <a:lstStyle>
            <a:lvl1pPr marL="447675" indent="-447675"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marL="0" indent="0" eaLnBrk="1" hangingPunct="1"/>
            <a:r>
              <a:rPr kumimoji="0" lang="en-US" altLang="zh-TW" sz="1800" i="1" dirty="0">
                <a:latin typeface="+mn-lt"/>
                <a:ea typeface="+mn-ea"/>
                <a:cs typeface="Times New Roman" panose="02020603050405020304" pitchFamily="18" charset="0"/>
              </a:rPr>
              <a:t>m</a:t>
            </a:r>
            <a:r>
              <a:rPr kumimoji="0" lang="en-US" altLang="zh-TW" sz="1800" dirty="0">
                <a:latin typeface="+mn-lt"/>
                <a:ea typeface="+mn-ea"/>
                <a:cs typeface="Times New Roman" panose="02020603050405020304" pitchFamily="18" charset="0"/>
              </a:rPr>
              <a:t> = </a:t>
            </a:r>
            <a:r>
              <a:rPr kumimoji="0" lang="zh-CN" altLang="en-US" sz="1800" dirty="0">
                <a:latin typeface="+mn-lt"/>
                <a:ea typeface="+mn-ea"/>
                <a:cs typeface="Times New Roman" panose="02020603050405020304" pitchFamily="18" charset="0"/>
              </a:rPr>
              <a:t>传递的信息</a:t>
            </a:r>
            <a:endParaRPr kumimoji="0" lang="en-US" altLang="zh-TW" sz="1800" dirty="0">
              <a:latin typeface="+mn-lt"/>
              <a:ea typeface="+mn-ea"/>
              <a:cs typeface="Times New Roman" panose="02020603050405020304" pitchFamily="18" charset="0"/>
            </a:endParaRPr>
          </a:p>
          <a:p>
            <a:pPr marL="0" indent="0" eaLnBrk="1" hangingPunct="1"/>
            <a:endParaRPr kumimoji="0" lang="en-US" altLang="zh-TW" sz="1800" dirty="0">
              <a:latin typeface="+mn-lt"/>
              <a:ea typeface="+mn-ea"/>
              <a:cs typeface="Times New Roman" panose="02020603050405020304" pitchFamily="18" charset="0"/>
            </a:endParaRPr>
          </a:p>
          <a:p>
            <a:pPr marL="0" indent="0" eaLnBrk="1" hangingPunct="1"/>
            <a:r>
              <a:rPr kumimoji="0" lang="en-US" altLang="zh-TW" sz="1800" i="1" dirty="0">
                <a:latin typeface="+mn-lt"/>
                <a:ea typeface="+mn-ea"/>
                <a:cs typeface="Times New Roman" panose="02020603050405020304" pitchFamily="18" charset="0"/>
              </a:rPr>
              <a:t>x </a:t>
            </a:r>
            <a:r>
              <a:rPr kumimoji="0" lang="en-US" altLang="zh-TW" sz="1800" dirty="0">
                <a:latin typeface="+mn-lt"/>
                <a:ea typeface="+mn-ea"/>
                <a:cs typeface="Times New Roman" panose="02020603050405020304" pitchFamily="18" charset="0"/>
              </a:rPr>
              <a:t>= </a:t>
            </a:r>
            <a:r>
              <a:rPr kumimoji="0" lang="zh-CN" altLang="en-US" sz="1800" dirty="0">
                <a:latin typeface="+mn-lt"/>
                <a:ea typeface="+mn-ea"/>
                <a:cs typeface="Times New Roman" panose="02020603050405020304" pitchFamily="18" charset="0"/>
              </a:rPr>
              <a:t>源点随机生成的值</a:t>
            </a:r>
            <a:endParaRPr kumimoji="0" lang="en-US" altLang="zh-TW" sz="1800" dirty="0">
              <a:latin typeface="+mn-lt"/>
              <a:ea typeface="+mn-ea"/>
              <a:cs typeface="Times New Roman" panose="02020603050405020304" pitchFamily="18" charset="0"/>
            </a:endParaRPr>
          </a:p>
        </p:txBody>
      </p:sp>
      <p:sp>
        <p:nvSpPr>
          <p:cNvPr id="61" name="Text Box 18"/>
          <p:cNvSpPr txBox="1">
            <a:spLocks noChangeArrowheads="1"/>
          </p:cNvSpPr>
          <p:nvPr/>
        </p:nvSpPr>
        <p:spPr bwMode="auto">
          <a:xfrm>
            <a:off x="1201150" y="1444785"/>
            <a:ext cx="63442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err="1">
                <a:cs typeface="Times New Roman" panose="02020603050405020304" pitchFamily="18" charset="0"/>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2" name="Text Box 18"/>
          <p:cNvSpPr txBox="1">
            <a:spLocks noChangeArrowheads="1"/>
          </p:cNvSpPr>
          <p:nvPr/>
        </p:nvSpPr>
        <p:spPr bwMode="auto">
          <a:xfrm>
            <a:off x="1685774" y="2487543"/>
            <a:ext cx="63442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err="1">
                <a:cs typeface="Times New Roman" panose="02020603050405020304" pitchFamily="18" charset="0"/>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3" name="Text Box 18"/>
          <p:cNvSpPr txBox="1">
            <a:spLocks noChangeArrowheads="1"/>
          </p:cNvSpPr>
          <p:nvPr/>
        </p:nvSpPr>
        <p:spPr bwMode="auto">
          <a:xfrm>
            <a:off x="366076" y="3753615"/>
            <a:ext cx="63442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err="1">
                <a:cs typeface="Times New Roman" panose="02020603050405020304" pitchFamily="18" charset="0"/>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4" name="Text Box 18"/>
          <p:cNvSpPr txBox="1">
            <a:spLocks noChangeArrowheads="1"/>
          </p:cNvSpPr>
          <p:nvPr/>
        </p:nvSpPr>
        <p:spPr bwMode="auto">
          <a:xfrm>
            <a:off x="3195694" y="4419574"/>
            <a:ext cx="34107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5" name="Text Box 18"/>
          <p:cNvSpPr txBox="1">
            <a:spLocks noChangeArrowheads="1"/>
          </p:cNvSpPr>
          <p:nvPr/>
        </p:nvSpPr>
        <p:spPr bwMode="auto">
          <a:xfrm>
            <a:off x="4529941" y="3753615"/>
            <a:ext cx="65045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CN" sz="1800" i="1" dirty="0" err="1">
                <a:cs typeface="Times New Roman" panose="02020603050405020304" pitchFamily="18" charset="0"/>
                <a:sym typeface="Symbol" panose="05050102010706020507"/>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6" name="Text Box 18"/>
          <p:cNvSpPr txBox="1">
            <a:spLocks noChangeArrowheads="1"/>
          </p:cNvSpPr>
          <p:nvPr/>
        </p:nvSpPr>
        <p:spPr bwMode="auto">
          <a:xfrm>
            <a:off x="3177067" y="2482237"/>
            <a:ext cx="65045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CN" sz="1800" i="1" dirty="0" err="1">
                <a:cs typeface="Times New Roman" panose="02020603050405020304" pitchFamily="18" charset="0"/>
                <a:sym typeface="Symbol" panose="05050102010706020507"/>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7" name="Text Box 18"/>
          <p:cNvSpPr txBox="1">
            <a:spLocks noChangeArrowheads="1"/>
          </p:cNvSpPr>
          <p:nvPr/>
        </p:nvSpPr>
        <p:spPr bwMode="auto">
          <a:xfrm>
            <a:off x="3707147" y="1444785"/>
            <a:ext cx="65045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CN" sz="1800" i="1" dirty="0" err="1">
                <a:cs typeface="Times New Roman" panose="02020603050405020304" pitchFamily="18" charset="0"/>
                <a:sym typeface="Symbol" panose="05050102010706020507"/>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8" name="Text Box 18"/>
          <p:cNvSpPr txBox="1">
            <a:spLocks noChangeArrowheads="1"/>
          </p:cNvSpPr>
          <p:nvPr/>
        </p:nvSpPr>
        <p:spPr bwMode="auto">
          <a:xfrm>
            <a:off x="1977098" y="4419574"/>
            <a:ext cx="34107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9" name="文本框 68"/>
          <p:cNvSpPr txBox="1"/>
          <p:nvPr/>
        </p:nvSpPr>
        <p:spPr>
          <a:xfrm>
            <a:off x="2793715" y="3780521"/>
            <a:ext cx="1114408" cy="369332"/>
          </a:xfrm>
          <a:prstGeom prst="rect">
            <a:avLst/>
          </a:prstGeom>
          <a:noFill/>
        </p:spPr>
        <p:txBody>
          <a:bodyPr wrap="none" rtlCol="0" anchor="t">
            <a:spAutoFit/>
          </a:bodyPr>
          <a:lstStyle/>
          <a:p>
            <a:r>
              <a:rPr lang="zh-CN" altLang="en-US" b="1" dirty="0">
                <a:solidFill>
                  <a:srgbClr val="FF0000"/>
                </a:solidFill>
                <a:latin typeface="黑体" panose="02010609060101010101" pitchFamily="49" charset="-122"/>
                <a:ea typeface="黑体" panose="02010609060101010101" pitchFamily="49" charset="-122"/>
                <a:sym typeface="+mn-ea"/>
              </a:rPr>
              <a:t>公用信道</a:t>
            </a:r>
          </a:p>
        </p:txBody>
      </p:sp>
      <p:sp>
        <p:nvSpPr>
          <p:cNvPr id="70" name="Text Box 18"/>
          <p:cNvSpPr txBox="1">
            <a:spLocks noChangeArrowheads="1"/>
          </p:cNvSpPr>
          <p:nvPr/>
        </p:nvSpPr>
        <p:spPr bwMode="auto">
          <a:xfrm>
            <a:off x="2412955" y="3767068"/>
            <a:ext cx="34107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71" name="文本框 70"/>
          <p:cNvSpPr txBox="1"/>
          <p:nvPr/>
        </p:nvSpPr>
        <p:spPr>
          <a:xfrm>
            <a:off x="5333980" y="4402751"/>
            <a:ext cx="3314092" cy="646331"/>
          </a:xfrm>
          <a:prstGeom prst="rect">
            <a:avLst/>
          </a:prstGeom>
          <a:noFill/>
        </p:spPr>
        <p:txBody>
          <a:bodyPr wrap="square" rtlCol="0" anchor="t">
            <a:spAutoFit/>
          </a:bodyPr>
          <a:lstStyle/>
          <a:p>
            <a:r>
              <a:rPr lang="zh-CN" altLang="en-US" b="1" dirty="0">
                <a:solidFill>
                  <a:srgbClr val="FF0000"/>
                </a:solidFill>
                <a:latin typeface="黑体" panose="02010609060101010101" pitchFamily="49" charset="-122"/>
                <a:ea typeface="黑体" panose="02010609060101010101" pitchFamily="49" charset="-122"/>
                <a:sym typeface="+mn-ea"/>
              </a:rPr>
              <a:t>若窃听者窃听到私人信道，则其可以获知</a:t>
            </a:r>
            <a:r>
              <a:rPr lang="en-US" altLang="zh-CN" b="1" dirty="0">
                <a:solidFill>
                  <a:srgbClr val="FF0000"/>
                </a:solidFill>
                <a:latin typeface="黑体" panose="02010609060101010101" pitchFamily="49" charset="-122"/>
                <a:ea typeface="黑体" panose="02010609060101010101" pitchFamily="49" charset="-122"/>
                <a:sym typeface="+mn-ea"/>
              </a:rPr>
              <a:t>m</a:t>
            </a:r>
            <a:r>
              <a:rPr lang="zh-CN" altLang="en-US" b="1" dirty="0">
                <a:solidFill>
                  <a:srgbClr val="FF0000"/>
                </a:solidFill>
                <a:latin typeface="黑体" panose="02010609060101010101" pitchFamily="49" charset="-122"/>
                <a:ea typeface="黑体" panose="02010609060101010101" pitchFamily="49" charset="-122"/>
                <a:sym typeface="+mn-ea"/>
              </a:rPr>
              <a:t>和</a:t>
            </a:r>
            <a:r>
              <a:rPr lang="en-US" altLang="zh-CN" b="1" dirty="0">
                <a:solidFill>
                  <a:srgbClr val="FF0000"/>
                </a:solidFill>
                <a:latin typeface="黑体" panose="02010609060101010101" pitchFamily="49" charset="-122"/>
                <a:ea typeface="黑体" panose="02010609060101010101" pitchFamily="49" charset="-122"/>
                <a:sym typeface="+mn-ea"/>
              </a:rPr>
              <a:t>x</a:t>
            </a:r>
            <a:r>
              <a:rPr lang="zh-CN" altLang="en-US" b="1" dirty="0">
                <a:solidFill>
                  <a:srgbClr val="FF0000"/>
                </a:solidFill>
                <a:latin typeface="黑体" panose="02010609060101010101" pitchFamily="49" charset="-122"/>
                <a:ea typeface="黑体" panose="02010609060101010101" pitchFamily="49" charset="-122"/>
                <a:sym typeface="+mn-ea"/>
              </a:rPr>
              <a:t>，不安全！</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557338"/>
            <a:ext cx="4419600" cy="4824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243" name="AutoShape 71"/>
          <p:cNvSpPr>
            <a:spLocks noChangeArrowheads="1"/>
          </p:cNvSpPr>
          <p:nvPr/>
        </p:nvSpPr>
        <p:spPr bwMode="auto">
          <a:xfrm rot="-6292117">
            <a:off x="4728368" y="3275807"/>
            <a:ext cx="392113" cy="170815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eaLnBrk="0" hangingPunct="0"/>
            <a:endParaRPr kumimoji="0" lang="en-US" altLang="zh-TW" sz="2400">
              <a:latin typeface="Arial" panose="020B0604020202020204" pitchFamily="34" charset="0"/>
              <a:ea typeface="MS PGothic" panose="020B0600070205080204" pitchFamily="34" charset="-128"/>
            </a:endParaRPr>
          </a:p>
        </p:txBody>
      </p:sp>
      <p:sp>
        <p:nvSpPr>
          <p:cNvPr id="10244" name="Rectangle 70"/>
          <p:cNvSpPr>
            <a:spLocks noChangeArrowheads="1"/>
          </p:cNvSpPr>
          <p:nvPr/>
        </p:nvSpPr>
        <p:spPr bwMode="auto">
          <a:xfrm>
            <a:off x="3563938" y="4292600"/>
            <a:ext cx="647700" cy="2873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kumimoji="0" lang="en-US" altLang="zh-TW" sz="2400">
              <a:latin typeface="Arial" panose="020B0604020202020204" pitchFamily="34" charset="0"/>
              <a:ea typeface="MS PGothic" panose="020B0600070205080204" pitchFamily="34" charset="-128"/>
            </a:endParaRPr>
          </a:p>
        </p:txBody>
      </p:sp>
      <p:sp>
        <p:nvSpPr>
          <p:cNvPr id="10245" name="Rectangle 72"/>
          <p:cNvSpPr>
            <a:spLocks noChangeArrowheads="1"/>
          </p:cNvSpPr>
          <p:nvPr/>
        </p:nvSpPr>
        <p:spPr bwMode="auto">
          <a:xfrm>
            <a:off x="2670175" y="5589588"/>
            <a:ext cx="1614488" cy="287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kumimoji="0" lang="en-US" altLang="zh-TW" sz="2400">
              <a:latin typeface="Arial" panose="020B0604020202020204" pitchFamily="34" charset="0"/>
              <a:ea typeface="MS PGothic" panose="020B0600070205080204" pitchFamily="34" charset="-128"/>
            </a:endParaRPr>
          </a:p>
        </p:txBody>
      </p:sp>
      <p:sp>
        <p:nvSpPr>
          <p:cNvPr id="10246" name="Line 73"/>
          <p:cNvSpPr>
            <a:spLocks noChangeShapeType="1"/>
          </p:cNvSpPr>
          <p:nvPr/>
        </p:nvSpPr>
        <p:spPr bwMode="auto">
          <a:xfrm flipH="1">
            <a:off x="5116513" y="3238500"/>
            <a:ext cx="198437" cy="2125663"/>
          </a:xfrm>
          <a:prstGeom prst="line">
            <a:avLst/>
          </a:prstGeom>
          <a:noFill/>
          <a:ln w="57150">
            <a:solidFill>
              <a:srgbClr val="009CDA"/>
            </a:solidFill>
            <a:round/>
          </a:ln>
          <a:extLst>
            <a:ext uri="{909E8E84-426E-40DD-AFC4-6F175D3DCCD1}">
              <a14:hiddenFill xmlns:a14="http://schemas.microsoft.com/office/drawing/2010/main">
                <a:noFill/>
              </a14:hiddenFill>
            </a:ext>
          </a:extLst>
        </p:spPr>
        <p:txBody>
          <a:bodyPr/>
          <a:lstStyle/>
          <a:p>
            <a:endParaRPr lang="en-US"/>
          </a:p>
        </p:txBody>
      </p:sp>
      <p:sp>
        <p:nvSpPr>
          <p:cNvPr id="32835" name="Freeform 67"/>
          <p:cNvSpPr/>
          <p:nvPr/>
        </p:nvSpPr>
        <p:spPr bwMode="auto">
          <a:xfrm>
            <a:off x="2122488" y="2278063"/>
            <a:ext cx="3313112" cy="3455987"/>
          </a:xfrm>
          <a:custGeom>
            <a:avLst/>
            <a:gdLst>
              <a:gd name="T0" fmla="*/ 2147483647 w 2087"/>
              <a:gd name="T1" fmla="*/ 0 h 2177"/>
              <a:gd name="T2" fmla="*/ 2147483647 w 2087"/>
              <a:gd name="T3" fmla="*/ 2147483647 h 2177"/>
              <a:gd name="T4" fmla="*/ 2147483647 w 2087"/>
              <a:gd name="T5" fmla="*/ 2147483647 h 2177"/>
              <a:gd name="T6" fmla="*/ 2147483647 w 2087"/>
              <a:gd name="T7" fmla="*/ 2147483647 h 2177"/>
              <a:gd name="T8" fmla="*/ 0 w 2087"/>
              <a:gd name="T9" fmla="*/ 2147483647 h 2177"/>
              <a:gd name="T10" fmla="*/ 0 60000 65536"/>
              <a:gd name="T11" fmla="*/ 0 60000 65536"/>
              <a:gd name="T12" fmla="*/ 0 60000 65536"/>
              <a:gd name="T13" fmla="*/ 0 60000 65536"/>
              <a:gd name="T14" fmla="*/ 0 60000 65536"/>
              <a:gd name="T15" fmla="*/ 0 w 2087"/>
              <a:gd name="T16" fmla="*/ 0 h 2177"/>
              <a:gd name="T17" fmla="*/ 2087 w 2087"/>
              <a:gd name="T18" fmla="*/ 2177 h 2177"/>
            </a:gdLst>
            <a:ahLst/>
            <a:cxnLst>
              <a:cxn ang="T10">
                <a:pos x="T0" y="T1"/>
              </a:cxn>
              <a:cxn ang="T11">
                <a:pos x="T2" y="T3"/>
              </a:cxn>
              <a:cxn ang="T12">
                <a:pos x="T4" y="T5"/>
              </a:cxn>
              <a:cxn ang="T13">
                <a:pos x="T6" y="T7"/>
              </a:cxn>
              <a:cxn ang="T14">
                <a:pos x="T8" y="T9"/>
              </a:cxn>
            </a:cxnLst>
            <a:rect l="T15" t="T16" r="T17" b="T18"/>
            <a:pathLst>
              <a:path w="2087" h="2177">
                <a:moveTo>
                  <a:pt x="1542" y="0"/>
                </a:moveTo>
                <a:lnTo>
                  <a:pt x="2087" y="317"/>
                </a:lnTo>
                <a:lnTo>
                  <a:pt x="953" y="907"/>
                </a:lnTo>
                <a:lnTo>
                  <a:pt x="953" y="1678"/>
                </a:lnTo>
                <a:lnTo>
                  <a:pt x="0" y="2177"/>
                </a:lnTo>
              </a:path>
            </a:pathLst>
          </a:custGeom>
          <a:noFill/>
          <a:ln w="152400">
            <a:solidFill>
              <a:srgbClr val="CC3300">
                <a:alpha val="30196"/>
              </a:srgb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836" name="Freeform 68"/>
          <p:cNvSpPr/>
          <p:nvPr/>
        </p:nvSpPr>
        <p:spPr bwMode="auto">
          <a:xfrm flipH="1">
            <a:off x="1474788" y="2276475"/>
            <a:ext cx="3313112" cy="3455988"/>
          </a:xfrm>
          <a:custGeom>
            <a:avLst/>
            <a:gdLst>
              <a:gd name="T0" fmla="*/ 2147483647 w 2087"/>
              <a:gd name="T1" fmla="*/ 0 h 2177"/>
              <a:gd name="T2" fmla="*/ 2147483647 w 2087"/>
              <a:gd name="T3" fmla="*/ 2147483647 h 2177"/>
              <a:gd name="T4" fmla="*/ 2147483647 w 2087"/>
              <a:gd name="T5" fmla="*/ 2147483647 h 2177"/>
              <a:gd name="T6" fmla="*/ 2147483647 w 2087"/>
              <a:gd name="T7" fmla="*/ 2147483647 h 2177"/>
              <a:gd name="T8" fmla="*/ 0 w 2087"/>
              <a:gd name="T9" fmla="*/ 2147483647 h 2177"/>
              <a:gd name="T10" fmla="*/ 0 60000 65536"/>
              <a:gd name="T11" fmla="*/ 0 60000 65536"/>
              <a:gd name="T12" fmla="*/ 0 60000 65536"/>
              <a:gd name="T13" fmla="*/ 0 60000 65536"/>
              <a:gd name="T14" fmla="*/ 0 60000 65536"/>
              <a:gd name="T15" fmla="*/ 0 w 2087"/>
              <a:gd name="T16" fmla="*/ 0 h 2177"/>
              <a:gd name="T17" fmla="*/ 2087 w 2087"/>
              <a:gd name="T18" fmla="*/ 2177 h 2177"/>
            </a:gdLst>
            <a:ahLst/>
            <a:cxnLst>
              <a:cxn ang="T10">
                <a:pos x="T0" y="T1"/>
              </a:cxn>
              <a:cxn ang="T11">
                <a:pos x="T2" y="T3"/>
              </a:cxn>
              <a:cxn ang="T12">
                <a:pos x="T4" y="T5"/>
              </a:cxn>
              <a:cxn ang="T13">
                <a:pos x="T6" y="T7"/>
              </a:cxn>
              <a:cxn ang="T14">
                <a:pos x="T8" y="T9"/>
              </a:cxn>
            </a:cxnLst>
            <a:rect l="T15" t="T16" r="T17" b="T18"/>
            <a:pathLst>
              <a:path w="2087" h="2177">
                <a:moveTo>
                  <a:pt x="1542" y="0"/>
                </a:moveTo>
                <a:lnTo>
                  <a:pt x="2087" y="317"/>
                </a:lnTo>
                <a:lnTo>
                  <a:pt x="953" y="907"/>
                </a:lnTo>
                <a:lnTo>
                  <a:pt x="953" y="1678"/>
                </a:lnTo>
                <a:lnTo>
                  <a:pt x="0" y="2177"/>
                </a:lnTo>
              </a:path>
            </a:pathLst>
          </a:custGeom>
          <a:noFill/>
          <a:ln w="152400">
            <a:solidFill>
              <a:srgbClr val="990033">
                <a:alpha val="30196"/>
              </a:srgbClr>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4458" name="AutoShape 10"/>
          <p:cNvSpPr>
            <a:spLocks noChangeArrowheads="1"/>
          </p:cNvSpPr>
          <p:nvPr/>
        </p:nvSpPr>
        <p:spPr bwMode="auto">
          <a:xfrm>
            <a:off x="2484438" y="3968750"/>
            <a:ext cx="1908175" cy="1044575"/>
          </a:xfrm>
          <a:prstGeom prst="irregularSeal1">
            <a:avLst/>
          </a:prstGeom>
          <a:solidFill>
            <a:srgbClr val="FF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zh-TW">
              <a:latin typeface="Arial" panose="020B0604020202020204" pitchFamily="34" charset="0"/>
            </a:endParaRPr>
          </a:p>
        </p:txBody>
      </p:sp>
      <p:sp>
        <p:nvSpPr>
          <p:cNvPr id="32846" name="Text Box 78"/>
          <p:cNvSpPr txBox="1">
            <a:spLocks noChangeArrowheads="1"/>
          </p:cNvSpPr>
          <p:nvPr/>
        </p:nvSpPr>
        <p:spPr bwMode="auto">
          <a:xfrm>
            <a:off x="2573338" y="4292600"/>
            <a:ext cx="1673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a:spcBef>
                <a:spcPct val="50000"/>
              </a:spcBef>
            </a:pPr>
            <a:r>
              <a:rPr kumimoji="0" lang="zh-CN" altLang="en-US" sz="1600" b="1" dirty="0">
                <a:latin typeface="+mn-ea"/>
                <a:ea typeface="+mn-ea"/>
                <a:sym typeface="Symbol" panose="05050102010706020507" pitchFamily="18" charset="2"/>
              </a:rPr>
              <a:t>碰撞</a:t>
            </a:r>
            <a:endParaRPr kumimoji="0" lang="en-US" altLang="zh-TW" sz="1600" b="1" dirty="0">
              <a:latin typeface="+mn-ea"/>
              <a:ea typeface="+mn-ea"/>
              <a:sym typeface="Symbol" panose="05050102010706020507" pitchFamily="18" charset="2"/>
            </a:endParaRPr>
          </a:p>
        </p:txBody>
      </p:sp>
      <p:sp>
        <p:nvSpPr>
          <p:cNvPr id="10252" name="Rectangle 69"/>
          <p:cNvSpPr>
            <a:spLocks noChangeArrowheads="1"/>
          </p:cNvSpPr>
          <p:nvPr/>
        </p:nvSpPr>
        <p:spPr bwMode="auto">
          <a:xfrm>
            <a:off x="5616575" y="3068638"/>
            <a:ext cx="360363"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kumimoji="0" lang="en-US" altLang="zh-TW" sz="2400">
              <a:latin typeface="Arial" panose="020B0604020202020204" pitchFamily="34" charset="0"/>
              <a:ea typeface="MS PGothic" panose="020B0600070205080204" pitchFamily="34" charset="-128"/>
            </a:endParaRPr>
          </a:p>
        </p:txBody>
      </p:sp>
      <p:sp>
        <p:nvSpPr>
          <p:cNvPr id="13" name="标题 1"/>
          <p:cNvSpPr txBox="1"/>
          <p:nvPr/>
        </p:nvSpPr>
        <p:spPr>
          <a:xfrm>
            <a:off x="4419604" y="222251"/>
            <a:ext cx="4512945" cy="685800"/>
          </a:xfrm>
          <a:prstGeom prst="rect">
            <a:avLst/>
          </a:prstGeom>
        </p:spPr>
        <p:txBody>
          <a:bodyP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zh-CN" altLang="en-US" sz="2400" dirty="0">
                <a:sym typeface="+mn-ea"/>
              </a:rPr>
              <a:t>引入：传统路由</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44458"/>
                                        </p:tgtEl>
                                        <p:attrNameLst>
                                          <p:attrName>style.visibility</p:attrName>
                                        </p:attrNameLst>
                                      </p:cBhvr>
                                      <p:to>
                                        <p:strVal val="visible"/>
                                      </p:to>
                                    </p:set>
                                    <p:anim calcmode="lin" valueType="num">
                                      <p:cBhvr>
                                        <p:cTn id="7" dur="500" fill="hold"/>
                                        <p:tgtEl>
                                          <p:spTgt spid="744458"/>
                                        </p:tgtEl>
                                        <p:attrNameLst>
                                          <p:attrName>ppt_w</p:attrName>
                                        </p:attrNameLst>
                                      </p:cBhvr>
                                      <p:tavLst>
                                        <p:tav tm="0">
                                          <p:val>
                                            <p:fltVal val="0"/>
                                          </p:val>
                                        </p:tav>
                                        <p:tav tm="100000">
                                          <p:val>
                                            <p:strVal val="#ppt_w"/>
                                          </p:val>
                                        </p:tav>
                                      </p:tavLst>
                                    </p:anim>
                                    <p:anim calcmode="lin" valueType="num">
                                      <p:cBhvr>
                                        <p:cTn id="8" dur="500" fill="hold"/>
                                        <p:tgtEl>
                                          <p:spTgt spid="744458"/>
                                        </p:tgtEl>
                                        <p:attrNameLst>
                                          <p:attrName>ppt_h</p:attrName>
                                        </p:attrNameLst>
                                      </p:cBhvr>
                                      <p:tavLst>
                                        <p:tav tm="0">
                                          <p:val>
                                            <p:fltVal val="0"/>
                                          </p:val>
                                        </p:tav>
                                        <p:tav tm="100000">
                                          <p:val>
                                            <p:strVal val="#ppt_h"/>
                                          </p:val>
                                        </p:tav>
                                      </p:tavLst>
                                    </p:anim>
                                    <p:animEffect transition="in" filter="fade">
                                      <p:cBhvr>
                                        <p:cTn id="9" dur="500"/>
                                        <p:tgtEl>
                                          <p:spTgt spid="744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安全网络编码</a:t>
            </a:r>
          </a:p>
        </p:txBody>
      </p:sp>
      <p:sp>
        <p:nvSpPr>
          <p:cNvPr id="3" name="流程图: 接点 2"/>
          <p:cNvSpPr/>
          <p:nvPr/>
        </p:nvSpPr>
        <p:spPr>
          <a:xfrm>
            <a:off x="4298828" y="2143524"/>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a:t>
            </a:r>
            <a:endParaRPr lang="zh-CN" altLang="en-US" dirty="0"/>
          </a:p>
        </p:txBody>
      </p:sp>
      <p:sp>
        <p:nvSpPr>
          <p:cNvPr id="4" name="流程图: 接点 3"/>
          <p:cNvSpPr/>
          <p:nvPr/>
        </p:nvSpPr>
        <p:spPr>
          <a:xfrm>
            <a:off x="2590852" y="3161219"/>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a:t>
            </a:r>
            <a:endParaRPr lang="zh-CN" altLang="en-US" dirty="0"/>
          </a:p>
        </p:txBody>
      </p:sp>
      <p:cxnSp>
        <p:nvCxnSpPr>
          <p:cNvPr id="5" name="直接箭头连接符 4"/>
          <p:cNvCxnSpPr>
            <a:stCxn id="6" idx="6"/>
            <a:endCxn id="3" idx="1"/>
          </p:cNvCxnSpPr>
          <p:nvPr/>
        </p:nvCxnSpPr>
        <p:spPr bwMode="auto">
          <a:xfrm>
            <a:off x="2992158" y="1485951"/>
            <a:ext cx="1365440" cy="7133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流程图: 接点 5"/>
          <p:cNvSpPr/>
          <p:nvPr/>
        </p:nvSpPr>
        <p:spPr>
          <a:xfrm>
            <a:off x="2590852" y="1295456"/>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7" name="流程图: 接点 6"/>
          <p:cNvSpPr/>
          <p:nvPr/>
        </p:nvSpPr>
        <p:spPr>
          <a:xfrm>
            <a:off x="799844" y="2147676"/>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endParaRPr lang="zh-CN" altLang="en-US" dirty="0"/>
          </a:p>
        </p:txBody>
      </p:sp>
      <p:sp>
        <p:nvSpPr>
          <p:cNvPr id="8" name="流程图: 接点 7"/>
          <p:cNvSpPr/>
          <p:nvPr/>
        </p:nvSpPr>
        <p:spPr>
          <a:xfrm>
            <a:off x="2590852" y="4361259"/>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9" name="流程图: 接点 8"/>
          <p:cNvSpPr/>
          <p:nvPr/>
        </p:nvSpPr>
        <p:spPr>
          <a:xfrm>
            <a:off x="799844" y="5382094"/>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t>
            </a:r>
            <a:endParaRPr lang="zh-CN" altLang="en-US" dirty="0"/>
          </a:p>
        </p:txBody>
      </p:sp>
      <p:sp>
        <p:nvSpPr>
          <p:cNvPr id="10" name="流程图: 接点 9"/>
          <p:cNvSpPr/>
          <p:nvPr/>
        </p:nvSpPr>
        <p:spPr>
          <a:xfrm>
            <a:off x="4298828" y="5382094"/>
            <a:ext cx="401306" cy="38099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a:t>
            </a:r>
            <a:endParaRPr lang="zh-CN" altLang="en-US" dirty="0"/>
          </a:p>
        </p:txBody>
      </p:sp>
      <p:cxnSp>
        <p:nvCxnSpPr>
          <p:cNvPr id="11" name="直接箭头连接符 10"/>
          <p:cNvCxnSpPr>
            <a:stCxn id="6" idx="2"/>
            <a:endCxn id="7" idx="7"/>
          </p:cNvCxnSpPr>
          <p:nvPr/>
        </p:nvCxnSpPr>
        <p:spPr bwMode="auto">
          <a:xfrm flipH="1">
            <a:off x="1142380" y="1485951"/>
            <a:ext cx="1448472" cy="71752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直接箭头连接符 11"/>
          <p:cNvCxnSpPr>
            <a:stCxn id="8" idx="2"/>
            <a:endCxn id="9" idx="6"/>
          </p:cNvCxnSpPr>
          <p:nvPr/>
        </p:nvCxnSpPr>
        <p:spPr bwMode="auto">
          <a:xfrm flipH="1">
            <a:off x="1201150" y="4551754"/>
            <a:ext cx="1389702" cy="10208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直接箭头连接符 12"/>
          <p:cNvCxnSpPr>
            <a:stCxn id="8" idx="6"/>
            <a:endCxn id="10" idx="2"/>
          </p:cNvCxnSpPr>
          <p:nvPr/>
        </p:nvCxnSpPr>
        <p:spPr bwMode="auto">
          <a:xfrm>
            <a:off x="2992158" y="4551754"/>
            <a:ext cx="1306670" cy="10208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直接箭头连接符 13"/>
          <p:cNvCxnSpPr>
            <a:stCxn id="7" idx="5"/>
            <a:endCxn id="4" idx="2"/>
          </p:cNvCxnSpPr>
          <p:nvPr/>
        </p:nvCxnSpPr>
        <p:spPr bwMode="auto">
          <a:xfrm>
            <a:off x="1142380" y="2472871"/>
            <a:ext cx="1448472" cy="8788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 name="直接箭头连接符 14"/>
          <p:cNvCxnSpPr>
            <a:stCxn id="3" idx="4"/>
            <a:endCxn id="10" idx="0"/>
          </p:cNvCxnSpPr>
          <p:nvPr/>
        </p:nvCxnSpPr>
        <p:spPr bwMode="auto">
          <a:xfrm>
            <a:off x="4499481" y="2524514"/>
            <a:ext cx="0" cy="28575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直接箭头连接符 15"/>
          <p:cNvCxnSpPr>
            <a:stCxn id="7" idx="4"/>
            <a:endCxn id="9" idx="0"/>
          </p:cNvCxnSpPr>
          <p:nvPr/>
        </p:nvCxnSpPr>
        <p:spPr bwMode="auto">
          <a:xfrm>
            <a:off x="1000497" y="2528666"/>
            <a:ext cx="0" cy="285342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直接箭头连接符 16"/>
          <p:cNvCxnSpPr>
            <a:stCxn id="3" idx="3"/>
            <a:endCxn id="4" idx="6"/>
          </p:cNvCxnSpPr>
          <p:nvPr/>
        </p:nvCxnSpPr>
        <p:spPr bwMode="auto">
          <a:xfrm flipH="1">
            <a:off x="2992158" y="2468719"/>
            <a:ext cx="1365440" cy="88299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直接箭头连接符 17"/>
          <p:cNvCxnSpPr>
            <a:stCxn id="4" idx="5"/>
            <a:endCxn id="8" idx="7"/>
          </p:cNvCxnSpPr>
          <p:nvPr/>
        </p:nvCxnSpPr>
        <p:spPr bwMode="auto">
          <a:xfrm>
            <a:off x="2933388" y="3486414"/>
            <a:ext cx="0" cy="930640"/>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60" name="Text Box 27"/>
          <p:cNvSpPr txBox="1">
            <a:spLocks noChangeArrowheads="1"/>
          </p:cNvSpPr>
          <p:nvPr/>
        </p:nvSpPr>
        <p:spPr bwMode="auto">
          <a:xfrm>
            <a:off x="5542949" y="1485951"/>
            <a:ext cx="3097678" cy="175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lvl1pPr marL="447675" indent="-447675"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marL="0" indent="0" eaLnBrk="1" hangingPunct="1"/>
            <a:r>
              <a:rPr kumimoji="0" lang="en-US" altLang="zh-TW" sz="1800" i="1" dirty="0">
                <a:latin typeface="+mn-lt"/>
                <a:ea typeface="+mn-ea"/>
                <a:cs typeface="Times New Roman" panose="02020603050405020304" pitchFamily="18" charset="0"/>
              </a:rPr>
              <a:t>m</a:t>
            </a:r>
            <a:r>
              <a:rPr kumimoji="0" lang="en-US" altLang="zh-TW" sz="1800" dirty="0">
                <a:latin typeface="+mn-lt"/>
                <a:ea typeface="+mn-ea"/>
                <a:cs typeface="Times New Roman" panose="02020603050405020304" pitchFamily="18" charset="0"/>
              </a:rPr>
              <a:t> = </a:t>
            </a:r>
            <a:r>
              <a:rPr kumimoji="0" lang="zh-CN" altLang="en-US" sz="1800" dirty="0">
                <a:latin typeface="+mn-lt"/>
                <a:ea typeface="+mn-ea"/>
                <a:cs typeface="Times New Roman" panose="02020603050405020304" pitchFamily="18" charset="0"/>
              </a:rPr>
              <a:t>传递的信息</a:t>
            </a:r>
            <a:endParaRPr kumimoji="0" lang="en-US" altLang="zh-TW" sz="1800" dirty="0">
              <a:latin typeface="+mn-lt"/>
              <a:ea typeface="+mn-ea"/>
              <a:cs typeface="Times New Roman" panose="02020603050405020304" pitchFamily="18" charset="0"/>
            </a:endParaRPr>
          </a:p>
          <a:p>
            <a:pPr marL="0" indent="0" eaLnBrk="1" hangingPunct="1"/>
            <a:endParaRPr kumimoji="0" lang="en-US" altLang="zh-TW" sz="1800" dirty="0">
              <a:latin typeface="+mn-lt"/>
              <a:ea typeface="+mn-ea"/>
              <a:cs typeface="Times New Roman" panose="02020603050405020304" pitchFamily="18" charset="0"/>
            </a:endParaRPr>
          </a:p>
          <a:p>
            <a:pPr marL="0" indent="0" eaLnBrk="1" hangingPunct="1"/>
            <a:r>
              <a:rPr kumimoji="0" lang="en-US" altLang="zh-CN" sz="1800" i="1" dirty="0">
                <a:latin typeface="+mn-lt"/>
                <a:ea typeface="+mn-ea"/>
                <a:cs typeface="Times New Roman" panose="02020603050405020304" pitchFamily="18" charset="0"/>
              </a:rPr>
              <a:t>x </a:t>
            </a:r>
            <a:r>
              <a:rPr kumimoji="0" lang="en-US" altLang="zh-TW" sz="1800" i="1" dirty="0">
                <a:latin typeface="+mn-lt"/>
                <a:ea typeface="+mn-ea"/>
                <a:cs typeface="Times New Roman" panose="02020603050405020304" pitchFamily="18" charset="0"/>
              </a:rPr>
              <a:t> </a:t>
            </a:r>
            <a:r>
              <a:rPr kumimoji="0" lang="en-US" altLang="zh-TW" sz="1800" dirty="0">
                <a:latin typeface="+mn-lt"/>
                <a:ea typeface="+mn-ea"/>
                <a:cs typeface="Times New Roman" panose="02020603050405020304" pitchFamily="18" charset="0"/>
              </a:rPr>
              <a:t>= </a:t>
            </a:r>
            <a:r>
              <a:rPr kumimoji="0" lang="zh-CN" altLang="en-US" sz="1800" dirty="0">
                <a:latin typeface="+mn-lt"/>
                <a:ea typeface="+mn-ea"/>
                <a:cs typeface="Times New Roman" panose="02020603050405020304" pitchFamily="18" charset="0"/>
              </a:rPr>
              <a:t>源点随机生成的值</a:t>
            </a:r>
            <a:endParaRPr kumimoji="0" lang="en-US" altLang="zh-CN" sz="1800" dirty="0">
              <a:latin typeface="+mn-lt"/>
              <a:ea typeface="+mn-ea"/>
              <a:cs typeface="Times New Roman" panose="02020603050405020304" pitchFamily="18" charset="0"/>
            </a:endParaRPr>
          </a:p>
          <a:p>
            <a:pPr marL="0" indent="0" eaLnBrk="1" hangingPunct="1"/>
            <a:endParaRPr kumimoji="0" lang="en-US" altLang="zh-TW" sz="1800" dirty="0">
              <a:latin typeface="+mn-lt"/>
              <a:ea typeface="+mn-ea"/>
              <a:cs typeface="Times New Roman" panose="02020603050405020304" pitchFamily="18" charset="0"/>
            </a:endParaRPr>
          </a:p>
          <a:p>
            <a:pPr marL="0" indent="0" eaLnBrk="1" hangingPunct="1"/>
            <a:r>
              <a:rPr kumimoji="0" lang="en-US" altLang="zh-CN" sz="1800" dirty="0">
                <a:latin typeface="+mn-lt"/>
                <a:ea typeface="+mn-ea"/>
                <a:cs typeface="Times New Roman" panose="02020603050405020304" pitchFamily="18" charset="0"/>
              </a:rPr>
              <a:t>y =  V</a:t>
            </a:r>
            <a:r>
              <a:rPr kumimoji="0" lang="zh-CN" altLang="en-US" sz="1800" dirty="0">
                <a:latin typeface="+mn-lt"/>
                <a:ea typeface="+mn-ea"/>
                <a:cs typeface="Times New Roman" panose="02020603050405020304" pitchFamily="18" charset="0"/>
              </a:rPr>
              <a:t>节点通过专用信道传递的随机值</a:t>
            </a:r>
            <a:endParaRPr kumimoji="0" lang="en-US" altLang="zh-TW" sz="1800" dirty="0">
              <a:latin typeface="+mn-lt"/>
              <a:ea typeface="+mn-ea"/>
              <a:cs typeface="Times New Roman" panose="02020603050405020304" pitchFamily="18" charset="0"/>
            </a:endParaRPr>
          </a:p>
        </p:txBody>
      </p:sp>
      <p:sp>
        <p:nvSpPr>
          <p:cNvPr id="61" name="Text Box 18"/>
          <p:cNvSpPr txBox="1">
            <a:spLocks noChangeArrowheads="1"/>
          </p:cNvSpPr>
          <p:nvPr/>
        </p:nvSpPr>
        <p:spPr bwMode="auto">
          <a:xfrm>
            <a:off x="1201150" y="1444785"/>
            <a:ext cx="63442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err="1">
                <a:cs typeface="Times New Roman" panose="02020603050405020304" pitchFamily="18" charset="0"/>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2" name="Text Box 18"/>
          <p:cNvSpPr txBox="1">
            <a:spLocks noChangeArrowheads="1"/>
          </p:cNvSpPr>
          <p:nvPr/>
        </p:nvSpPr>
        <p:spPr bwMode="auto">
          <a:xfrm>
            <a:off x="1685774" y="2487543"/>
            <a:ext cx="63442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err="1">
                <a:cs typeface="Times New Roman" panose="02020603050405020304" pitchFamily="18" charset="0"/>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3" name="Text Box 18"/>
          <p:cNvSpPr txBox="1">
            <a:spLocks noChangeArrowheads="1"/>
          </p:cNvSpPr>
          <p:nvPr/>
        </p:nvSpPr>
        <p:spPr bwMode="auto">
          <a:xfrm>
            <a:off x="366076" y="3753615"/>
            <a:ext cx="63442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err="1">
                <a:cs typeface="Times New Roman" panose="02020603050405020304" pitchFamily="18" charset="0"/>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4" name="Text Box 18"/>
          <p:cNvSpPr txBox="1">
            <a:spLocks noChangeArrowheads="1"/>
          </p:cNvSpPr>
          <p:nvPr/>
        </p:nvSpPr>
        <p:spPr bwMode="auto">
          <a:xfrm>
            <a:off x="3607803" y="4698193"/>
            <a:ext cx="34107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5" name="Text Box 18"/>
          <p:cNvSpPr txBox="1">
            <a:spLocks noChangeArrowheads="1"/>
          </p:cNvSpPr>
          <p:nvPr/>
        </p:nvSpPr>
        <p:spPr bwMode="auto">
          <a:xfrm>
            <a:off x="4529941" y="3753615"/>
            <a:ext cx="65045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CN" sz="1800" i="1" dirty="0" err="1">
                <a:cs typeface="Times New Roman" panose="02020603050405020304" pitchFamily="18" charset="0"/>
                <a:sym typeface="Symbol" panose="05050102010706020507"/>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6" name="Text Box 18"/>
          <p:cNvSpPr txBox="1">
            <a:spLocks noChangeArrowheads="1"/>
          </p:cNvSpPr>
          <p:nvPr/>
        </p:nvSpPr>
        <p:spPr bwMode="auto">
          <a:xfrm>
            <a:off x="3177067" y="2482237"/>
            <a:ext cx="65045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CN" sz="1800" i="1" dirty="0" err="1">
                <a:cs typeface="Times New Roman" panose="02020603050405020304" pitchFamily="18" charset="0"/>
                <a:sym typeface="Symbol" panose="05050102010706020507"/>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8" name="Text Box 18"/>
          <p:cNvSpPr txBox="1">
            <a:spLocks noChangeArrowheads="1"/>
          </p:cNvSpPr>
          <p:nvPr/>
        </p:nvSpPr>
        <p:spPr bwMode="auto">
          <a:xfrm>
            <a:off x="1583624" y="4696385"/>
            <a:ext cx="34107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TW" sz="1800" i="1" dirty="0">
                <a:cs typeface="Times New Roman" panose="02020603050405020304" pitchFamily="18" charset="0"/>
              </a:rPr>
              <a:t>x</a:t>
            </a:r>
            <a:endParaRPr kumimoji="0" lang="en-US" altLang="zh-TW" sz="1800" baseline="-25000" dirty="0">
              <a:cs typeface="Times New Roman" panose="02020603050405020304" pitchFamily="18" charset="0"/>
            </a:endParaRPr>
          </a:p>
        </p:txBody>
      </p:sp>
      <p:sp>
        <p:nvSpPr>
          <p:cNvPr id="69" name="文本框 68"/>
          <p:cNvSpPr txBox="1"/>
          <p:nvPr/>
        </p:nvSpPr>
        <p:spPr>
          <a:xfrm>
            <a:off x="2894173" y="3929651"/>
            <a:ext cx="1114408" cy="369332"/>
          </a:xfrm>
          <a:prstGeom prst="rect">
            <a:avLst/>
          </a:prstGeom>
          <a:noFill/>
        </p:spPr>
        <p:txBody>
          <a:bodyPr wrap="none" rtlCol="0" anchor="t">
            <a:spAutoFit/>
          </a:bodyPr>
          <a:lstStyle/>
          <a:p>
            <a:r>
              <a:rPr lang="zh-CN" altLang="en-US" b="1" dirty="0">
                <a:solidFill>
                  <a:srgbClr val="FF0000"/>
                </a:solidFill>
                <a:latin typeface="黑体" panose="02010609060101010101" pitchFamily="49" charset="-122"/>
                <a:ea typeface="黑体" panose="02010609060101010101" pitchFamily="49" charset="-122"/>
                <a:sym typeface="+mn-ea"/>
              </a:rPr>
              <a:t>公用信道</a:t>
            </a:r>
          </a:p>
        </p:txBody>
      </p:sp>
      <p:sp>
        <p:nvSpPr>
          <p:cNvPr id="70" name="Text Box 18"/>
          <p:cNvSpPr txBox="1">
            <a:spLocks noChangeArrowheads="1"/>
          </p:cNvSpPr>
          <p:nvPr/>
        </p:nvSpPr>
        <p:spPr bwMode="auto">
          <a:xfrm>
            <a:off x="3004458" y="3351138"/>
            <a:ext cx="773881" cy="5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CN" sz="4000" i="1" baseline="-25000" dirty="0" err="1">
                <a:solidFill>
                  <a:srgbClr val="FF0000"/>
                </a:solidFill>
                <a:cs typeface="Times New Roman" panose="02020603050405020304" pitchFamily="18" charset="0"/>
              </a:rPr>
              <a:t>x+y</a:t>
            </a:r>
            <a:endParaRPr kumimoji="0" lang="en-US" altLang="zh-TW" sz="4000" baseline="-25000" dirty="0">
              <a:solidFill>
                <a:srgbClr val="FF0000"/>
              </a:solidFill>
              <a:cs typeface="Times New Roman" panose="02020603050405020304" pitchFamily="18" charset="0"/>
            </a:endParaRPr>
          </a:p>
        </p:txBody>
      </p:sp>
      <p:sp>
        <p:nvSpPr>
          <p:cNvPr id="71" name="文本框 70"/>
          <p:cNvSpPr txBox="1"/>
          <p:nvPr/>
        </p:nvSpPr>
        <p:spPr>
          <a:xfrm>
            <a:off x="5352196" y="4361259"/>
            <a:ext cx="3410687" cy="923330"/>
          </a:xfrm>
          <a:prstGeom prst="rect">
            <a:avLst/>
          </a:prstGeom>
          <a:noFill/>
        </p:spPr>
        <p:txBody>
          <a:bodyPr wrap="square" rtlCol="0" anchor="t">
            <a:spAutoFit/>
          </a:bodyPr>
          <a:lstStyle/>
          <a:p>
            <a:pPr algn="ctr"/>
            <a:r>
              <a:rPr lang="zh-CN" altLang="en-US" b="1" dirty="0">
                <a:solidFill>
                  <a:srgbClr val="FF0000"/>
                </a:solidFill>
                <a:latin typeface="黑体" panose="02010609060101010101" pitchFamily="49" charset="-122"/>
                <a:ea typeface="黑体" panose="02010609060101010101" pitchFamily="49" charset="-122"/>
                <a:sym typeface="+mn-ea"/>
              </a:rPr>
              <a:t>若窃听者窃听到一条私人信道，其无法获知源点发送的信息</a:t>
            </a:r>
            <a:r>
              <a:rPr lang="en-US" altLang="zh-CN" b="1" dirty="0">
                <a:solidFill>
                  <a:srgbClr val="FF0000"/>
                </a:solidFill>
                <a:latin typeface="黑体" panose="02010609060101010101" pitchFamily="49" charset="-122"/>
                <a:ea typeface="黑体" panose="02010609060101010101" pitchFamily="49" charset="-122"/>
                <a:sym typeface="+mn-ea"/>
              </a:rPr>
              <a:t>m</a:t>
            </a:r>
            <a:r>
              <a:rPr lang="zh-CN" altLang="en-US" b="1" dirty="0">
                <a:solidFill>
                  <a:srgbClr val="FF0000"/>
                </a:solidFill>
                <a:latin typeface="黑体" panose="02010609060101010101" pitchFamily="49" charset="-122"/>
                <a:ea typeface="黑体" panose="02010609060101010101" pitchFamily="49" charset="-122"/>
                <a:sym typeface="+mn-ea"/>
              </a:rPr>
              <a:t>，安全！</a:t>
            </a:r>
          </a:p>
        </p:txBody>
      </p:sp>
      <p:cxnSp>
        <p:nvCxnSpPr>
          <p:cNvPr id="33" name="直接箭头连接符 32"/>
          <p:cNvCxnSpPr>
            <a:stCxn id="8" idx="1"/>
            <a:endCxn id="4" idx="3"/>
          </p:cNvCxnSpPr>
          <p:nvPr/>
        </p:nvCxnSpPr>
        <p:spPr bwMode="auto">
          <a:xfrm flipV="1">
            <a:off x="2649622" y="3486414"/>
            <a:ext cx="0" cy="930640"/>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36" name="Text Box 18"/>
          <p:cNvSpPr txBox="1">
            <a:spLocks noChangeArrowheads="1"/>
          </p:cNvSpPr>
          <p:nvPr/>
        </p:nvSpPr>
        <p:spPr bwMode="auto">
          <a:xfrm>
            <a:off x="2126326" y="3354363"/>
            <a:ext cx="489590" cy="5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CN" sz="4000" i="1" baseline="-25000" dirty="0">
                <a:solidFill>
                  <a:srgbClr val="0070C0"/>
                </a:solidFill>
                <a:cs typeface="Times New Roman" panose="02020603050405020304" pitchFamily="18" charset="0"/>
              </a:rPr>
              <a:t>y</a:t>
            </a:r>
            <a:endParaRPr kumimoji="0" lang="en-US" altLang="zh-TW" sz="4000" baseline="-25000" dirty="0">
              <a:solidFill>
                <a:srgbClr val="0070C0"/>
              </a:solidFill>
              <a:cs typeface="Times New Roman" panose="02020603050405020304" pitchFamily="18" charset="0"/>
            </a:endParaRPr>
          </a:p>
        </p:txBody>
      </p:sp>
      <p:sp>
        <p:nvSpPr>
          <p:cNvPr id="41" name="文本框 40"/>
          <p:cNvSpPr txBox="1"/>
          <p:nvPr/>
        </p:nvSpPr>
        <p:spPr>
          <a:xfrm>
            <a:off x="1575210" y="3934631"/>
            <a:ext cx="1114408" cy="369332"/>
          </a:xfrm>
          <a:prstGeom prst="rect">
            <a:avLst/>
          </a:prstGeom>
          <a:noFill/>
        </p:spPr>
        <p:txBody>
          <a:bodyPr wrap="none" rtlCol="0" anchor="t">
            <a:spAutoFit/>
          </a:bodyPr>
          <a:lstStyle/>
          <a:p>
            <a:r>
              <a:rPr lang="zh-CN" altLang="en-US" b="1" dirty="0">
                <a:solidFill>
                  <a:srgbClr val="0070C0"/>
                </a:solidFill>
                <a:latin typeface="黑体" panose="02010609060101010101" pitchFamily="49" charset="-122"/>
                <a:ea typeface="黑体" panose="02010609060101010101" pitchFamily="49" charset="-122"/>
                <a:sym typeface="+mn-ea"/>
              </a:rPr>
              <a:t>专用信道</a:t>
            </a:r>
          </a:p>
        </p:txBody>
      </p:sp>
      <p:sp>
        <p:nvSpPr>
          <p:cNvPr id="42" name="Text Box 18"/>
          <p:cNvSpPr txBox="1">
            <a:spLocks noChangeArrowheads="1"/>
          </p:cNvSpPr>
          <p:nvPr/>
        </p:nvSpPr>
        <p:spPr bwMode="auto">
          <a:xfrm>
            <a:off x="3707147" y="1444785"/>
            <a:ext cx="650451" cy="39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8086" tIns="59043" rIns="118086" bIns="59043">
            <a:spAutoFit/>
          </a:bodyPr>
          <a:lstStyle>
            <a:lvl1pPr defTabSz="457200" eaLnBrk="0" hangingPunct="0">
              <a:defRPr kumimoji="1" sz="3600">
                <a:solidFill>
                  <a:schemeClr val="tx1"/>
                </a:solidFill>
                <a:latin typeface="Times New Roman" panose="02020603050405020304" pitchFamily="18" charset="0"/>
                <a:ea typeface="PMingLiU" pitchFamily="18" charset="-120"/>
              </a:defRPr>
            </a:lvl1pPr>
            <a:lvl2pPr marL="742950" indent="-285750" defTabSz="457200" eaLnBrk="0" hangingPunct="0">
              <a:defRPr kumimoji="1" sz="3600">
                <a:solidFill>
                  <a:schemeClr val="tx1"/>
                </a:solidFill>
                <a:latin typeface="Times New Roman" panose="02020603050405020304" pitchFamily="18" charset="0"/>
                <a:ea typeface="PMingLiU" pitchFamily="18" charset="-120"/>
              </a:defRPr>
            </a:lvl2pPr>
            <a:lvl3pPr marL="1143000" indent="-228600" defTabSz="457200" eaLnBrk="0" hangingPunct="0">
              <a:defRPr kumimoji="1" sz="3600">
                <a:solidFill>
                  <a:schemeClr val="tx1"/>
                </a:solidFill>
                <a:latin typeface="Times New Roman" panose="02020603050405020304" pitchFamily="18" charset="0"/>
                <a:ea typeface="PMingLiU" pitchFamily="18" charset="-120"/>
              </a:defRPr>
            </a:lvl3pPr>
            <a:lvl4pPr marL="1600200" indent="-228600" defTabSz="457200" eaLnBrk="0" hangingPunct="0">
              <a:defRPr kumimoji="1" sz="3600">
                <a:solidFill>
                  <a:schemeClr val="tx1"/>
                </a:solidFill>
                <a:latin typeface="Times New Roman" panose="02020603050405020304" pitchFamily="18" charset="0"/>
                <a:ea typeface="PMingLiU" pitchFamily="18" charset="-120"/>
              </a:defRPr>
            </a:lvl4pPr>
            <a:lvl5pPr marL="2057400" indent="-228600" defTabSz="457200" eaLnBrk="0" hangingPunct="0">
              <a:defRPr kumimoji="1" sz="3600">
                <a:solidFill>
                  <a:schemeClr val="tx1"/>
                </a:solidFill>
                <a:latin typeface="Times New Roman" panose="02020603050405020304" pitchFamily="18" charset="0"/>
                <a:ea typeface="PMingLiU" pitchFamily="18" charset="-120"/>
              </a:defRPr>
            </a:lvl5pPr>
            <a:lvl6pPr marL="25146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defTabSz="4572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eaLnBrk="1" hangingPunct="1"/>
            <a:r>
              <a:rPr kumimoji="0" lang="en-US" altLang="zh-CN" sz="1800" i="1" dirty="0" err="1">
                <a:cs typeface="Times New Roman" panose="02020603050405020304" pitchFamily="18" charset="0"/>
                <a:sym typeface="Symbol" panose="05050102010706020507"/>
              </a:rPr>
              <a:t>m</a:t>
            </a:r>
            <a:r>
              <a:rPr kumimoji="0" lang="en-US" altLang="zh-TW" sz="1800" dirty="0" err="1">
                <a:cs typeface="Times New Roman" panose="02020603050405020304" pitchFamily="18" charset="0"/>
                <a:sym typeface="Symbol" panose="05050102010706020507"/>
              </a:rPr>
              <a:t>+</a:t>
            </a:r>
            <a:r>
              <a:rPr kumimoji="0" lang="en-US" altLang="zh-TW" sz="1800" i="1" dirty="0" err="1">
                <a:cs typeface="Times New Roman" panose="02020603050405020304" pitchFamily="18" charset="0"/>
              </a:rPr>
              <a:t>x</a:t>
            </a:r>
            <a:endParaRPr kumimoji="0" lang="en-US" altLang="zh-TW" sz="1800" baseline="-25000" dirty="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物理层网络编码</a:t>
            </a:r>
          </a:p>
        </p:txBody>
      </p:sp>
      <p:sp>
        <p:nvSpPr>
          <p:cNvPr id="3" name="文本框 2"/>
          <p:cNvSpPr txBox="1"/>
          <p:nvPr/>
        </p:nvSpPr>
        <p:spPr>
          <a:xfrm>
            <a:off x="394307" y="1676446"/>
            <a:ext cx="5913798" cy="369332"/>
          </a:xfrm>
          <a:prstGeom prst="rect">
            <a:avLst/>
          </a:prstGeom>
          <a:noFill/>
        </p:spPr>
        <p:txBody>
          <a:bodyPr wrap="none" rtlCol="0" anchor="t">
            <a:spAutoFit/>
          </a:bodyPr>
          <a:lstStyle/>
          <a:p>
            <a:r>
              <a:rPr lang="en-US" altLang="zh-CN" b="1" dirty="0">
                <a:latin typeface="+mn-lt"/>
                <a:ea typeface="+mn-ea"/>
                <a:sym typeface="+mn-ea"/>
              </a:rPr>
              <a:t>t=1    </a:t>
            </a:r>
            <a:r>
              <a:rPr lang="zh-CN" altLang="en-US" b="0" i="0" dirty="0">
                <a:effectLst/>
                <a:latin typeface="+mn-lt"/>
                <a:ea typeface="+mn-ea"/>
              </a:rPr>
              <a:t> </a:t>
            </a:r>
            <a:r>
              <a:rPr lang="en-US" altLang="zh-CN" b="0" i="0" dirty="0">
                <a:effectLst/>
                <a:latin typeface="+mn-lt"/>
                <a:ea typeface="+mn-ea"/>
              </a:rPr>
              <a:t>A</a:t>
            </a:r>
            <a:r>
              <a:rPr lang="zh-CN" altLang="en-US" dirty="0">
                <a:latin typeface="+mn-lt"/>
                <a:ea typeface="+mn-ea"/>
              </a:rPr>
              <a:t>、</a:t>
            </a:r>
            <a:r>
              <a:rPr lang="en-US" altLang="zh-CN" b="0" i="0" dirty="0">
                <a:effectLst/>
                <a:latin typeface="+mn-lt"/>
                <a:ea typeface="+mn-ea"/>
              </a:rPr>
              <a:t>B</a:t>
            </a:r>
            <a:r>
              <a:rPr lang="zh-CN" altLang="en-US" b="0" i="0" dirty="0">
                <a:effectLst/>
                <a:latin typeface="+mn-lt"/>
                <a:ea typeface="+mn-ea"/>
              </a:rPr>
              <a:t>传输信息到</a:t>
            </a:r>
            <a:r>
              <a:rPr lang="en-US" altLang="zh-CN" b="0" i="0" dirty="0">
                <a:effectLst/>
                <a:latin typeface="+mn-lt"/>
                <a:ea typeface="+mn-ea"/>
              </a:rPr>
              <a:t>R</a:t>
            </a:r>
            <a:r>
              <a:rPr lang="zh-CN" altLang="en-US" b="0" i="0" dirty="0">
                <a:effectLst/>
                <a:latin typeface="+mn-lt"/>
                <a:ea typeface="+mn-ea"/>
              </a:rPr>
              <a:t>，</a:t>
            </a:r>
            <a:r>
              <a:rPr lang="en-US" altLang="zh-CN" b="0" i="0" dirty="0">
                <a:effectLst/>
                <a:latin typeface="+mn-lt"/>
                <a:ea typeface="+mn-ea"/>
              </a:rPr>
              <a:t>R</a:t>
            </a:r>
            <a:r>
              <a:rPr lang="zh-CN" altLang="en-US" b="0" i="0" dirty="0">
                <a:effectLst/>
                <a:latin typeface="+mn-lt"/>
                <a:ea typeface="+mn-ea"/>
              </a:rPr>
              <a:t>进行物理层网络编码运算。</a:t>
            </a:r>
            <a:endParaRPr lang="zh-CN" altLang="en-US" b="1" dirty="0">
              <a:latin typeface="+mn-lt"/>
              <a:ea typeface="+mn-ea"/>
              <a:sym typeface="+mn-ea"/>
            </a:endParaRPr>
          </a:p>
        </p:txBody>
      </p:sp>
      <p:sp>
        <p:nvSpPr>
          <p:cNvPr id="8" name="文本框 7"/>
          <p:cNvSpPr txBox="1"/>
          <p:nvPr/>
        </p:nvSpPr>
        <p:spPr>
          <a:xfrm>
            <a:off x="394307" y="2137399"/>
            <a:ext cx="8457978" cy="646331"/>
          </a:xfrm>
          <a:prstGeom prst="rect">
            <a:avLst/>
          </a:prstGeom>
          <a:noFill/>
        </p:spPr>
        <p:txBody>
          <a:bodyPr wrap="square" rtlCol="0" anchor="t">
            <a:spAutoFit/>
          </a:bodyPr>
          <a:lstStyle/>
          <a:p>
            <a:r>
              <a:rPr lang="en-US" altLang="zh-CN" b="1" dirty="0">
                <a:latin typeface="+mn-lt"/>
                <a:ea typeface="+mn-ea"/>
                <a:sym typeface="+mn-ea"/>
              </a:rPr>
              <a:t>t=2    </a:t>
            </a:r>
            <a:r>
              <a:rPr lang="zh-CN" altLang="en-US" b="0" i="0" dirty="0">
                <a:effectLst/>
                <a:latin typeface="+mn-lt"/>
                <a:ea typeface="+mn-ea"/>
              </a:rPr>
              <a:t> </a:t>
            </a:r>
            <a:r>
              <a:rPr lang="en-US" altLang="zh-CN" b="0" i="0" dirty="0">
                <a:effectLst/>
                <a:latin typeface="+mn-lt"/>
                <a:ea typeface="+mn-ea"/>
              </a:rPr>
              <a:t>R</a:t>
            </a:r>
            <a:r>
              <a:rPr lang="zh-CN" altLang="en-US" b="0" i="0" dirty="0">
                <a:effectLst/>
                <a:latin typeface="+mn-lt"/>
                <a:ea typeface="+mn-ea"/>
              </a:rPr>
              <a:t>将经过物理层网络编码后的数据包广播</a:t>
            </a:r>
            <a:r>
              <a:rPr lang="zh-CN" altLang="en-US" dirty="0">
                <a:latin typeface="+mn-lt"/>
                <a:ea typeface="+mn-ea"/>
              </a:rPr>
              <a:t>至</a:t>
            </a:r>
            <a:r>
              <a:rPr lang="en-US" altLang="zh-CN" dirty="0">
                <a:latin typeface="+mn-lt"/>
                <a:ea typeface="+mn-ea"/>
              </a:rPr>
              <a:t>A</a:t>
            </a:r>
            <a:r>
              <a:rPr lang="zh-CN" altLang="en-US" dirty="0">
                <a:latin typeface="+mn-lt"/>
                <a:ea typeface="+mn-ea"/>
              </a:rPr>
              <a:t>、</a:t>
            </a:r>
            <a:r>
              <a:rPr lang="en-US" altLang="zh-CN" dirty="0">
                <a:latin typeface="+mn-lt"/>
                <a:ea typeface="+mn-ea"/>
              </a:rPr>
              <a:t>B</a:t>
            </a:r>
            <a:r>
              <a:rPr lang="zh-CN" altLang="en-US" dirty="0">
                <a:latin typeface="+mn-lt"/>
                <a:ea typeface="+mn-ea"/>
              </a:rPr>
              <a:t>，二者接收到数据包后，根      据自己已有的数据包，解码得到他人的数据包。</a:t>
            </a:r>
            <a:endParaRPr lang="zh-CN" altLang="en-US" b="1" dirty="0">
              <a:latin typeface="+mn-lt"/>
              <a:ea typeface="+mn-ea"/>
              <a:sym typeface="+mn-ea"/>
            </a:endParaRPr>
          </a:p>
        </p:txBody>
      </p:sp>
      <p:sp>
        <p:nvSpPr>
          <p:cNvPr id="7" name="椭圆 6"/>
          <p:cNvSpPr/>
          <p:nvPr/>
        </p:nvSpPr>
        <p:spPr>
          <a:xfrm>
            <a:off x="1308683" y="4038584"/>
            <a:ext cx="3733702" cy="1371564"/>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a:off x="3899415" y="4038584"/>
            <a:ext cx="3733702" cy="1371564"/>
          </a:xfrm>
          <a:prstGeom prst="ellipse">
            <a:avLst/>
          </a:prstGeom>
          <a:solidFill>
            <a:srgbClr val="8FC3F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9" name="流程图: 接点 8"/>
          <p:cNvSpPr/>
          <p:nvPr/>
        </p:nvSpPr>
        <p:spPr>
          <a:xfrm>
            <a:off x="2677069" y="4580506"/>
            <a:ext cx="299344" cy="296255"/>
          </a:xfrm>
          <a:prstGeom prst="flowChartConnector">
            <a:avLst/>
          </a:prstGeom>
          <a:solidFill>
            <a:schemeClr val="bg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4" name="流程图: 接点 13"/>
          <p:cNvSpPr/>
          <p:nvPr/>
        </p:nvSpPr>
        <p:spPr>
          <a:xfrm>
            <a:off x="5815715" y="4576237"/>
            <a:ext cx="299344" cy="296255"/>
          </a:xfrm>
          <a:prstGeom prst="flowChartConnector">
            <a:avLst/>
          </a:prstGeom>
          <a:solidFill>
            <a:schemeClr val="bg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5" name="流程图: 接点 14"/>
          <p:cNvSpPr/>
          <p:nvPr/>
        </p:nvSpPr>
        <p:spPr>
          <a:xfrm>
            <a:off x="4247754" y="4576238"/>
            <a:ext cx="299344" cy="296255"/>
          </a:xfrm>
          <a:prstGeom prst="flowChartConnector">
            <a:avLst/>
          </a:prstGeom>
          <a:solidFill>
            <a:schemeClr val="bg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a:t>
            </a:r>
            <a:endParaRPr lang="zh-CN" altLang="en-US" dirty="0"/>
          </a:p>
        </p:txBody>
      </p:sp>
      <p:cxnSp>
        <p:nvCxnSpPr>
          <p:cNvPr id="13" name="直接箭头连接符 12"/>
          <p:cNvCxnSpPr>
            <a:stCxn id="9" idx="7"/>
            <a:endCxn id="15" idx="1"/>
          </p:cNvCxnSpPr>
          <p:nvPr/>
        </p:nvCxnSpPr>
        <p:spPr bwMode="auto">
          <a:xfrm flipV="1">
            <a:off x="2932575" y="4619624"/>
            <a:ext cx="1359017" cy="42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直接箭头连接符 17"/>
          <p:cNvCxnSpPr/>
          <p:nvPr/>
        </p:nvCxnSpPr>
        <p:spPr bwMode="auto">
          <a:xfrm>
            <a:off x="8949467" y="2924838"/>
            <a:ext cx="914400" cy="914400"/>
          </a:xfrm>
          <a:prstGeom prst="straightConnector1">
            <a:avLst/>
          </a:prstGeom>
          <a:noFill/>
          <a:ln>
            <a:noFill/>
            <a:tailEnd type="triangle"/>
          </a:ln>
        </p:spPr>
      </p:cxnSp>
      <p:cxnSp>
        <p:nvCxnSpPr>
          <p:cNvPr id="25" name="直接箭头连接符 24"/>
          <p:cNvCxnSpPr>
            <a:stCxn id="14" idx="1"/>
          </p:cNvCxnSpPr>
          <p:nvPr/>
        </p:nvCxnSpPr>
        <p:spPr bwMode="auto">
          <a:xfrm flipH="1" flipV="1">
            <a:off x="4482093" y="4618943"/>
            <a:ext cx="1377460" cy="6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直接箭头连接符 28"/>
          <p:cNvCxnSpPr/>
          <p:nvPr/>
        </p:nvCxnSpPr>
        <p:spPr bwMode="auto">
          <a:xfrm flipV="1">
            <a:off x="4500536" y="4850453"/>
            <a:ext cx="1359017" cy="4268"/>
          </a:xfrm>
          <a:prstGeom prst="straightConnector1">
            <a:avLst/>
          </a:prstGeom>
          <a:ln>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30" name="直接箭头连接符 29"/>
          <p:cNvCxnSpPr/>
          <p:nvPr/>
        </p:nvCxnSpPr>
        <p:spPr bwMode="auto">
          <a:xfrm flipH="1">
            <a:off x="2913532" y="4850453"/>
            <a:ext cx="1378060" cy="0"/>
          </a:xfrm>
          <a:prstGeom prst="straightConnector1">
            <a:avLst/>
          </a:prstGeom>
          <a:ln>
            <a:solidFill>
              <a:srgbClr val="FFFFFF"/>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3207994" y="4208397"/>
                <a:ext cx="554895" cy="369332"/>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ea typeface="黑体" panose="02010609060101010101" pitchFamily="49" charset="-122"/>
                              <a:sym typeface="+mn-ea"/>
                            </a:rPr>
                          </m:ctrlPr>
                        </m:sSubPr>
                        <m:e>
                          <m:r>
                            <a:rPr lang="en-US" altLang="zh-CN" b="1" i="1" smtClean="0">
                              <a:solidFill>
                                <a:schemeClr val="tx1"/>
                              </a:solidFill>
                              <a:latin typeface="Cambria Math" panose="02040503050406030204" pitchFamily="18" charset="0"/>
                              <a:ea typeface="黑体" panose="02010609060101010101" pitchFamily="49" charset="-122"/>
                              <a:sym typeface="+mn-ea"/>
                            </a:rPr>
                            <m:t>𝑺</m:t>
                          </m:r>
                        </m:e>
                        <m:sub>
                          <m:r>
                            <a:rPr lang="en-US" altLang="zh-CN" b="1" i="1" smtClean="0">
                              <a:solidFill>
                                <a:schemeClr val="tx1"/>
                              </a:solidFill>
                              <a:latin typeface="Cambria Math" panose="02040503050406030204" pitchFamily="18" charset="0"/>
                              <a:ea typeface="黑体" panose="02010609060101010101" pitchFamily="49" charset="-122"/>
                              <a:sym typeface="+mn-ea"/>
                            </a:rPr>
                            <m:t>𝑨</m:t>
                          </m:r>
                        </m:sub>
                      </m:sSub>
                    </m:oMath>
                  </m:oMathPara>
                </a14:m>
                <a:endParaRPr lang="zh-CN" altLang="en-US"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3207994" y="4208397"/>
                <a:ext cx="554895" cy="369332"/>
              </a:xfrm>
              <a:prstGeom prst="rect">
                <a:avLst/>
              </a:prstGeom>
              <a:blipFill rotWithShape="1">
                <a:blip r:embed="rId2"/>
                <a:stretch>
                  <a:fillRect l="-110" t="-68" r="93"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4870149" y="4208467"/>
                <a:ext cx="564514" cy="369332"/>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ea typeface="黑体" panose="02010609060101010101" pitchFamily="49" charset="-122"/>
                              <a:sym typeface="+mn-ea"/>
                            </a:rPr>
                          </m:ctrlPr>
                        </m:sSubPr>
                        <m:e>
                          <m:r>
                            <a:rPr lang="en-US" altLang="zh-CN" b="1" i="1" smtClean="0">
                              <a:solidFill>
                                <a:schemeClr val="tx1"/>
                              </a:solidFill>
                              <a:latin typeface="Cambria Math" panose="02040503050406030204" pitchFamily="18" charset="0"/>
                              <a:ea typeface="黑体" panose="02010609060101010101" pitchFamily="49" charset="-122"/>
                              <a:sym typeface="+mn-ea"/>
                            </a:rPr>
                            <m:t>𝑺</m:t>
                          </m:r>
                        </m:e>
                        <m:sub>
                          <m:r>
                            <a:rPr lang="en-US" altLang="zh-CN" b="1" i="1" smtClean="0">
                              <a:solidFill>
                                <a:schemeClr val="tx1"/>
                              </a:solidFill>
                              <a:latin typeface="Cambria Math" panose="02040503050406030204" pitchFamily="18" charset="0"/>
                              <a:ea typeface="黑体" panose="02010609060101010101" pitchFamily="49" charset="-122"/>
                              <a:sym typeface="+mn-ea"/>
                            </a:rPr>
                            <m:t>𝑩</m:t>
                          </m:r>
                        </m:sub>
                      </m:sSub>
                    </m:oMath>
                  </m:oMathPara>
                </a14:m>
                <a:endParaRPr lang="zh-CN" altLang="en-US"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4870149" y="4208467"/>
                <a:ext cx="564514" cy="369332"/>
              </a:xfrm>
              <a:prstGeom prst="rect">
                <a:avLst/>
              </a:prstGeom>
              <a:blipFill rotWithShape="1">
                <a:blip r:embed="rId3"/>
                <a:stretch>
                  <a:fillRect l="-59" t="-87" r="59"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207993" y="4893839"/>
                <a:ext cx="559705" cy="369332"/>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ea typeface="黑体" panose="02010609060101010101" pitchFamily="49" charset="-122"/>
                              <a:sym typeface="+mn-ea"/>
                            </a:rPr>
                          </m:ctrlPr>
                        </m:sSubPr>
                        <m:e>
                          <m:r>
                            <a:rPr lang="en-US" altLang="zh-CN" b="1" i="1" smtClean="0">
                              <a:solidFill>
                                <a:schemeClr val="tx1"/>
                              </a:solidFill>
                              <a:latin typeface="Cambria Math" panose="02040503050406030204" pitchFamily="18" charset="0"/>
                              <a:ea typeface="黑体" panose="02010609060101010101" pitchFamily="49" charset="-122"/>
                              <a:sym typeface="+mn-ea"/>
                            </a:rPr>
                            <m:t>𝑺</m:t>
                          </m:r>
                        </m:e>
                        <m:sub>
                          <m:r>
                            <a:rPr lang="en-US" altLang="zh-CN" b="1" i="1" smtClean="0">
                              <a:solidFill>
                                <a:schemeClr val="tx1"/>
                              </a:solidFill>
                              <a:latin typeface="Cambria Math" panose="02040503050406030204" pitchFamily="18" charset="0"/>
                              <a:ea typeface="黑体" panose="02010609060101010101" pitchFamily="49" charset="-122"/>
                              <a:sym typeface="+mn-ea"/>
                            </a:rPr>
                            <m:t>𝑹</m:t>
                          </m:r>
                        </m:sub>
                      </m:sSub>
                    </m:oMath>
                  </m:oMathPara>
                </a14:m>
                <a:endParaRPr lang="zh-CN" altLang="en-US"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3207993" y="4893839"/>
                <a:ext cx="559705" cy="369332"/>
              </a:xfrm>
              <a:prstGeom prst="rect">
                <a:avLst/>
              </a:prstGeom>
              <a:blipFill rotWithShape="1">
                <a:blip r:embed="rId4"/>
                <a:stretch>
                  <a:fillRect l="-109" t="-143" r="43" b="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4888609" y="4893839"/>
                <a:ext cx="559705" cy="369332"/>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ea typeface="黑体" panose="02010609060101010101" pitchFamily="49" charset="-122"/>
                              <a:sym typeface="+mn-ea"/>
                            </a:rPr>
                          </m:ctrlPr>
                        </m:sSubPr>
                        <m:e>
                          <m:r>
                            <a:rPr lang="en-US" altLang="zh-CN" b="1" i="1" smtClean="0">
                              <a:solidFill>
                                <a:schemeClr val="tx1"/>
                              </a:solidFill>
                              <a:latin typeface="Cambria Math" panose="02040503050406030204" pitchFamily="18" charset="0"/>
                              <a:ea typeface="黑体" panose="02010609060101010101" pitchFamily="49" charset="-122"/>
                              <a:sym typeface="+mn-ea"/>
                            </a:rPr>
                            <m:t>𝑺</m:t>
                          </m:r>
                        </m:e>
                        <m:sub>
                          <m:r>
                            <a:rPr lang="en-US" altLang="zh-CN" b="1" i="1" smtClean="0">
                              <a:solidFill>
                                <a:schemeClr val="tx1"/>
                              </a:solidFill>
                              <a:latin typeface="Cambria Math" panose="02040503050406030204" pitchFamily="18" charset="0"/>
                              <a:ea typeface="黑体" panose="02010609060101010101" pitchFamily="49" charset="-122"/>
                              <a:sym typeface="+mn-ea"/>
                            </a:rPr>
                            <m:t>𝑹</m:t>
                          </m:r>
                        </m:sub>
                      </m:sSub>
                    </m:oMath>
                  </m:oMathPara>
                </a14:m>
                <a:endParaRPr lang="zh-CN" altLang="en-US" b="1" dirty="0">
                  <a:solidFill>
                    <a:schemeClr val="tx1"/>
                  </a:solidFill>
                  <a:latin typeface="黑体" panose="02010609060101010101" pitchFamily="49" charset="-122"/>
                  <a:ea typeface="黑体" panose="02010609060101010101" pitchFamily="49" charset="-122"/>
                  <a:sym typeface="+mn-ea"/>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4888609" y="4893839"/>
                <a:ext cx="559705" cy="369332"/>
              </a:xfrm>
              <a:prstGeom prst="rect">
                <a:avLst/>
              </a:prstGeom>
              <a:blipFill rotWithShape="1">
                <a:blip r:embed="rId4"/>
                <a:stretch>
                  <a:fillRect l="-68" t="-143" r="3" b="79"/>
                </a:stretch>
              </a:blipFill>
            </p:spPr>
            <p:txBody>
              <a:bodyPr/>
              <a:lstStyle/>
              <a:p>
                <a:r>
                  <a:rPr lang="zh-CN" altLang="en-US">
                    <a:noFill/>
                  </a:rPr>
                  <a:t> </a:t>
                </a:r>
              </a:p>
            </p:txBody>
          </p:sp>
        </mc:Fallback>
      </mc:AlternateContent>
      <p:sp>
        <p:nvSpPr>
          <p:cNvPr id="39" name="文本框 38"/>
          <p:cNvSpPr txBox="1"/>
          <p:nvPr/>
        </p:nvSpPr>
        <p:spPr>
          <a:xfrm>
            <a:off x="6905318" y="3739416"/>
            <a:ext cx="2044149" cy="369332"/>
          </a:xfrm>
          <a:prstGeom prst="rect">
            <a:avLst/>
          </a:prstGeom>
          <a:noFill/>
        </p:spPr>
        <p:txBody>
          <a:bodyPr wrap="none" rtlCol="0" anchor="t">
            <a:spAutoFit/>
          </a:bodyPr>
          <a:lstStyle/>
          <a:p>
            <a:r>
              <a:rPr lang="zh-CN" altLang="en-US" b="1" dirty="0">
                <a:solidFill>
                  <a:srgbClr val="FF0000"/>
                </a:solidFill>
                <a:latin typeface="黑体" panose="02010609060101010101" pitchFamily="49" charset="-122"/>
                <a:ea typeface="黑体" panose="02010609060101010101" pitchFamily="49" charset="-122"/>
                <a:sym typeface="+mn-ea"/>
              </a:rPr>
              <a:t>吞吐量大大增加！</a:t>
            </a:r>
          </a:p>
        </p:txBody>
      </p:sp>
      <p:sp>
        <p:nvSpPr>
          <p:cNvPr id="40" name="文本框 39"/>
          <p:cNvSpPr txBox="1"/>
          <p:nvPr/>
        </p:nvSpPr>
        <p:spPr>
          <a:xfrm>
            <a:off x="320949" y="1067804"/>
            <a:ext cx="4206601" cy="461665"/>
          </a:xfrm>
          <a:prstGeom prst="rect">
            <a:avLst/>
          </a:prstGeom>
          <a:noFill/>
        </p:spPr>
        <p:txBody>
          <a:bodyPr wrap="none" rtlCol="0" anchor="t">
            <a:spAutoFit/>
          </a:bodyPr>
          <a:lstStyle/>
          <a:p>
            <a:r>
              <a:rPr lang="zh-CN" altLang="en-US" sz="2400" b="1" dirty="0">
                <a:solidFill>
                  <a:srgbClr val="348ECA"/>
                </a:solidFill>
                <a:latin typeface="黑体" panose="02010609060101010101" pitchFamily="49" charset="-122"/>
                <a:ea typeface="黑体" panose="02010609060101010101" pitchFamily="49" charset="-122"/>
                <a:sym typeface="+mn-ea"/>
              </a:rPr>
              <a:t>有限域上的物理层网络编码：</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Slide Number Placeholder 5"/>
          <p:cNvSpPr>
            <a:spLocks noGrp="1"/>
          </p:cNvSpPr>
          <p:nvPr>
            <p:ph type="sldNum" sz="quarter" idx="12"/>
          </p:nvPr>
        </p:nvSpPr>
        <p:spPr bwMode="auto">
          <a:xfrm>
            <a:off x="6553200" y="6243638"/>
            <a:ext cx="21336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defPPr>
              <a:defRPr lang="zh-TW"/>
            </a:defPPr>
            <a:lvl1pPr algn="r" rtl="0" fontAlgn="base">
              <a:spcBef>
                <a:spcPct val="0"/>
              </a:spcBef>
              <a:spcAft>
                <a:spcPct val="0"/>
              </a:spcAft>
              <a:defRPr kumimoji="0" sz="1200" kern="1200">
                <a:solidFill>
                  <a:schemeClr val="tx1"/>
                </a:solidFill>
                <a:latin typeface="Garamond" panose="02020404030301010803" pitchFamily="18" charset="0"/>
                <a:ea typeface="PMingLiU" pitchFamily="18" charset="-120"/>
                <a:cs typeface="+mn-cs"/>
              </a:defRPr>
            </a:lvl1pPr>
            <a:lvl2pPr marL="457200" algn="l" rtl="0" fontAlgn="base">
              <a:spcBef>
                <a:spcPct val="0"/>
              </a:spcBef>
              <a:spcAft>
                <a:spcPct val="0"/>
              </a:spcAft>
              <a:defRPr kumimoji="1" sz="3600" kern="1200">
                <a:solidFill>
                  <a:schemeClr val="tx1"/>
                </a:solidFill>
                <a:latin typeface="Times New Roman" panose="02020603050405020304" pitchFamily="18" charset="0"/>
                <a:ea typeface="PMingLiU" pitchFamily="18" charset="-120"/>
                <a:cs typeface="+mn-cs"/>
              </a:defRPr>
            </a:lvl2pPr>
            <a:lvl3pPr marL="914400" algn="l" rtl="0" fontAlgn="base">
              <a:spcBef>
                <a:spcPct val="0"/>
              </a:spcBef>
              <a:spcAft>
                <a:spcPct val="0"/>
              </a:spcAft>
              <a:defRPr kumimoji="1" sz="3600" kern="1200">
                <a:solidFill>
                  <a:schemeClr val="tx1"/>
                </a:solidFill>
                <a:latin typeface="Times New Roman" panose="02020603050405020304" pitchFamily="18" charset="0"/>
                <a:ea typeface="PMingLiU" pitchFamily="18" charset="-120"/>
                <a:cs typeface="+mn-cs"/>
              </a:defRPr>
            </a:lvl3pPr>
            <a:lvl4pPr marL="1371600" algn="l" rtl="0" fontAlgn="base">
              <a:spcBef>
                <a:spcPct val="0"/>
              </a:spcBef>
              <a:spcAft>
                <a:spcPct val="0"/>
              </a:spcAft>
              <a:defRPr kumimoji="1" sz="3600" kern="1200">
                <a:solidFill>
                  <a:schemeClr val="tx1"/>
                </a:solidFill>
                <a:latin typeface="Times New Roman" panose="02020603050405020304" pitchFamily="18" charset="0"/>
                <a:ea typeface="PMingLiU" pitchFamily="18" charset="-120"/>
                <a:cs typeface="+mn-cs"/>
              </a:defRPr>
            </a:lvl4pPr>
            <a:lvl5pPr marL="1828800" algn="l" rtl="0" fontAlgn="base">
              <a:spcBef>
                <a:spcPct val="0"/>
              </a:spcBef>
              <a:spcAft>
                <a:spcPct val="0"/>
              </a:spcAft>
              <a:defRPr kumimoji="1" sz="3600" kern="1200">
                <a:solidFill>
                  <a:schemeClr val="tx1"/>
                </a:solidFill>
                <a:latin typeface="Times New Roman" panose="02020603050405020304" pitchFamily="18" charset="0"/>
                <a:ea typeface="PMingLiU" pitchFamily="18" charset="-120"/>
                <a:cs typeface="+mn-cs"/>
              </a:defRPr>
            </a:lvl5pPr>
            <a:lvl6pPr marL="2286000" algn="l" defTabSz="914400" rtl="0" eaLnBrk="1" latinLnBrk="0" hangingPunct="1">
              <a:defRPr kumimoji="1" sz="3600" kern="1200">
                <a:solidFill>
                  <a:schemeClr val="tx1"/>
                </a:solidFill>
                <a:latin typeface="Times New Roman" panose="02020603050405020304" pitchFamily="18" charset="0"/>
                <a:ea typeface="PMingLiU" pitchFamily="18" charset="-120"/>
                <a:cs typeface="+mn-cs"/>
              </a:defRPr>
            </a:lvl6pPr>
            <a:lvl7pPr marL="2743200" algn="l" defTabSz="914400" rtl="0" eaLnBrk="1" latinLnBrk="0" hangingPunct="1">
              <a:defRPr kumimoji="1" sz="3600" kern="1200">
                <a:solidFill>
                  <a:schemeClr val="tx1"/>
                </a:solidFill>
                <a:latin typeface="Times New Roman" panose="02020603050405020304" pitchFamily="18" charset="0"/>
                <a:ea typeface="PMingLiU" pitchFamily="18" charset="-120"/>
                <a:cs typeface="+mn-cs"/>
              </a:defRPr>
            </a:lvl7pPr>
            <a:lvl8pPr marL="3200400" algn="l" defTabSz="914400" rtl="0" eaLnBrk="1" latinLnBrk="0" hangingPunct="1">
              <a:defRPr kumimoji="1" sz="3600" kern="1200">
                <a:solidFill>
                  <a:schemeClr val="tx1"/>
                </a:solidFill>
                <a:latin typeface="Times New Roman" panose="02020603050405020304" pitchFamily="18" charset="0"/>
                <a:ea typeface="PMingLiU" pitchFamily="18" charset="-120"/>
                <a:cs typeface="+mn-cs"/>
              </a:defRPr>
            </a:lvl8pPr>
            <a:lvl9pPr marL="3657600" algn="l" defTabSz="914400" rtl="0" eaLnBrk="1" latinLnBrk="0" hangingPunct="1">
              <a:defRPr kumimoji="1" sz="3600" kern="1200">
                <a:solidFill>
                  <a:schemeClr val="tx1"/>
                </a:solidFill>
                <a:latin typeface="Times New Roman" panose="02020603050405020304" pitchFamily="18" charset="0"/>
                <a:ea typeface="PMingLiU" pitchFamily="18" charset="-120"/>
                <a:cs typeface="+mn-cs"/>
              </a:defRPr>
            </a:lvl9pPr>
          </a:lstStyle>
          <a:p>
            <a:pPr eaLnBrk="1" hangingPunct="1">
              <a:defRPr/>
            </a:pPr>
            <a:fld id="{0E199C33-DDCA-43AB-A027-286CED46CD30}" type="slidenum">
              <a:rPr lang="en-US" altLang="zh-TW" smtClean="0"/>
              <a:t>62</a:t>
            </a:fld>
            <a:endParaRPr kumimoji="0" lang="en-US" altLang="zh-TW" sz="1200">
              <a:latin typeface="Garamond" panose="02020404030301010803" pitchFamily="18" charset="0"/>
            </a:endParaRPr>
          </a:p>
        </p:txBody>
      </p:sp>
      <p:sp>
        <p:nvSpPr>
          <p:cNvPr id="55302" name="Oval 3"/>
          <p:cNvSpPr>
            <a:spLocks noChangeArrowheads="1"/>
          </p:cNvSpPr>
          <p:nvPr/>
        </p:nvSpPr>
        <p:spPr bwMode="auto">
          <a:xfrm>
            <a:off x="1752600" y="3171838"/>
            <a:ext cx="217487" cy="215900"/>
          </a:xfrm>
          <a:prstGeom prst="ellipse">
            <a:avLst/>
          </a:prstGeom>
          <a:solidFill>
            <a:schemeClr val="accent1"/>
          </a:solidFill>
          <a:ln w="9525">
            <a:solidFill>
              <a:schemeClr val="tx1"/>
            </a:solidFill>
            <a:round/>
          </a:ln>
        </p:spPr>
        <p:txBody>
          <a:bodyPr wrap="none" anchor="ctr"/>
          <a:lstStyle/>
          <a:p>
            <a:endParaRPr lang="en-US" altLang="zh-TW"/>
          </a:p>
        </p:txBody>
      </p:sp>
      <p:sp>
        <p:nvSpPr>
          <p:cNvPr id="55303" name="Oval 5"/>
          <p:cNvSpPr>
            <a:spLocks noChangeArrowheads="1"/>
          </p:cNvSpPr>
          <p:nvPr/>
        </p:nvSpPr>
        <p:spPr bwMode="auto">
          <a:xfrm>
            <a:off x="7250112" y="3171838"/>
            <a:ext cx="217488" cy="215900"/>
          </a:xfrm>
          <a:prstGeom prst="ellipse">
            <a:avLst/>
          </a:prstGeom>
          <a:solidFill>
            <a:schemeClr val="accent1"/>
          </a:solidFill>
          <a:ln w="9525">
            <a:solidFill>
              <a:schemeClr val="tx1"/>
            </a:solidFill>
            <a:round/>
          </a:ln>
        </p:spPr>
        <p:txBody>
          <a:bodyPr wrap="none" anchor="ctr"/>
          <a:lstStyle/>
          <a:p>
            <a:endParaRPr lang="en-US" altLang="zh-TW"/>
          </a:p>
        </p:txBody>
      </p:sp>
      <p:sp>
        <p:nvSpPr>
          <p:cNvPr id="55304" name="Line 6"/>
          <p:cNvSpPr>
            <a:spLocks noChangeShapeType="1"/>
          </p:cNvSpPr>
          <p:nvPr/>
        </p:nvSpPr>
        <p:spPr bwMode="auto">
          <a:xfrm flipH="1" flipV="1">
            <a:off x="4724400" y="3281375"/>
            <a:ext cx="2438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5" name="Line 9"/>
          <p:cNvSpPr>
            <a:spLocks noChangeShapeType="1"/>
          </p:cNvSpPr>
          <p:nvPr/>
        </p:nvSpPr>
        <p:spPr bwMode="auto">
          <a:xfrm flipV="1">
            <a:off x="2057400" y="3281375"/>
            <a:ext cx="2438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5306" name="Group 1"/>
          <p:cNvGrpSpPr/>
          <p:nvPr/>
        </p:nvGrpSpPr>
        <p:grpSpPr bwMode="auto">
          <a:xfrm>
            <a:off x="1295400" y="3457588"/>
            <a:ext cx="2514600" cy="665162"/>
            <a:chOff x="1214438" y="3659188"/>
            <a:chExt cx="2514600" cy="665162"/>
          </a:xfrm>
        </p:grpSpPr>
        <p:pic>
          <p:nvPicPr>
            <p:cNvPr id="55315" name="Picture 8"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438" y="3659188"/>
              <a:ext cx="10668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6" name="Picture 11"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8700" y="3724275"/>
              <a:ext cx="8207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7" name="Picture 12"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0075" y="3776663"/>
              <a:ext cx="588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5307" name="Picture 14" descr="s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586175"/>
            <a:ext cx="588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8" name="Picture 15" descr="noi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3513150"/>
            <a:ext cx="13811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9" name="Text Box 24"/>
          <p:cNvSpPr txBox="1">
            <a:spLocks noChangeArrowheads="1"/>
          </p:cNvSpPr>
          <p:nvPr/>
        </p:nvSpPr>
        <p:spPr bwMode="auto">
          <a:xfrm>
            <a:off x="2573337" y="2806713"/>
            <a:ext cx="3979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a:spcBef>
                <a:spcPct val="50000"/>
              </a:spcBef>
            </a:pPr>
            <a:r>
              <a:rPr kumimoji="0" lang="en-US" altLang="zh-TW" sz="1800" dirty="0">
                <a:latin typeface="+mn-lt"/>
                <a:ea typeface="+mn-ea"/>
              </a:rPr>
              <a:t>Step 1: </a:t>
            </a:r>
            <a:r>
              <a:rPr kumimoji="0" lang="zh-CN" altLang="en-US" sz="1800" dirty="0">
                <a:latin typeface="+mn-lt"/>
                <a:ea typeface="+mn-ea"/>
              </a:rPr>
              <a:t>从多播源接收信息</a:t>
            </a:r>
            <a:endParaRPr kumimoji="0" lang="en-US" altLang="zh-TW" sz="1800" dirty="0">
              <a:latin typeface="+mn-lt"/>
              <a:ea typeface="+mn-ea"/>
            </a:endParaRPr>
          </a:p>
        </p:txBody>
      </p:sp>
      <p:sp>
        <p:nvSpPr>
          <p:cNvPr id="55310" name="Text Box 27"/>
          <p:cNvSpPr txBox="1">
            <a:spLocks noChangeArrowheads="1"/>
          </p:cNvSpPr>
          <p:nvPr/>
        </p:nvSpPr>
        <p:spPr bwMode="auto">
          <a:xfrm>
            <a:off x="3284537" y="4070363"/>
            <a:ext cx="2628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a:r>
              <a:rPr kumimoji="0" lang="zh-CN" altLang="en-US" sz="1800" dirty="0">
                <a:latin typeface="Tahoma" panose="020B0604030504040204" pitchFamily="34" charset="0"/>
                <a:ea typeface="MS PGothic" panose="020B0600070205080204" pitchFamily="34" charset="-128"/>
              </a:rPr>
              <a:t>被噪声干扰的电磁波</a:t>
            </a:r>
            <a:endParaRPr kumimoji="0" lang="en-US" altLang="ja-JP" sz="1800" dirty="0">
              <a:latin typeface="Tahoma" panose="020B0604030504040204" pitchFamily="34" charset="0"/>
              <a:ea typeface="MS PGothic" panose="020B0600070205080204" pitchFamily="34" charset="-128"/>
            </a:endParaRPr>
          </a:p>
        </p:txBody>
      </p:sp>
      <p:grpSp>
        <p:nvGrpSpPr>
          <p:cNvPr id="55311" name="Group 19"/>
          <p:cNvGrpSpPr/>
          <p:nvPr/>
        </p:nvGrpSpPr>
        <p:grpSpPr bwMode="auto">
          <a:xfrm flipH="1">
            <a:off x="5445125" y="3406788"/>
            <a:ext cx="2514600" cy="665162"/>
            <a:chOff x="1214438" y="3659188"/>
            <a:chExt cx="2514600" cy="665162"/>
          </a:xfrm>
        </p:grpSpPr>
        <p:pic>
          <p:nvPicPr>
            <p:cNvPr id="55312" name="Picture 8"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438" y="3659188"/>
              <a:ext cx="10668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3" name="Picture 11"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8700" y="3724275"/>
              <a:ext cx="8207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4" name="Picture 12"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0075" y="3776663"/>
              <a:ext cx="588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标题 1"/>
          <p:cNvSpPr>
            <a:spLocks noGrp="1"/>
          </p:cNvSpPr>
          <p:nvPr>
            <p:ph type="title"/>
          </p:nvPr>
        </p:nvSpPr>
        <p:spPr>
          <a:xfrm>
            <a:off x="4439920" y="104775"/>
            <a:ext cx="4512945" cy="685800"/>
          </a:xfrm>
        </p:spPr>
        <p:txBody>
          <a:bodyPr/>
          <a:lstStyle/>
          <a:p>
            <a:r>
              <a:rPr lang="zh-CN" altLang="en-US" sz="2400" dirty="0">
                <a:sym typeface="+mn-ea"/>
              </a:rPr>
              <a:t>物理层网络编码</a:t>
            </a:r>
          </a:p>
        </p:txBody>
      </p:sp>
      <p:sp>
        <p:nvSpPr>
          <p:cNvPr id="23" name="文本框 22"/>
          <p:cNvSpPr txBox="1"/>
          <p:nvPr/>
        </p:nvSpPr>
        <p:spPr>
          <a:xfrm>
            <a:off x="320949" y="1544308"/>
            <a:ext cx="8457978" cy="1107996"/>
          </a:xfrm>
          <a:prstGeom prst="rect">
            <a:avLst/>
          </a:prstGeom>
          <a:noFill/>
        </p:spPr>
        <p:txBody>
          <a:bodyPr wrap="square" rtlCol="0" anchor="t">
            <a:spAutoFit/>
          </a:bodyPr>
          <a:lstStyle/>
          <a:p>
            <a:r>
              <a:rPr lang="zh-CN" altLang="en-US" sz="2200" dirty="0">
                <a:solidFill>
                  <a:srgbClr val="000000"/>
                </a:solidFill>
                <a:effectLst/>
                <a:latin typeface="+mn-ea"/>
                <a:ea typeface="+mn-ea"/>
              </a:rPr>
              <a:t>    基于放大转发型中继，引入相应的功率放大因子，充分利用无线电磁波信号的天然叠加，将该叠加作为编码的一部分，且不需要相应的调制解调与映射机制实现编码与解码。</a:t>
            </a:r>
            <a:endParaRPr lang="zh-CN" altLang="en-US" sz="2200" b="1" dirty="0">
              <a:latin typeface="+mn-ea"/>
              <a:ea typeface="+mn-ea"/>
              <a:sym typeface="+mn-ea"/>
            </a:endParaRPr>
          </a:p>
        </p:txBody>
      </p:sp>
      <p:sp>
        <p:nvSpPr>
          <p:cNvPr id="24" name="文本框 23"/>
          <p:cNvSpPr txBox="1"/>
          <p:nvPr/>
        </p:nvSpPr>
        <p:spPr>
          <a:xfrm>
            <a:off x="320949" y="1067804"/>
            <a:ext cx="2350323" cy="461665"/>
          </a:xfrm>
          <a:prstGeom prst="rect">
            <a:avLst/>
          </a:prstGeom>
          <a:noFill/>
        </p:spPr>
        <p:txBody>
          <a:bodyPr wrap="none" rtlCol="0" anchor="t">
            <a:spAutoFit/>
          </a:bodyPr>
          <a:lstStyle/>
          <a:p>
            <a:r>
              <a:rPr lang="zh-CN" altLang="en-US" sz="2400" b="1" dirty="0">
                <a:solidFill>
                  <a:srgbClr val="348ECA"/>
                </a:solidFill>
                <a:latin typeface="黑体" panose="02010609060101010101" pitchFamily="49" charset="-122"/>
                <a:ea typeface="黑体" panose="02010609060101010101" pitchFamily="49" charset="-122"/>
                <a:sym typeface="+mn-ea"/>
              </a:rPr>
              <a:t>模拟网络编码：</a:t>
            </a:r>
          </a:p>
        </p:txBody>
      </p:sp>
      <p:sp>
        <p:nvSpPr>
          <p:cNvPr id="25" name="Line 2"/>
          <p:cNvSpPr>
            <a:spLocks noChangeShapeType="1"/>
          </p:cNvSpPr>
          <p:nvPr/>
        </p:nvSpPr>
        <p:spPr bwMode="auto">
          <a:xfrm flipH="1" flipV="1">
            <a:off x="2050596" y="5268018"/>
            <a:ext cx="2438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3"/>
          <p:cNvSpPr>
            <a:spLocks noChangeShapeType="1"/>
          </p:cNvSpPr>
          <p:nvPr/>
        </p:nvSpPr>
        <p:spPr bwMode="auto">
          <a:xfrm flipV="1">
            <a:off x="4796971" y="5268018"/>
            <a:ext cx="2438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Oval 5"/>
          <p:cNvSpPr>
            <a:spLocks noChangeArrowheads="1"/>
          </p:cNvSpPr>
          <p:nvPr/>
        </p:nvSpPr>
        <p:spPr bwMode="auto">
          <a:xfrm>
            <a:off x="1769609" y="5141018"/>
            <a:ext cx="217487" cy="215900"/>
          </a:xfrm>
          <a:prstGeom prst="ellipse">
            <a:avLst/>
          </a:prstGeom>
          <a:solidFill>
            <a:schemeClr val="accent1"/>
          </a:solidFill>
          <a:ln w="9525">
            <a:solidFill>
              <a:schemeClr val="tx1"/>
            </a:solidFill>
            <a:round/>
          </a:ln>
        </p:spPr>
        <p:txBody>
          <a:bodyPr wrap="none" anchor="ctr"/>
          <a:lstStyle/>
          <a:p>
            <a:endParaRPr lang="en-US" altLang="zh-TW"/>
          </a:p>
        </p:txBody>
      </p:sp>
      <p:sp>
        <p:nvSpPr>
          <p:cNvPr id="28" name="Oval 6"/>
          <p:cNvSpPr>
            <a:spLocks noChangeArrowheads="1"/>
          </p:cNvSpPr>
          <p:nvPr/>
        </p:nvSpPr>
        <p:spPr bwMode="auto">
          <a:xfrm>
            <a:off x="4593771" y="5231505"/>
            <a:ext cx="71438" cy="71438"/>
          </a:xfrm>
          <a:prstGeom prst="ellipse">
            <a:avLst/>
          </a:prstGeom>
          <a:solidFill>
            <a:schemeClr val="tx2"/>
          </a:solidFill>
          <a:ln w="9525" algn="ctr">
            <a:solidFill>
              <a:schemeClr val="tx1"/>
            </a:solidFill>
            <a:round/>
          </a:ln>
        </p:spPr>
        <p:txBody>
          <a:bodyPr wrap="none" anchor="ctr"/>
          <a:lstStyle/>
          <a:p>
            <a:endParaRPr lang="en-US" altLang="zh-TW"/>
          </a:p>
        </p:txBody>
      </p:sp>
      <p:sp>
        <p:nvSpPr>
          <p:cNvPr id="29" name="Oval 7"/>
          <p:cNvSpPr>
            <a:spLocks noChangeArrowheads="1"/>
          </p:cNvSpPr>
          <p:nvPr/>
        </p:nvSpPr>
        <p:spPr bwMode="auto">
          <a:xfrm>
            <a:off x="7267121" y="5141018"/>
            <a:ext cx="217488" cy="215900"/>
          </a:xfrm>
          <a:prstGeom prst="ellipse">
            <a:avLst/>
          </a:prstGeom>
          <a:solidFill>
            <a:schemeClr val="accent1"/>
          </a:solidFill>
          <a:ln w="9525">
            <a:solidFill>
              <a:schemeClr val="tx1"/>
            </a:solidFill>
            <a:round/>
          </a:ln>
        </p:spPr>
        <p:txBody>
          <a:bodyPr wrap="none" anchor="ctr"/>
          <a:lstStyle/>
          <a:p>
            <a:endParaRPr lang="en-US" altLang="zh-TW"/>
          </a:p>
        </p:txBody>
      </p:sp>
      <p:sp>
        <p:nvSpPr>
          <p:cNvPr id="33" name="Text Box 27"/>
          <p:cNvSpPr txBox="1">
            <a:spLocks noChangeArrowheads="1"/>
          </p:cNvSpPr>
          <p:nvPr/>
        </p:nvSpPr>
        <p:spPr bwMode="auto">
          <a:xfrm>
            <a:off x="2379662" y="4775893"/>
            <a:ext cx="4554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a:spcBef>
                <a:spcPct val="50000"/>
              </a:spcBef>
            </a:pPr>
            <a:r>
              <a:rPr kumimoji="0" lang="en-US" altLang="zh-TW" sz="1800" dirty="0">
                <a:latin typeface="+mn-lt"/>
                <a:ea typeface="+mn-ea"/>
              </a:rPr>
              <a:t>Step 2: </a:t>
            </a:r>
            <a:r>
              <a:rPr kumimoji="0" lang="zh-CN" altLang="en-US" sz="1800" dirty="0">
                <a:latin typeface="+mn-lt"/>
                <a:ea typeface="+mn-ea"/>
              </a:rPr>
              <a:t>放大并广播，广播后各节点解码</a:t>
            </a:r>
            <a:endParaRPr kumimoji="0" lang="en-US" altLang="zh-TW" sz="1800" dirty="0">
              <a:latin typeface="+mn-lt"/>
              <a:ea typeface="+mn-ea"/>
            </a:endParaRPr>
          </a:p>
        </p:txBody>
      </p:sp>
      <p:pic>
        <p:nvPicPr>
          <p:cNvPr id="37" name="Picture 15" descr="noi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1437" y="5490149"/>
            <a:ext cx="13811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Slide Number Placeholder 5"/>
          <p:cNvSpPr>
            <a:spLocks noGrp="1"/>
          </p:cNvSpPr>
          <p:nvPr>
            <p:ph type="sldNum" sz="quarter" idx="12"/>
          </p:nvPr>
        </p:nvSpPr>
        <p:spPr bwMode="auto">
          <a:xfrm>
            <a:off x="6553200" y="6243638"/>
            <a:ext cx="2133600" cy="45720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defPPr>
              <a:defRPr lang="zh-TW"/>
            </a:defPPr>
            <a:lvl1pPr algn="r" rtl="0" fontAlgn="base">
              <a:spcBef>
                <a:spcPct val="0"/>
              </a:spcBef>
              <a:spcAft>
                <a:spcPct val="0"/>
              </a:spcAft>
              <a:defRPr kumimoji="0" sz="1200" kern="1200">
                <a:solidFill>
                  <a:schemeClr val="tx1"/>
                </a:solidFill>
                <a:latin typeface="Garamond" panose="02020404030301010803" pitchFamily="18" charset="0"/>
                <a:ea typeface="PMingLiU" pitchFamily="18" charset="-120"/>
                <a:cs typeface="+mn-cs"/>
              </a:defRPr>
            </a:lvl1pPr>
            <a:lvl2pPr marL="457200" algn="l" rtl="0" fontAlgn="base">
              <a:spcBef>
                <a:spcPct val="0"/>
              </a:spcBef>
              <a:spcAft>
                <a:spcPct val="0"/>
              </a:spcAft>
              <a:defRPr kumimoji="1" sz="3600" kern="1200">
                <a:solidFill>
                  <a:schemeClr val="tx1"/>
                </a:solidFill>
                <a:latin typeface="Times New Roman" panose="02020603050405020304" pitchFamily="18" charset="0"/>
                <a:ea typeface="PMingLiU" pitchFamily="18" charset="-120"/>
                <a:cs typeface="+mn-cs"/>
              </a:defRPr>
            </a:lvl2pPr>
            <a:lvl3pPr marL="914400" algn="l" rtl="0" fontAlgn="base">
              <a:spcBef>
                <a:spcPct val="0"/>
              </a:spcBef>
              <a:spcAft>
                <a:spcPct val="0"/>
              </a:spcAft>
              <a:defRPr kumimoji="1" sz="3600" kern="1200">
                <a:solidFill>
                  <a:schemeClr val="tx1"/>
                </a:solidFill>
                <a:latin typeface="Times New Roman" panose="02020603050405020304" pitchFamily="18" charset="0"/>
                <a:ea typeface="PMingLiU" pitchFamily="18" charset="-120"/>
                <a:cs typeface="+mn-cs"/>
              </a:defRPr>
            </a:lvl3pPr>
            <a:lvl4pPr marL="1371600" algn="l" rtl="0" fontAlgn="base">
              <a:spcBef>
                <a:spcPct val="0"/>
              </a:spcBef>
              <a:spcAft>
                <a:spcPct val="0"/>
              </a:spcAft>
              <a:defRPr kumimoji="1" sz="3600" kern="1200">
                <a:solidFill>
                  <a:schemeClr val="tx1"/>
                </a:solidFill>
                <a:latin typeface="Times New Roman" panose="02020603050405020304" pitchFamily="18" charset="0"/>
                <a:ea typeface="PMingLiU" pitchFamily="18" charset="-120"/>
                <a:cs typeface="+mn-cs"/>
              </a:defRPr>
            </a:lvl4pPr>
            <a:lvl5pPr marL="1828800" algn="l" rtl="0" fontAlgn="base">
              <a:spcBef>
                <a:spcPct val="0"/>
              </a:spcBef>
              <a:spcAft>
                <a:spcPct val="0"/>
              </a:spcAft>
              <a:defRPr kumimoji="1" sz="3600" kern="1200">
                <a:solidFill>
                  <a:schemeClr val="tx1"/>
                </a:solidFill>
                <a:latin typeface="Times New Roman" panose="02020603050405020304" pitchFamily="18" charset="0"/>
                <a:ea typeface="PMingLiU" pitchFamily="18" charset="-120"/>
                <a:cs typeface="+mn-cs"/>
              </a:defRPr>
            </a:lvl5pPr>
            <a:lvl6pPr marL="2286000" algn="l" defTabSz="914400" rtl="0" eaLnBrk="1" latinLnBrk="0" hangingPunct="1">
              <a:defRPr kumimoji="1" sz="3600" kern="1200">
                <a:solidFill>
                  <a:schemeClr val="tx1"/>
                </a:solidFill>
                <a:latin typeface="Times New Roman" panose="02020603050405020304" pitchFamily="18" charset="0"/>
                <a:ea typeface="PMingLiU" pitchFamily="18" charset="-120"/>
                <a:cs typeface="+mn-cs"/>
              </a:defRPr>
            </a:lvl6pPr>
            <a:lvl7pPr marL="2743200" algn="l" defTabSz="914400" rtl="0" eaLnBrk="1" latinLnBrk="0" hangingPunct="1">
              <a:defRPr kumimoji="1" sz="3600" kern="1200">
                <a:solidFill>
                  <a:schemeClr val="tx1"/>
                </a:solidFill>
                <a:latin typeface="Times New Roman" panose="02020603050405020304" pitchFamily="18" charset="0"/>
                <a:ea typeface="PMingLiU" pitchFamily="18" charset="-120"/>
                <a:cs typeface="+mn-cs"/>
              </a:defRPr>
            </a:lvl7pPr>
            <a:lvl8pPr marL="3200400" algn="l" defTabSz="914400" rtl="0" eaLnBrk="1" latinLnBrk="0" hangingPunct="1">
              <a:defRPr kumimoji="1" sz="3600" kern="1200">
                <a:solidFill>
                  <a:schemeClr val="tx1"/>
                </a:solidFill>
                <a:latin typeface="Times New Roman" panose="02020603050405020304" pitchFamily="18" charset="0"/>
                <a:ea typeface="PMingLiU" pitchFamily="18" charset="-120"/>
                <a:cs typeface="+mn-cs"/>
              </a:defRPr>
            </a:lvl8pPr>
            <a:lvl9pPr marL="3657600" algn="l" defTabSz="914400" rtl="0" eaLnBrk="1" latinLnBrk="0" hangingPunct="1">
              <a:defRPr kumimoji="1" sz="3600" kern="1200">
                <a:solidFill>
                  <a:schemeClr val="tx1"/>
                </a:solidFill>
                <a:latin typeface="Times New Roman" panose="02020603050405020304" pitchFamily="18" charset="0"/>
                <a:ea typeface="PMingLiU" pitchFamily="18" charset="-120"/>
                <a:cs typeface="+mn-cs"/>
              </a:defRPr>
            </a:lvl9pPr>
          </a:lstStyle>
          <a:p>
            <a:pPr eaLnBrk="1" hangingPunct="1">
              <a:defRPr/>
            </a:pPr>
            <a:fld id="{0E199C33-DDCA-43AB-A027-286CED46CD30}" type="slidenum">
              <a:rPr lang="en-US" altLang="zh-TW" smtClean="0"/>
              <a:t>63</a:t>
            </a:fld>
            <a:endParaRPr kumimoji="0" lang="en-US" altLang="zh-TW" sz="1200">
              <a:latin typeface="Garamond" panose="02020404030301010803" pitchFamily="18" charset="0"/>
            </a:endParaRPr>
          </a:p>
        </p:txBody>
      </p:sp>
      <p:sp>
        <p:nvSpPr>
          <p:cNvPr id="55302" name="Oval 3"/>
          <p:cNvSpPr>
            <a:spLocks noChangeArrowheads="1"/>
          </p:cNvSpPr>
          <p:nvPr/>
        </p:nvSpPr>
        <p:spPr bwMode="auto">
          <a:xfrm>
            <a:off x="1752600" y="3171838"/>
            <a:ext cx="217487" cy="215900"/>
          </a:xfrm>
          <a:prstGeom prst="ellipse">
            <a:avLst/>
          </a:prstGeom>
          <a:solidFill>
            <a:schemeClr val="accent1"/>
          </a:solidFill>
          <a:ln w="9525">
            <a:solidFill>
              <a:schemeClr val="tx1"/>
            </a:solidFill>
            <a:round/>
          </a:ln>
        </p:spPr>
        <p:txBody>
          <a:bodyPr wrap="none" anchor="ctr"/>
          <a:lstStyle/>
          <a:p>
            <a:endParaRPr lang="en-US" altLang="zh-TW"/>
          </a:p>
        </p:txBody>
      </p:sp>
      <p:sp>
        <p:nvSpPr>
          <p:cNvPr id="55303" name="Oval 5"/>
          <p:cNvSpPr>
            <a:spLocks noChangeArrowheads="1"/>
          </p:cNvSpPr>
          <p:nvPr/>
        </p:nvSpPr>
        <p:spPr bwMode="auto">
          <a:xfrm>
            <a:off x="7250112" y="3171838"/>
            <a:ext cx="217488" cy="215900"/>
          </a:xfrm>
          <a:prstGeom prst="ellipse">
            <a:avLst/>
          </a:prstGeom>
          <a:solidFill>
            <a:schemeClr val="accent1"/>
          </a:solidFill>
          <a:ln w="9525">
            <a:solidFill>
              <a:schemeClr val="tx1"/>
            </a:solidFill>
            <a:round/>
          </a:ln>
        </p:spPr>
        <p:txBody>
          <a:bodyPr wrap="none" anchor="ctr"/>
          <a:lstStyle/>
          <a:p>
            <a:endParaRPr lang="en-US" altLang="zh-TW"/>
          </a:p>
        </p:txBody>
      </p:sp>
      <p:sp>
        <p:nvSpPr>
          <p:cNvPr id="55304" name="Line 6"/>
          <p:cNvSpPr>
            <a:spLocks noChangeShapeType="1"/>
          </p:cNvSpPr>
          <p:nvPr/>
        </p:nvSpPr>
        <p:spPr bwMode="auto">
          <a:xfrm flipH="1" flipV="1">
            <a:off x="4724400" y="3281375"/>
            <a:ext cx="2438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5" name="Line 9"/>
          <p:cNvSpPr>
            <a:spLocks noChangeShapeType="1"/>
          </p:cNvSpPr>
          <p:nvPr/>
        </p:nvSpPr>
        <p:spPr bwMode="auto">
          <a:xfrm flipV="1">
            <a:off x="2057400" y="3281375"/>
            <a:ext cx="2438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5306" name="Group 1"/>
          <p:cNvGrpSpPr/>
          <p:nvPr/>
        </p:nvGrpSpPr>
        <p:grpSpPr bwMode="auto">
          <a:xfrm>
            <a:off x="1295400" y="3457588"/>
            <a:ext cx="2514600" cy="665162"/>
            <a:chOff x="1214438" y="3659188"/>
            <a:chExt cx="2514600" cy="665162"/>
          </a:xfrm>
        </p:grpSpPr>
        <p:pic>
          <p:nvPicPr>
            <p:cNvPr id="55315" name="Picture 8"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438" y="3659188"/>
              <a:ext cx="10668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6" name="Picture 11"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8700" y="3724275"/>
              <a:ext cx="8207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7" name="Picture 12"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0075" y="3776663"/>
              <a:ext cx="588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5307" name="Picture 14" descr="s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586175"/>
            <a:ext cx="588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8" name="Picture 15" descr="noi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3513150"/>
            <a:ext cx="13811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9" name="Text Box 24"/>
          <p:cNvSpPr txBox="1">
            <a:spLocks noChangeArrowheads="1"/>
          </p:cNvSpPr>
          <p:nvPr/>
        </p:nvSpPr>
        <p:spPr bwMode="auto">
          <a:xfrm>
            <a:off x="2573337" y="2806713"/>
            <a:ext cx="3979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a:spcBef>
                <a:spcPct val="50000"/>
              </a:spcBef>
            </a:pPr>
            <a:r>
              <a:rPr kumimoji="0" lang="en-US" altLang="zh-TW" sz="1800" dirty="0">
                <a:latin typeface="+mn-lt"/>
                <a:ea typeface="+mn-ea"/>
              </a:rPr>
              <a:t>Step 1: </a:t>
            </a:r>
            <a:r>
              <a:rPr kumimoji="0" lang="zh-CN" altLang="en-US" sz="1800" dirty="0">
                <a:latin typeface="+mn-lt"/>
                <a:ea typeface="+mn-ea"/>
              </a:rPr>
              <a:t>从多播源接收信息</a:t>
            </a:r>
            <a:endParaRPr kumimoji="0" lang="en-US" altLang="zh-TW" sz="1800" dirty="0">
              <a:latin typeface="+mn-lt"/>
              <a:ea typeface="+mn-ea"/>
            </a:endParaRPr>
          </a:p>
        </p:txBody>
      </p:sp>
      <p:sp>
        <p:nvSpPr>
          <p:cNvPr id="55310" name="Text Box 27"/>
          <p:cNvSpPr txBox="1">
            <a:spLocks noChangeArrowheads="1"/>
          </p:cNvSpPr>
          <p:nvPr/>
        </p:nvSpPr>
        <p:spPr bwMode="auto">
          <a:xfrm>
            <a:off x="3284537" y="4070363"/>
            <a:ext cx="2628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a:r>
              <a:rPr kumimoji="0" lang="zh-CN" altLang="en-US" sz="1800" dirty="0">
                <a:latin typeface="Tahoma" panose="020B0604030504040204" pitchFamily="34" charset="0"/>
                <a:ea typeface="MS PGothic" panose="020B0600070205080204" pitchFamily="34" charset="-128"/>
              </a:rPr>
              <a:t>被噪声干扰的电磁波</a:t>
            </a:r>
            <a:endParaRPr kumimoji="0" lang="en-US" altLang="ja-JP" sz="1800" dirty="0">
              <a:latin typeface="Tahoma" panose="020B0604030504040204" pitchFamily="34" charset="0"/>
              <a:ea typeface="MS PGothic" panose="020B0600070205080204" pitchFamily="34" charset="-128"/>
            </a:endParaRPr>
          </a:p>
        </p:txBody>
      </p:sp>
      <p:grpSp>
        <p:nvGrpSpPr>
          <p:cNvPr id="55311" name="Group 19"/>
          <p:cNvGrpSpPr/>
          <p:nvPr/>
        </p:nvGrpSpPr>
        <p:grpSpPr bwMode="auto">
          <a:xfrm flipH="1">
            <a:off x="5445125" y="3406788"/>
            <a:ext cx="2514600" cy="665162"/>
            <a:chOff x="1214438" y="3659188"/>
            <a:chExt cx="2514600" cy="665162"/>
          </a:xfrm>
        </p:grpSpPr>
        <p:pic>
          <p:nvPicPr>
            <p:cNvPr id="55312" name="Picture 8"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438" y="3659188"/>
              <a:ext cx="10668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3" name="Picture 11"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8700" y="3724275"/>
              <a:ext cx="8207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4" name="Picture 12"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0075" y="3776663"/>
              <a:ext cx="588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标题 1"/>
          <p:cNvSpPr>
            <a:spLocks noGrp="1"/>
          </p:cNvSpPr>
          <p:nvPr>
            <p:ph type="title"/>
          </p:nvPr>
        </p:nvSpPr>
        <p:spPr>
          <a:xfrm>
            <a:off x="4439920" y="104775"/>
            <a:ext cx="4512945" cy="685800"/>
          </a:xfrm>
        </p:spPr>
        <p:txBody>
          <a:bodyPr/>
          <a:lstStyle/>
          <a:p>
            <a:r>
              <a:rPr lang="zh-CN" altLang="en-US" sz="2400" dirty="0">
                <a:sym typeface="+mn-ea"/>
              </a:rPr>
              <a:t>物理层网络编码</a:t>
            </a:r>
          </a:p>
        </p:txBody>
      </p:sp>
      <p:sp>
        <p:nvSpPr>
          <p:cNvPr id="23" name="文本框 22"/>
          <p:cNvSpPr txBox="1"/>
          <p:nvPr/>
        </p:nvSpPr>
        <p:spPr>
          <a:xfrm>
            <a:off x="320949" y="1544308"/>
            <a:ext cx="8457978" cy="1107996"/>
          </a:xfrm>
          <a:prstGeom prst="rect">
            <a:avLst/>
          </a:prstGeom>
          <a:noFill/>
        </p:spPr>
        <p:txBody>
          <a:bodyPr wrap="square" rtlCol="0" anchor="t">
            <a:spAutoFit/>
          </a:bodyPr>
          <a:lstStyle/>
          <a:p>
            <a:r>
              <a:rPr lang="zh-CN" altLang="en-US" sz="2200" dirty="0">
                <a:solidFill>
                  <a:srgbClr val="000000"/>
                </a:solidFill>
                <a:effectLst/>
                <a:latin typeface="+mn-ea"/>
                <a:ea typeface="+mn-ea"/>
              </a:rPr>
              <a:t>    基于放大转发型中继，引入相应的功率放大因子，充分利用无线电磁波信号的天然叠加，将该叠加作为编码的一部分，且不需要相应的调制解调与映射机制实现编码与解码。</a:t>
            </a:r>
            <a:endParaRPr lang="zh-CN" altLang="en-US" sz="2200" b="1" dirty="0">
              <a:latin typeface="+mn-ea"/>
              <a:ea typeface="+mn-ea"/>
              <a:sym typeface="+mn-ea"/>
            </a:endParaRPr>
          </a:p>
        </p:txBody>
      </p:sp>
      <p:sp>
        <p:nvSpPr>
          <p:cNvPr id="24" name="文本框 23"/>
          <p:cNvSpPr txBox="1"/>
          <p:nvPr/>
        </p:nvSpPr>
        <p:spPr>
          <a:xfrm>
            <a:off x="320949" y="1067804"/>
            <a:ext cx="2350323" cy="461665"/>
          </a:xfrm>
          <a:prstGeom prst="rect">
            <a:avLst/>
          </a:prstGeom>
          <a:noFill/>
        </p:spPr>
        <p:txBody>
          <a:bodyPr wrap="none" rtlCol="0" anchor="t">
            <a:spAutoFit/>
          </a:bodyPr>
          <a:lstStyle/>
          <a:p>
            <a:r>
              <a:rPr lang="zh-CN" altLang="en-US" sz="2400" b="1" dirty="0">
                <a:solidFill>
                  <a:srgbClr val="348ECA"/>
                </a:solidFill>
                <a:latin typeface="黑体" panose="02010609060101010101" pitchFamily="49" charset="-122"/>
                <a:ea typeface="黑体" panose="02010609060101010101" pitchFamily="49" charset="-122"/>
                <a:sym typeface="+mn-ea"/>
              </a:rPr>
              <a:t>模拟网络编码：</a:t>
            </a:r>
          </a:p>
        </p:txBody>
      </p:sp>
      <p:sp>
        <p:nvSpPr>
          <p:cNvPr id="25" name="Line 2"/>
          <p:cNvSpPr>
            <a:spLocks noChangeShapeType="1"/>
          </p:cNvSpPr>
          <p:nvPr/>
        </p:nvSpPr>
        <p:spPr bwMode="auto">
          <a:xfrm flipH="1" flipV="1">
            <a:off x="2050596" y="5268018"/>
            <a:ext cx="2438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3"/>
          <p:cNvSpPr>
            <a:spLocks noChangeShapeType="1"/>
          </p:cNvSpPr>
          <p:nvPr/>
        </p:nvSpPr>
        <p:spPr bwMode="auto">
          <a:xfrm flipV="1">
            <a:off x="4796971" y="5268018"/>
            <a:ext cx="2438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Oval 5"/>
          <p:cNvSpPr>
            <a:spLocks noChangeArrowheads="1"/>
          </p:cNvSpPr>
          <p:nvPr/>
        </p:nvSpPr>
        <p:spPr bwMode="auto">
          <a:xfrm>
            <a:off x="1769609" y="5141018"/>
            <a:ext cx="217487" cy="215900"/>
          </a:xfrm>
          <a:prstGeom prst="ellipse">
            <a:avLst/>
          </a:prstGeom>
          <a:solidFill>
            <a:schemeClr val="accent1"/>
          </a:solidFill>
          <a:ln w="9525">
            <a:solidFill>
              <a:schemeClr val="tx1"/>
            </a:solidFill>
            <a:round/>
          </a:ln>
        </p:spPr>
        <p:txBody>
          <a:bodyPr wrap="none" anchor="ctr"/>
          <a:lstStyle/>
          <a:p>
            <a:endParaRPr lang="en-US" altLang="zh-TW"/>
          </a:p>
        </p:txBody>
      </p:sp>
      <p:sp>
        <p:nvSpPr>
          <p:cNvPr id="28" name="Oval 6"/>
          <p:cNvSpPr>
            <a:spLocks noChangeArrowheads="1"/>
          </p:cNvSpPr>
          <p:nvPr/>
        </p:nvSpPr>
        <p:spPr bwMode="auto">
          <a:xfrm>
            <a:off x="4593771" y="5231505"/>
            <a:ext cx="71438" cy="71438"/>
          </a:xfrm>
          <a:prstGeom prst="ellipse">
            <a:avLst/>
          </a:prstGeom>
          <a:solidFill>
            <a:schemeClr val="tx2"/>
          </a:solidFill>
          <a:ln w="9525" algn="ctr">
            <a:solidFill>
              <a:schemeClr val="tx1"/>
            </a:solidFill>
            <a:round/>
          </a:ln>
        </p:spPr>
        <p:txBody>
          <a:bodyPr wrap="none" anchor="ctr"/>
          <a:lstStyle/>
          <a:p>
            <a:endParaRPr lang="en-US" altLang="zh-TW"/>
          </a:p>
        </p:txBody>
      </p:sp>
      <p:sp>
        <p:nvSpPr>
          <p:cNvPr id="29" name="Oval 7"/>
          <p:cNvSpPr>
            <a:spLocks noChangeArrowheads="1"/>
          </p:cNvSpPr>
          <p:nvPr/>
        </p:nvSpPr>
        <p:spPr bwMode="auto">
          <a:xfrm>
            <a:off x="7267121" y="5141018"/>
            <a:ext cx="217488" cy="215900"/>
          </a:xfrm>
          <a:prstGeom prst="ellipse">
            <a:avLst/>
          </a:prstGeom>
          <a:solidFill>
            <a:schemeClr val="accent1"/>
          </a:solidFill>
          <a:ln w="9525">
            <a:solidFill>
              <a:schemeClr val="tx1"/>
            </a:solidFill>
            <a:round/>
          </a:ln>
        </p:spPr>
        <p:txBody>
          <a:bodyPr wrap="none" anchor="ctr"/>
          <a:lstStyle/>
          <a:p>
            <a:endParaRPr lang="en-US" altLang="zh-TW"/>
          </a:p>
        </p:txBody>
      </p:sp>
      <p:pic>
        <p:nvPicPr>
          <p:cNvPr id="30" name="Picture 17" descr="no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3409" y="5380730"/>
            <a:ext cx="19812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descr="no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3409" y="5391843"/>
            <a:ext cx="19812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9" descr="noi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3209" y="5482330"/>
            <a:ext cx="13811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27"/>
          <p:cNvSpPr txBox="1">
            <a:spLocks noChangeArrowheads="1"/>
          </p:cNvSpPr>
          <p:nvPr/>
        </p:nvSpPr>
        <p:spPr bwMode="auto">
          <a:xfrm>
            <a:off x="2379662" y="4775893"/>
            <a:ext cx="4554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a:spcBef>
                <a:spcPct val="50000"/>
              </a:spcBef>
            </a:pPr>
            <a:r>
              <a:rPr kumimoji="0" lang="en-US" altLang="zh-TW" sz="1800" dirty="0">
                <a:latin typeface="+mn-lt"/>
                <a:ea typeface="+mn-ea"/>
              </a:rPr>
              <a:t>Step 2: </a:t>
            </a:r>
            <a:r>
              <a:rPr kumimoji="0" lang="zh-CN" altLang="en-US" sz="1800" dirty="0">
                <a:latin typeface="+mn-lt"/>
                <a:ea typeface="+mn-ea"/>
              </a:rPr>
              <a:t>放大并广播，广播后各节点解码</a:t>
            </a:r>
            <a:endParaRPr kumimoji="0" lang="en-US" altLang="zh-TW" sz="1800" dirty="0">
              <a:latin typeface="+mn-lt"/>
              <a:ea typeface="+mn-ea"/>
            </a:endParaRPr>
          </a:p>
        </p:txBody>
      </p:sp>
      <p:pic>
        <p:nvPicPr>
          <p:cNvPr id="34" name="Picture 11" descr="s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498" y="6003031"/>
            <a:ext cx="1066800" cy="665162"/>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5" name="Picture 11" descr="s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1498" y="6003031"/>
            <a:ext cx="1066800" cy="665162"/>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1000"/>
                                        <p:tgtEl>
                                          <p:spTgt spid="32"/>
                                        </p:tgtEl>
                                      </p:cBhvr>
                                    </p:animEffect>
                                    <p:set>
                                      <p:cBhvr>
                                        <p:cTn id="7" dur="1" fill="hold">
                                          <p:stCondLst>
                                            <p:cond delay="999"/>
                                          </p:stCondLst>
                                        </p:cTn>
                                        <p:tgtEl>
                                          <p:spTgt spid="32"/>
                                        </p:tgtEl>
                                        <p:attrNameLst>
                                          <p:attrName>style.visibility</p:attrName>
                                        </p:attrNameLst>
                                      </p:cBhvr>
                                      <p:to>
                                        <p:strVal val="hidden"/>
                                      </p:to>
                                    </p:se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1000"/>
                                        <p:tgtEl>
                                          <p:spTgt spid="30"/>
                                        </p:tgtEl>
                                      </p:cBhvr>
                                    </p:animEffect>
                                  </p:childTnLst>
                                </p:cTn>
                              </p:par>
                              <p:par>
                                <p:cTn id="11" presetID="22" presetClass="entr" presetSubtype="2"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right)">
                                      <p:cBhvr>
                                        <p:cTn id="13"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4439920" y="104775"/>
            <a:ext cx="4512945" cy="685800"/>
          </a:xfrm>
          <a:prstGeom prst="rect">
            <a:avLst/>
          </a:prstGeom>
          <a:noFill/>
          <a:ln w="9525">
            <a:noFill/>
          </a:ln>
        </p:spPr>
        <p:txBody>
          <a:bodyPr anchor="ct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zh-CN" altLang="en-US" sz="2400" dirty="0">
                <a:sym typeface="+mn-ea"/>
              </a:rPr>
              <a:t>网络编码与无线通信</a:t>
            </a:r>
          </a:p>
        </p:txBody>
      </p:sp>
      <p:sp>
        <p:nvSpPr>
          <p:cNvPr id="2" name="文本框 1"/>
          <p:cNvSpPr txBox="1"/>
          <p:nvPr/>
        </p:nvSpPr>
        <p:spPr>
          <a:xfrm>
            <a:off x="1109353" y="1066862"/>
            <a:ext cx="6930102" cy="369332"/>
          </a:xfrm>
          <a:prstGeom prst="rect">
            <a:avLst/>
          </a:prstGeom>
          <a:noFill/>
        </p:spPr>
        <p:txBody>
          <a:bodyPr wrap="none" rtlCol="0" anchor="t">
            <a:spAutoFit/>
          </a:bodyPr>
          <a:lstStyle/>
          <a:p>
            <a:r>
              <a:rPr lang="zh-CN" altLang="en-US" b="1" dirty="0">
                <a:latin typeface="黑体" panose="02010609060101010101" pitchFamily="49" charset="-122"/>
                <a:ea typeface="黑体" panose="02010609060101010101" pitchFamily="49" charset="-122"/>
                <a:sym typeface="+mn-ea"/>
              </a:rPr>
              <a:t>无线传输本质上是以多播形式存在的，非常适合应用网络编码。</a:t>
            </a:r>
          </a:p>
        </p:txBody>
      </p:sp>
      <p:sp>
        <p:nvSpPr>
          <p:cNvPr id="3" name="文本框 2"/>
          <p:cNvSpPr txBox="1"/>
          <p:nvPr/>
        </p:nvSpPr>
        <p:spPr>
          <a:xfrm>
            <a:off x="6696392" y="3857231"/>
            <a:ext cx="2395207" cy="369332"/>
          </a:xfrm>
          <a:prstGeom prst="rect">
            <a:avLst/>
          </a:prstGeom>
          <a:noFill/>
        </p:spPr>
        <p:txBody>
          <a:bodyPr wrap="none" rtlCol="0" anchor="t">
            <a:spAutoFit/>
          </a:bodyPr>
          <a:lstStyle/>
          <a:p>
            <a:r>
              <a:rPr lang="zh-CN" altLang="en-US" b="1" dirty="0">
                <a:solidFill>
                  <a:srgbClr val="FF0000"/>
                </a:solidFill>
                <a:latin typeface="黑体" panose="02010609060101010101" pitchFamily="49" charset="-122"/>
                <a:ea typeface="黑体" panose="02010609060101010101" pitchFamily="49" charset="-122"/>
                <a:sym typeface="+mn-ea"/>
              </a:rPr>
              <a:t>节省</a:t>
            </a:r>
            <a:r>
              <a:rPr lang="en-US" altLang="zh-CN" b="1" dirty="0">
                <a:solidFill>
                  <a:srgbClr val="FF0000"/>
                </a:solidFill>
                <a:latin typeface="黑体" panose="02010609060101010101" pitchFamily="49" charset="-122"/>
                <a:ea typeface="黑体" panose="02010609060101010101" pitchFamily="49" charset="-122"/>
                <a:sym typeface="+mn-ea"/>
              </a:rPr>
              <a:t>50%</a:t>
            </a:r>
            <a:r>
              <a:rPr lang="zh-CN" altLang="en-US" b="1" dirty="0">
                <a:solidFill>
                  <a:srgbClr val="FF0000"/>
                </a:solidFill>
                <a:latin typeface="黑体" panose="02010609060101010101" pitchFamily="49" charset="-122"/>
                <a:ea typeface="黑体" panose="02010609060101010101" pitchFamily="49" charset="-122"/>
                <a:sym typeface="+mn-ea"/>
              </a:rPr>
              <a:t>的下行带宽！</a:t>
            </a:r>
          </a:p>
        </p:txBody>
      </p:sp>
      <mc:AlternateContent xmlns:mc="http://schemas.openxmlformats.org/markup-compatibility/2006" xmlns:a14="http://schemas.microsoft.com/office/drawing/2010/main">
        <mc:Choice Requires="a14">
          <p:sp>
            <p:nvSpPr>
              <p:cNvPr id="4" name="椭圆 3"/>
              <p:cNvSpPr/>
              <p:nvPr/>
            </p:nvSpPr>
            <p:spPr>
              <a:xfrm>
                <a:off x="1675497" y="2512631"/>
                <a:ext cx="457188" cy="457188"/>
              </a:xfrm>
              <a:prstGeom prst="ellipse">
                <a:avLst/>
              </a:prstGeom>
              <a:solidFill>
                <a:schemeClr val="bg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 name="椭圆 3"/>
              <p:cNvSpPr>
                <a:spLocks noRot="1" noChangeAspect="1" noMove="1" noResize="1" noEditPoints="1" noAdjustHandles="1" noChangeArrowheads="1" noChangeShapeType="1" noTextEdit="1"/>
              </p:cNvSpPr>
              <p:nvPr/>
            </p:nvSpPr>
            <p:spPr>
              <a:xfrm>
                <a:off x="1675497" y="2512631"/>
                <a:ext cx="457188" cy="457188"/>
              </a:xfrm>
              <a:prstGeom prst="ellipse">
                <a:avLst/>
              </a:prstGeom>
              <a:blipFill rotWithShape="1">
                <a:blip r:embed="rId3"/>
                <a:stretch>
                  <a:fillRect l="-1469" t="-1514" r="-1311" b="-1267"/>
                </a:stretch>
              </a:bli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7" name="椭圆 6"/>
          <p:cNvSpPr/>
          <p:nvPr/>
        </p:nvSpPr>
        <p:spPr>
          <a:xfrm>
            <a:off x="3581426" y="2512631"/>
            <a:ext cx="457188" cy="457188"/>
          </a:xfrm>
          <a:prstGeom prst="ellipse">
            <a:avLst/>
          </a:prstGeom>
          <a:solidFill>
            <a:schemeClr val="bg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t>
            </a:r>
          </a:p>
        </p:txBody>
      </p:sp>
      <mc:AlternateContent xmlns:mc="http://schemas.openxmlformats.org/markup-compatibility/2006" xmlns:a14="http://schemas.microsoft.com/office/drawing/2010/main">
        <mc:Choice Requires="a14">
          <p:sp>
            <p:nvSpPr>
              <p:cNvPr id="8" name="椭圆 7"/>
              <p:cNvSpPr/>
              <p:nvPr/>
            </p:nvSpPr>
            <p:spPr>
              <a:xfrm>
                <a:off x="5485397" y="2512631"/>
                <a:ext cx="457188" cy="457188"/>
              </a:xfrm>
              <a:prstGeom prst="ellipse">
                <a:avLst/>
              </a:prstGeom>
              <a:solidFill>
                <a:schemeClr val="bg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5485397" y="2512631"/>
                <a:ext cx="457188" cy="457188"/>
              </a:xfrm>
              <a:prstGeom prst="ellipse">
                <a:avLst/>
              </a:prstGeom>
              <a:blipFill rotWithShape="1">
                <a:blip r:embed="rId4"/>
                <a:stretch>
                  <a:fillRect l="-1447" t="-1514" r="-1333" b="-1267"/>
                </a:stretch>
              </a:bli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1" name="文本框 10"/>
          <p:cNvSpPr txBox="1"/>
          <p:nvPr/>
        </p:nvSpPr>
        <p:spPr>
          <a:xfrm>
            <a:off x="606767" y="3487290"/>
            <a:ext cx="1068730" cy="369332"/>
          </a:xfrm>
          <a:prstGeom prst="rect">
            <a:avLst/>
          </a:prstGeom>
          <a:noFill/>
        </p:spPr>
        <p:txBody>
          <a:bodyPr wrap="square" rtlCol="0" anchor="t">
            <a:spAutoFit/>
          </a:bodyPr>
          <a:lstStyle/>
          <a:p>
            <a:r>
              <a:rPr lang="en-US" altLang="zh-CN" b="1" dirty="0">
                <a:solidFill>
                  <a:schemeClr val="tx1">
                    <a:lumMod val="95000"/>
                    <a:lumOff val="5000"/>
                  </a:schemeClr>
                </a:solidFill>
                <a:latin typeface="黑体" panose="02010609060101010101" pitchFamily="49" charset="-122"/>
                <a:ea typeface="黑体" panose="02010609060101010101" pitchFamily="49" charset="-122"/>
                <a:sym typeface="+mn-ea"/>
              </a:rPr>
              <a:t>t=1</a:t>
            </a:r>
            <a:endParaRPr lang="zh-CN" altLang="en-US" b="1" dirty="0">
              <a:solidFill>
                <a:schemeClr val="tx1">
                  <a:lumMod val="95000"/>
                  <a:lumOff val="5000"/>
                </a:schemeClr>
              </a:solidFill>
              <a:latin typeface="黑体" panose="02010609060101010101" pitchFamily="49" charset="-122"/>
              <a:ea typeface="黑体" panose="02010609060101010101" pitchFamily="49" charset="-122"/>
              <a:sym typeface="+mn-ea"/>
            </a:endParaRPr>
          </a:p>
        </p:txBody>
      </p:sp>
      <p:sp>
        <p:nvSpPr>
          <p:cNvPr id="13" name="文本框 12"/>
          <p:cNvSpPr txBox="1"/>
          <p:nvPr/>
        </p:nvSpPr>
        <p:spPr>
          <a:xfrm>
            <a:off x="606767" y="4389116"/>
            <a:ext cx="1068730" cy="369332"/>
          </a:xfrm>
          <a:prstGeom prst="rect">
            <a:avLst/>
          </a:prstGeom>
          <a:noFill/>
        </p:spPr>
        <p:txBody>
          <a:bodyPr wrap="square" rtlCol="0" anchor="t">
            <a:spAutoFit/>
          </a:bodyPr>
          <a:lstStyle/>
          <a:p>
            <a:r>
              <a:rPr lang="en-US" altLang="zh-CN" b="1" dirty="0">
                <a:solidFill>
                  <a:schemeClr val="tx1">
                    <a:lumMod val="95000"/>
                    <a:lumOff val="5000"/>
                  </a:schemeClr>
                </a:solidFill>
                <a:latin typeface="黑体" panose="02010609060101010101" pitchFamily="49" charset="-122"/>
                <a:ea typeface="黑体" panose="02010609060101010101" pitchFamily="49" charset="-122"/>
                <a:sym typeface="+mn-ea"/>
              </a:rPr>
              <a:t>t=2</a:t>
            </a:r>
            <a:endParaRPr lang="zh-CN" altLang="en-US" b="1" dirty="0">
              <a:solidFill>
                <a:schemeClr val="tx1">
                  <a:lumMod val="95000"/>
                  <a:lumOff val="5000"/>
                </a:schemeClr>
              </a:solidFill>
              <a:latin typeface="黑体" panose="02010609060101010101" pitchFamily="49" charset="-122"/>
              <a:ea typeface="黑体" panose="02010609060101010101" pitchFamily="49" charset="-122"/>
              <a:sym typeface="+mn-ea"/>
            </a:endParaRPr>
          </a:p>
        </p:txBody>
      </p:sp>
      <p:sp>
        <p:nvSpPr>
          <p:cNvPr id="14" name="文本框 13"/>
          <p:cNvSpPr txBox="1"/>
          <p:nvPr/>
        </p:nvSpPr>
        <p:spPr>
          <a:xfrm>
            <a:off x="612227" y="5294651"/>
            <a:ext cx="1068730" cy="369332"/>
          </a:xfrm>
          <a:prstGeom prst="rect">
            <a:avLst/>
          </a:prstGeom>
          <a:noFill/>
        </p:spPr>
        <p:txBody>
          <a:bodyPr wrap="square" rtlCol="0" anchor="t">
            <a:spAutoFit/>
          </a:bodyPr>
          <a:lstStyle/>
          <a:p>
            <a:r>
              <a:rPr lang="en-US" altLang="zh-CN" b="1" dirty="0">
                <a:solidFill>
                  <a:schemeClr val="tx1">
                    <a:lumMod val="95000"/>
                    <a:lumOff val="5000"/>
                  </a:schemeClr>
                </a:solidFill>
                <a:latin typeface="黑体" panose="02010609060101010101" pitchFamily="49" charset="-122"/>
                <a:ea typeface="黑体" panose="02010609060101010101" pitchFamily="49" charset="-122"/>
                <a:sym typeface="+mn-ea"/>
              </a:rPr>
              <a:t>t=3</a:t>
            </a:r>
            <a:endParaRPr lang="zh-CN" altLang="en-US" b="1" dirty="0">
              <a:solidFill>
                <a:schemeClr val="tx1">
                  <a:lumMod val="95000"/>
                  <a:lumOff val="5000"/>
                </a:schemeClr>
              </a:solidFill>
              <a:latin typeface="黑体" panose="02010609060101010101" pitchFamily="49" charset="-122"/>
              <a:ea typeface="黑体" panose="02010609060101010101" pitchFamily="49" charset="-122"/>
              <a:sym typeface="+mn-ea"/>
            </a:endParaRPr>
          </a:p>
        </p:txBody>
      </p:sp>
      <p:cxnSp>
        <p:nvCxnSpPr>
          <p:cNvPr id="15" name="直接箭头连接符 14"/>
          <p:cNvCxnSpPr/>
          <p:nvPr/>
        </p:nvCxnSpPr>
        <p:spPr bwMode="auto">
          <a:xfrm>
            <a:off x="1904091" y="3662547"/>
            <a:ext cx="1826794" cy="94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直接箭头连接符 16"/>
          <p:cNvCxnSpPr/>
          <p:nvPr/>
        </p:nvCxnSpPr>
        <p:spPr bwMode="auto">
          <a:xfrm flipH="1" flipV="1">
            <a:off x="4038614" y="4646176"/>
            <a:ext cx="1749618"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直接箭头连接符 21"/>
          <p:cNvCxnSpPr/>
          <p:nvPr/>
        </p:nvCxnSpPr>
        <p:spPr bwMode="auto">
          <a:xfrm flipH="1">
            <a:off x="1904091" y="5479317"/>
            <a:ext cx="1826794"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p:cNvCxnSpPr/>
          <p:nvPr/>
        </p:nvCxnSpPr>
        <p:spPr bwMode="auto">
          <a:xfrm>
            <a:off x="4038614" y="5469908"/>
            <a:ext cx="1826794" cy="94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3" name="文本框 22"/>
              <p:cNvSpPr txBox="1"/>
              <p:nvPr/>
            </p:nvSpPr>
            <p:spPr>
              <a:xfrm>
                <a:off x="1719360" y="2024862"/>
                <a:ext cx="545277" cy="369332"/>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348ECA"/>
                              </a:solidFill>
                              <a:latin typeface="Cambria Math" panose="02040503050406030204" pitchFamily="18" charset="0"/>
                              <a:ea typeface="黑体" panose="02010609060101010101" pitchFamily="49" charset="-122"/>
                              <a:sym typeface="+mn-ea"/>
                            </a:rPr>
                          </m:ctrlPr>
                        </m:sSubPr>
                        <m:e>
                          <m:r>
                            <a:rPr lang="en-US" altLang="zh-CN" b="1" i="1" smtClean="0">
                              <a:solidFill>
                                <a:srgbClr val="348ECA"/>
                              </a:solidFill>
                              <a:latin typeface="Cambria Math" panose="02040503050406030204" pitchFamily="18" charset="0"/>
                              <a:ea typeface="黑体" panose="02010609060101010101" pitchFamily="49" charset="-122"/>
                              <a:sym typeface="+mn-ea"/>
                            </a:rPr>
                            <m:t>𝒙</m:t>
                          </m:r>
                        </m:e>
                        <m:sub>
                          <m:r>
                            <a:rPr lang="en-US" altLang="zh-CN" b="1" i="1" smtClean="0">
                              <a:solidFill>
                                <a:srgbClr val="348ECA"/>
                              </a:solidFill>
                              <a:latin typeface="Cambria Math" panose="02040503050406030204" pitchFamily="18" charset="0"/>
                              <a:ea typeface="黑体" panose="02010609060101010101" pitchFamily="49" charset="-122"/>
                              <a:sym typeface="+mn-ea"/>
                            </a:rPr>
                            <m:t>𝟏</m:t>
                          </m:r>
                        </m:sub>
                      </m:sSub>
                    </m:oMath>
                  </m:oMathPara>
                </a14:m>
                <a:endParaRPr lang="zh-CN" altLang="en-US" b="1" dirty="0">
                  <a:solidFill>
                    <a:srgbClr val="348ECA"/>
                  </a:solidFill>
                  <a:latin typeface="黑体" panose="02010609060101010101" pitchFamily="49" charset="-122"/>
                  <a:ea typeface="黑体" panose="02010609060101010101" pitchFamily="49" charset="-122"/>
                  <a:sym typeface="+mn-ea"/>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719360" y="2024862"/>
                <a:ext cx="545277" cy="369332"/>
              </a:xfrm>
              <a:prstGeom prst="rect">
                <a:avLst/>
              </a:prstGeom>
              <a:blipFill rotWithShape="1">
                <a:blip r:embed="rId5"/>
                <a:stretch>
                  <a:fillRect l="-76" t="-131" r="42" b="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441352" y="2026845"/>
                <a:ext cx="545277" cy="369332"/>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348ECA"/>
                              </a:solidFill>
                              <a:latin typeface="Cambria Math" panose="02040503050406030204" pitchFamily="18" charset="0"/>
                              <a:ea typeface="黑体" panose="02010609060101010101" pitchFamily="49" charset="-122"/>
                              <a:sym typeface="+mn-ea"/>
                            </a:rPr>
                          </m:ctrlPr>
                        </m:sSubPr>
                        <m:e>
                          <m:r>
                            <a:rPr lang="en-US" altLang="zh-CN" b="1" i="1" smtClean="0">
                              <a:solidFill>
                                <a:srgbClr val="348ECA"/>
                              </a:solidFill>
                              <a:latin typeface="Cambria Math" panose="02040503050406030204" pitchFamily="18" charset="0"/>
                              <a:ea typeface="黑体" panose="02010609060101010101" pitchFamily="49" charset="-122"/>
                              <a:sym typeface="+mn-ea"/>
                            </a:rPr>
                            <m:t>𝒙</m:t>
                          </m:r>
                        </m:e>
                        <m:sub>
                          <m:r>
                            <a:rPr lang="en-US" altLang="zh-CN" b="1" i="1" smtClean="0">
                              <a:solidFill>
                                <a:srgbClr val="348ECA"/>
                              </a:solidFill>
                              <a:latin typeface="Cambria Math" panose="02040503050406030204" pitchFamily="18" charset="0"/>
                              <a:ea typeface="黑体" panose="02010609060101010101" pitchFamily="49" charset="-122"/>
                              <a:sym typeface="+mn-ea"/>
                            </a:rPr>
                            <m:t>𝟐</m:t>
                          </m:r>
                        </m:sub>
                      </m:sSub>
                    </m:oMath>
                  </m:oMathPara>
                </a14:m>
                <a:endParaRPr lang="zh-CN" altLang="en-US" b="1" dirty="0">
                  <a:solidFill>
                    <a:srgbClr val="348ECA"/>
                  </a:solidFill>
                  <a:latin typeface="黑体" panose="02010609060101010101" pitchFamily="49" charset="-122"/>
                  <a:ea typeface="黑体" panose="02010609060101010101" pitchFamily="49" charset="-122"/>
                  <a:sym typeface="+mn-ea"/>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5441352" y="2026845"/>
                <a:ext cx="545277" cy="369332"/>
              </a:xfrm>
              <a:prstGeom prst="rect">
                <a:avLst/>
              </a:prstGeom>
              <a:blipFill rotWithShape="1">
                <a:blip r:embed="rId6"/>
                <a:stretch>
                  <a:fillRect l="-7" t="-152" r="89" b="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4679372" y="4226563"/>
                <a:ext cx="545277" cy="369332"/>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348ECA"/>
                              </a:solidFill>
                              <a:latin typeface="Cambria Math" panose="02040503050406030204" pitchFamily="18" charset="0"/>
                              <a:ea typeface="黑体" panose="02010609060101010101" pitchFamily="49" charset="-122"/>
                              <a:sym typeface="+mn-ea"/>
                            </a:rPr>
                          </m:ctrlPr>
                        </m:sSubPr>
                        <m:e>
                          <m:r>
                            <a:rPr lang="en-US" altLang="zh-CN" b="1" i="1" smtClean="0">
                              <a:solidFill>
                                <a:srgbClr val="348ECA"/>
                              </a:solidFill>
                              <a:latin typeface="Cambria Math" panose="02040503050406030204" pitchFamily="18" charset="0"/>
                              <a:ea typeface="黑体" panose="02010609060101010101" pitchFamily="49" charset="-122"/>
                              <a:sym typeface="+mn-ea"/>
                            </a:rPr>
                            <m:t>𝒙</m:t>
                          </m:r>
                        </m:e>
                        <m:sub>
                          <m:r>
                            <a:rPr lang="en-US" altLang="zh-CN" b="1" i="1" smtClean="0">
                              <a:solidFill>
                                <a:srgbClr val="348ECA"/>
                              </a:solidFill>
                              <a:latin typeface="Cambria Math" panose="02040503050406030204" pitchFamily="18" charset="0"/>
                              <a:ea typeface="黑体" panose="02010609060101010101" pitchFamily="49" charset="-122"/>
                              <a:sym typeface="+mn-ea"/>
                            </a:rPr>
                            <m:t>𝟐</m:t>
                          </m:r>
                        </m:sub>
                      </m:sSub>
                    </m:oMath>
                  </m:oMathPara>
                </a14:m>
                <a:endParaRPr lang="zh-CN" altLang="en-US" b="1" dirty="0">
                  <a:solidFill>
                    <a:srgbClr val="348ECA"/>
                  </a:solidFill>
                  <a:latin typeface="黑体" panose="02010609060101010101" pitchFamily="49" charset="-122"/>
                  <a:ea typeface="黑体" panose="02010609060101010101" pitchFamily="49" charset="-122"/>
                  <a:sym typeface="+mn-ea"/>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4679372" y="4226563"/>
                <a:ext cx="545277" cy="369332"/>
              </a:xfrm>
              <a:prstGeom prst="rect">
                <a:avLst/>
              </a:prstGeom>
              <a:blipFill rotWithShape="1">
                <a:blip r:embed="rId6"/>
                <a:stretch>
                  <a:fillRect l="-10" t="-1" r="92" b="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544849" y="3191467"/>
                <a:ext cx="545277" cy="369332"/>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348ECA"/>
                              </a:solidFill>
                              <a:latin typeface="Cambria Math" panose="02040503050406030204" pitchFamily="18" charset="0"/>
                              <a:ea typeface="黑体" panose="02010609060101010101" pitchFamily="49" charset="-122"/>
                              <a:sym typeface="+mn-ea"/>
                            </a:rPr>
                          </m:ctrlPr>
                        </m:sSubPr>
                        <m:e>
                          <m:r>
                            <a:rPr lang="en-US" altLang="zh-CN" b="1" i="1" smtClean="0">
                              <a:solidFill>
                                <a:srgbClr val="348ECA"/>
                              </a:solidFill>
                              <a:latin typeface="Cambria Math" panose="02040503050406030204" pitchFamily="18" charset="0"/>
                              <a:ea typeface="黑体" panose="02010609060101010101" pitchFamily="49" charset="-122"/>
                              <a:sym typeface="+mn-ea"/>
                            </a:rPr>
                            <m:t>𝒙</m:t>
                          </m:r>
                        </m:e>
                        <m:sub>
                          <m:r>
                            <a:rPr lang="en-US" altLang="zh-CN" b="1" i="1" smtClean="0">
                              <a:solidFill>
                                <a:srgbClr val="348ECA"/>
                              </a:solidFill>
                              <a:latin typeface="Cambria Math" panose="02040503050406030204" pitchFamily="18" charset="0"/>
                              <a:ea typeface="黑体" panose="02010609060101010101" pitchFamily="49" charset="-122"/>
                              <a:sym typeface="+mn-ea"/>
                            </a:rPr>
                            <m:t>𝟏</m:t>
                          </m:r>
                        </m:sub>
                      </m:sSub>
                    </m:oMath>
                  </m:oMathPara>
                </a14:m>
                <a:endParaRPr lang="zh-CN" altLang="en-US" b="1" dirty="0">
                  <a:solidFill>
                    <a:srgbClr val="348ECA"/>
                  </a:solidFill>
                  <a:latin typeface="黑体" panose="02010609060101010101" pitchFamily="49" charset="-122"/>
                  <a:ea typeface="黑体" panose="02010609060101010101" pitchFamily="49" charset="-122"/>
                  <a:sym typeface="+mn-ea"/>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2544849" y="3191467"/>
                <a:ext cx="545277" cy="369332"/>
              </a:xfrm>
              <a:prstGeom prst="rect">
                <a:avLst/>
              </a:prstGeom>
              <a:blipFill rotWithShape="1">
                <a:blip r:embed="rId5"/>
                <a:stretch>
                  <a:fillRect l="-74" t="-160" r="40" b="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2285194" y="4998828"/>
                <a:ext cx="1064586" cy="369332"/>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348ECA"/>
                              </a:solidFill>
                              <a:latin typeface="Cambria Math" panose="02040503050406030204" pitchFamily="18" charset="0"/>
                              <a:ea typeface="黑体" panose="02010609060101010101" pitchFamily="49" charset="-122"/>
                              <a:sym typeface="+mn-ea"/>
                            </a:rPr>
                          </m:ctrlPr>
                        </m:sSubPr>
                        <m:e>
                          <m:r>
                            <a:rPr lang="en-US" altLang="zh-CN" b="1" i="1" smtClean="0">
                              <a:solidFill>
                                <a:srgbClr val="348ECA"/>
                              </a:solidFill>
                              <a:latin typeface="Cambria Math" panose="02040503050406030204" pitchFamily="18" charset="0"/>
                              <a:ea typeface="黑体" panose="02010609060101010101" pitchFamily="49" charset="-122"/>
                              <a:sym typeface="+mn-ea"/>
                            </a:rPr>
                            <m:t>𝒙</m:t>
                          </m:r>
                        </m:e>
                        <m:sub>
                          <m:r>
                            <a:rPr lang="en-US" altLang="zh-CN" b="1" i="1" smtClean="0">
                              <a:solidFill>
                                <a:srgbClr val="348ECA"/>
                              </a:solidFill>
                              <a:latin typeface="Cambria Math" panose="02040503050406030204" pitchFamily="18" charset="0"/>
                              <a:ea typeface="黑体" panose="02010609060101010101" pitchFamily="49" charset="-122"/>
                              <a:sym typeface="+mn-ea"/>
                            </a:rPr>
                            <m:t>𝟏</m:t>
                          </m:r>
                        </m:sub>
                      </m:sSub>
                      <m:r>
                        <a:rPr lang="en-US" altLang="zh-CN" b="1" i="1" smtClean="0">
                          <a:solidFill>
                            <a:srgbClr val="348ECA"/>
                          </a:solidFill>
                          <a:latin typeface="Cambria Math" panose="02040503050406030204" pitchFamily="18" charset="0"/>
                          <a:ea typeface="黑体" panose="02010609060101010101" pitchFamily="49" charset="-122"/>
                          <a:sym typeface="+mn-ea"/>
                        </a:rPr>
                        <m:t>+</m:t>
                      </m:r>
                      <m:sSub>
                        <m:sSubPr>
                          <m:ctrlPr>
                            <a:rPr lang="en-US" altLang="zh-CN" b="1" i="1" smtClean="0">
                              <a:solidFill>
                                <a:srgbClr val="348ECA"/>
                              </a:solidFill>
                              <a:latin typeface="Cambria Math" panose="02040503050406030204" pitchFamily="18" charset="0"/>
                              <a:ea typeface="黑体" panose="02010609060101010101" pitchFamily="49" charset="-122"/>
                              <a:sym typeface="+mn-ea"/>
                            </a:rPr>
                          </m:ctrlPr>
                        </m:sSubPr>
                        <m:e>
                          <m:r>
                            <a:rPr lang="en-US" altLang="zh-CN" b="1" i="1" smtClean="0">
                              <a:solidFill>
                                <a:srgbClr val="348ECA"/>
                              </a:solidFill>
                              <a:latin typeface="Cambria Math" panose="02040503050406030204" pitchFamily="18" charset="0"/>
                              <a:ea typeface="黑体" panose="02010609060101010101" pitchFamily="49" charset="-122"/>
                              <a:sym typeface="+mn-ea"/>
                            </a:rPr>
                            <m:t>𝒙</m:t>
                          </m:r>
                        </m:e>
                        <m:sub>
                          <m:r>
                            <a:rPr lang="en-US" altLang="zh-CN" b="1" i="1" smtClean="0">
                              <a:solidFill>
                                <a:srgbClr val="348ECA"/>
                              </a:solidFill>
                              <a:latin typeface="Cambria Math" panose="02040503050406030204" pitchFamily="18" charset="0"/>
                              <a:ea typeface="黑体" panose="02010609060101010101" pitchFamily="49" charset="-122"/>
                              <a:sym typeface="+mn-ea"/>
                            </a:rPr>
                            <m:t>𝟐</m:t>
                          </m:r>
                        </m:sub>
                      </m:sSub>
                    </m:oMath>
                  </m:oMathPara>
                </a14:m>
                <a:endParaRPr lang="zh-CN" altLang="en-US" b="1" dirty="0">
                  <a:solidFill>
                    <a:srgbClr val="348ECA"/>
                  </a:solidFill>
                  <a:latin typeface="黑体" panose="02010609060101010101" pitchFamily="49" charset="-122"/>
                  <a:ea typeface="黑体" panose="02010609060101010101" pitchFamily="49" charset="-122"/>
                  <a:sym typeface="+mn-ea"/>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2285194" y="4998828"/>
                <a:ext cx="1064586" cy="369332"/>
              </a:xfrm>
              <a:prstGeom prst="rect">
                <a:avLst/>
              </a:prstGeom>
              <a:blipFill rotWithShape="1">
                <a:blip r:embed="rId7"/>
                <a:stretch>
                  <a:fillRect l="-44" t="-29" r="15" b="1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361878" y="4998828"/>
                <a:ext cx="1064586" cy="369332"/>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348ECA"/>
                              </a:solidFill>
                              <a:latin typeface="Cambria Math" panose="02040503050406030204" pitchFamily="18" charset="0"/>
                              <a:ea typeface="黑体" panose="02010609060101010101" pitchFamily="49" charset="-122"/>
                              <a:sym typeface="+mn-ea"/>
                            </a:rPr>
                          </m:ctrlPr>
                        </m:sSubPr>
                        <m:e>
                          <m:r>
                            <a:rPr lang="en-US" altLang="zh-CN" b="1" i="1" smtClean="0">
                              <a:solidFill>
                                <a:srgbClr val="348ECA"/>
                              </a:solidFill>
                              <a:latin typeface="Cambria Math" panose="02040503050406030204" pitchFamily="18" charset="0"/>
                              <a:ea typeface="黑体" panose="02010609060101010101" pitchFamily="49" charset="-122"/>
                              <a:sym typeface="+mn-ea"/>
                            </a:rPr>
                            <m:t>𝒙</m:t>
                          </m:r>
                        </m:e>
                        <m:sub>
                          <m:r>
                            <a:rPr lang="en-US" altLang="zh-CN" b="1" i="1" smtClean="0">
                              <a:solidFill>
                                <a:srgbClr val="348ECA"/>
                              </a:solidFill>
                              <a:latin typeface="Cambria Math" panose="02040503050406030204" pitchFamily="18" charset="0"/>
                              <a:ea typeface="黑体" panose="02010609060101010101" pitchFamily="49" charset="-122"/>
                              <a:sym typeface="+mn-ea"/>
                            </a:rPr>
                            <m:t>𝟏</m:t>
                          </m:r>
                        </m:sub>
                      </m:sSub>
                      <m:r>
                        <a:rPr lang="en-US" altLang="zh-CN" b="1" i="1" smtClean="0">
                          <a:solidFill>
                            <a:srgbClr val="348ECA"/>
                          </a:solidFill>
                          <a:latin typeface="Cambria Math" panose="02040503050406030204" pitchFamily="18" charset="0"/>
                          <a:ea typeface="黑体" panose="02010609060101010101" pitchFamily="49" charset="-122"/>
                          <a:sym typeface="+mn-ea"/>
                        </a:rPr>
                        <m:t>+</m:t>
                      </m:r>
                      <m:sSub>
                        <m:sSubPr>
                          <m:ctrlPr>
                            <a:rPr lang="en-US" altLang="zh-CN" b="1" i="1" smtClean="0">
                              <a:solidFill>
                                <a:srgbClr val="348ECA"/>
                              </a:solidFill>
                              <a:latin typeface="Cambria Math" panose="02040503050406030204" pitchFamily="18" charset="0"/>
                              <a:ea typeface="黑体" panose="02010609060101010101" pitchFamily="49" charset="-122"/>
                              <a:sym typeface="+mn-ea"/>
                            </a:rPr>
                          </m:ctrlPr>
                        </m:sSubPr>
                        <m:e>
                          <m:r>
                            <a:rPr lang="en-US" altLang="zh-CN" b="1" i="1" smtClean="0">
                              <a:solidFill>
                                <a:srgbClr val="348ECA"/>
                              </a:solidFill>
                              <a:latin typeface="Cambria Math" panose="02040503050406030204" pitchFamily="18" charset="0"/>
                              <a:ea typeface="黑体" panose="02010609060101010101" pitchFamily="49" charset="-122"/>
                              <a:sym typeface="+mn-ea"/>
                            </a:rPr>
                            <m:t>𝒙</m:t>
                          </m:r>
                        </m:e>
                        <m:sub>
                          <m:r>
                            <a:rPr lang="en-US" altLang="zh-CN" b="1" i="1" smtClean="0">
                              <a:solidFill>
                                <a:srgbClr val="348ECA"/>
                              </a:solidFill>
                              <a:latin typeface="Cambria Math" panose="02040503050406030204" pitchFamily="18" charset="0"/>
                              <a:ea typeface="黑体" panose="02010609060101010101" pitchFamily="49" charset="-122"/>
                              <a:sym typeface="+mn-ea"/>
                            </a:rPr>
                            <m:t>𝟐</m:t>
                          </m:r>
                        </m:sub>
                      </m:sSub>
                    </m:oMath>
                  </m:oMathPara>
                </a14:m>
                <a:endParaRPr lang="zh-CN" altLang="en-US" b="1" dirty="0">
                  <a:solidFill>
                    <a:srgbClr val="348ECA"/>
                  </a:solidFill>
                  <a:latin typeface="黑体" panose="02010609060101010101" pitchFamily="49" charset="-122"/>
                  <a:ea typeface="黑体" panose="02010609060101010101" pitchFamily="49" charset="-122"/>
                  <a:sym typeface="+mn-ea"/>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361878" y="4998828"/>
                <a:ext cx="1064586" cy="369332"/>
              </a:xfrm>
              <a:prstGeom prst="rect">
                <a:avLst/>
              </a:prstGeom>
              <a:blipFill rotWithShape="1">
                <a:blip r:embed="rId7"/>
                <a:stretch>
                  <a:fillRect l="-6" t="-29" r="37" b="137"/>
                </a:stretch>
              </a:blipFill>
            </p:spPr>
            <p:txBody>
              <a:bodyPr/>
              <a:lstStyle/>
              <a:p>
                <a:r>
                  <a:rPr lang="zh-CN" altLang="en-US">
                    <a:noFill/>
                  </a:rPr>
                  <a:t> </a:t>
                </a:r>
              </a:p>
            </p:txBody>
          </p:sp>
        </mc:Fallback>
      </mc:AlternateContent>
      <p:sp>
        <p:nvSpPr>
          <p:cNvPr id="31" name="内容占位符 2"/>
          <p:cNvSpPr txBox="1"/>
          <p:nvPr/>
        </p:nvSpPr>
        <p:spPr>
          <a:xfrm>
            <a:off x="374966" y="1981238"/>
            <a:ext cx="6025785" cy="3886098"/>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网络编码与无线通信</a:t>
            </a:r>
          </a:p>
        </p:txBody>
      </p:sp>
      <p:pic>
        <p:nvPicPr>
          <p:cNvPr id="1026" name="Picture 2" descr="线, 传输, 用户, 安全, 未来派, 未来, 连接, 创新, 球体, 保护, 联网, 聪明的, 系统, 装置"/>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574" y="5068545"/>
            <a:ext cx="2785052" cy="1560789"/>
          </a:xfrm>
          <a:prstGeom prst="rect">
            <a:avLst/>
          </a:prstGeom>
          <a:noFill/>
          <a:extLst>
            <a:ext uri="{909E8E84-426E-40DD-AFC4-6F175D3DCCD1}">
              <a14:hiddenFill xmlns:a14="http://schemas.microsoft.com/office/drawing/2010/main">
                <a:solidFill>
                  <a:srgbClr val="FFFFFF"/>
                </a:solidFill>
              </a14:hiddenFill>
            </a:ext>
          </a:extLst>
        </p:spPr>
      </p:pic>
      <p:sp>
        <p:nvSpPr>
          <p:cNvPr id="3" name="云形 2"/>
          <p:cNvSpPr/>
          <p:nvPr/>
        </p:nvSpPr>
        <p:spPr>
          <a:xfrm>
            <a:off x="2819446" y="2870268"/>
            <a:ext cx="3047920" cy="1676356"/>
          </a:xfrm>
          <a:prstGeom prst="cloud">
            <a:avLst/>
          </a:prstGeom>
          <a:solidFill>
            <a:schemeClr val="bg1"/>
          </a:solidFill>
          <a:ln>
            <a:solidFill>
              <a:srgbClr val="348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网络编码对于无线通信的意义</a:t>
            </a:r>
          </a:p>
        </p:txBody>
      </p:sp>
      <p:sp>
        <p:nvSpPr>
          <p:cNvPr id="4" name="任意多边形: 形状 3"/>
          <p:cNvSpPr/>
          <p:nvPr/>
        </p:nvSpPr>
        <p:spPr>
          <a:xfrm>
            <a:off x="2743248" y="2438426"/>
            <a:ext cx="478144" cy="711129"/>
          </a:xfrm>
          <a:custGeom>
            <a:avLst/>
            <a:gdLst>
              <a:gd name="connsiteX0" fmla="*/ 0 w 1098528"/>
              <a:gd name="connsiteY0" fmla="*/ 0 h 1011662"/>
              <a:gd name="connsiteX1" fmla="*/ 856445 w 1098528"/>
              <a:gd name="connsiteY1" fmla="*/ 598868 h 1011662"/>
              <a:gd name="connsiteX2" fmla="*/ 534473 w 1098528"/>
              <a:gd name="connsiteY2" fmla="*/ 798490 h 1011662"/>
              <a:gd name="connsiteX3" fmla="*/ 1056067 w 1098528"/>
              <a:gd name="connsiteY3" fmla="*/ 978794 h 1011662"/>
              <a:gd name="connsiteX4" fmla="*/ 1030309 w 1098528"/>
              <a:gd name="connsiteY4" fmla="*/ 1010992 h 101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528" h="1011662">
                <a:moveTo>
                  <a:pt x="0" y="0"/>
                </a:moveTo>
                <a:cubicBezTo>
                  <a:pt x="383683" y="232893"/>
                  <a:pt x="767366" y="465786"/>
                  <a:pt x="856445" y="598868"/>
                </a:cubicBezTo>
                <a:cubicBezTo>
                  <a:pt x="945524" y="731950"/>
                  <a:pt x="501203" y="735169"/>
                  <a:pt x="534473" y="798490"/>
                </a:cubicBezTo>
                <a:cubicBezTo>
                  <a:pt x="567743" y="861811"/>
                  <a:pt x="973428" y="943377"/>
                  <a:pt x="1056067" y="978794"/>
                </a:cubicBezTo>
                <a:cubicBezTo>
                  <a:pt x="1138706" y="1014211"/>
                  <a:pt x="1084507" y="1012601"/>
                  <a:pt x="1030309" y="1010992"/>
                </a:cubicBezTo>
              </a:path>
            </a:pathLst>
          </a:custGeom>
          <a:noFill/>
          <a:ln>
            <a:solidFill>
              <a:srgbClr val="348ECA"/>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
        <p:nvSpPr>
          <p:cNvPr id="5" name="文本框 4"/>
          <p:cNvSpPr txBox="1"/>
          <p:nvPr/>
        </p:nvSpPr>
        <p:spPr>
          <a:xfrm>
            <a:off x="838298" y="2209832"/>
            <a:ext cx="1800493" cy="369332"/>
          </a:xfrm>
          <a:prstGeom prst="rect">
            <a:avLst/>
          </a:prstGeom>
          <a:noFill/>
        </p:spPr>
        <p:txBody>
          <a:bodyPr wrap="none" rtlCol="0" anchor="t">
            <a:spAutoFit/>
          </a:bodyPr>
          <a:lstStyle/>
          <a:p>
            <a:r>
              <a:rPr lang="zh-CN" altLang="en-US" b="0" i="0" dirty="0">
                <a:effectLst/>
                <a:latin typeface="+mn-ea"/>
                <a:ea typeface="+mn-ea"/>
              </a:rPr>
              <a:t>提高网络吞吐量</a:t>
            </a:r>
            <a:endParaRPr lang="zh-CN" altLang="en-US" b="1" dirty="0">
              <a:latin typeface="+mn-ea"/>
              <a:ea typeface="+mn-ea"/>
              <a:sym typeface="+mn-ea"/>
            </a:endParaRPr>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172" y="914466"/>
            <a:ext cx="2300743" cy="1295366"/>
          </a:xfrm>
          <a:prstGeom prst="rect">
            <a:avLst/>
          </a:prstGeom>
          <a:noFill/>
          <a:extLst>
            <a:ext uri="{909E8E84-426E-40DD-AFC4-6F175D3DCCD1}">
              <a14:hiddenFill xmlns:a14="http://schemas.microsoft.com/office/drawing/2010/main">
                <a:solidFill>
                  <a:srgbClr val="FFFFFF"/>
                </a:solidFill>
              </a14:hiddenFill>
            </a:ext>
          </a:extLst>
        </p:spPr>
      </p:pic>
      <p:sp>
        <p:nvSpPr>
          <p:cNvPr id="8" name="任意多边形: 形状 7"/>
          <p:cNvSpPr/>
          <p:nvPr/>
        </p:nvSpPr>
        <p:spPr>
          <a:xfrm>
            <a:off x="5383369" y="4204952"/>
            <a:ext cx="1023699" cy="718455"/>
          </a:xfrm>
          <a:custGeom>
            <a:avLst/>
            <a:gdLst>
              <a:gd name="connsiteX0" fmla="*/ 0 w 1023699"/>
              <a:gd name="connsiteY0" fmla="*/ 0 h 718455"/>
              <a:gd name="connsiteX1" fmla="*/ 573110 w 1023699"/>
              <a:gd name="connsiteY1" fmla="*/ 283335 h 718455"/>
              <a:gd name="connsiteX2" fmla="*/ 489397 w 1023699"/>
              <a:gd name="connsiteY2" fmla="*/ 618186 h 718455"/>
              <a:gd name="connsiteX3" fmla="*/ 965916 w 1023699"/>
              <a:gd name="connsiteY3" fmla="*/ 714778 h 718455"/>
              <a:gd name="connsiteX4" fmla="*/ 998113 w 1023699"/>
              <a:gd name="connsiteY4" fmla="*/ 689020 h 718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699" h="718455">
                <a:moveTo>
                  <a:pt x="0" y="0"/>
                </a:moveTo>
                <a:cubicBezTo>
                  <a:pt x="245772" y="90152"/>
                  <a:pt x="491544" y="180304"/>
                  <a:pt x="573110" y="283335"/>
                </a:cubicBezTo>
                <a:cubicBezTo>
                  <a:pt x="654676" y="386366"/>
                  <a:pt x="423929" y="546279"/>
                  <a:pt x="489397" y="618186"/>
                </a:cubicBezTo>
                <a:cubicBezTo>
                  <a:pt x="554865" y="690093"/>
                  <a:pt x="881130" y="702972"/>
                  <a:pt x="965916" y="714778"/>
                </a:cubicBezTo>
                <a:cubicBezTo>
                  <a:pt x="1050702" y="726584"/>
                  <a:pt x="1024407" y="707802"/>
                  <a:pt x="998113" y="689020"/>
                </a:cubicBezTo>
              </a:path>
            </a:pathLst>
          </a:custGeom>
          <a:noFill/>
          <a:ln>
            <a:solidFill>
              <a:srgbClr val="348ECA"/>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dirty="0">
              <a:ln>
                <a:noFill/>
              </a:ln>
              <a:solidFill>
                <a:srgbClr val="336699"/>
              </a:solidFill>
              <a:effectLst/>
              <a:latin typeface="黑体" panose="02010609060101010101" pitchFamily="49" charset="-122"/>
              <a:ea typeface="黑体" panose="02010609060101010101" pitchFamily="49" charset="-122"/>
            </a:endParaRPr>
          </a:p>
        </p:txBody>
      </p:sp>
      <p:sp>
        <p:nvSpPr>
          <p:cNvPr id="9" name="文本框 8"/>
          <p:cNvSpPr txBox="1"/>
          <p:nvPr/>
        </p:nvSpPr>
        <p:spPr>
          <a:xfrm>
            <a:off x="6383365" y="4379614"/>
            <a:ext cx="2513830" cy="369332"/>
          </a:xfrm>
          <a:prstGeom prst="rect">
            <a:avLst/>
          </a:prstGeom>
          <a:noFill/>
        </p:spPr>
        <p:txBody>
          <a:bodyPr wrap="none" rtlCol="0" anchor="t">
            <a:spAutoFit/>
          </a:bodyPr>
          <a:lstStyle/>
          <a:p>
            <a:r>
              <a:rPr lang="zh-CN" altLang="en-US" dirty="0">
                <a:latin typeface="黑体" panose="02010609060101010101" pitchFamily="49" charset="-122"/>
                <a:ea typeface="黑体" panose="02010609060101010101" pitchFamily="49" charset="-122"/>
                <a:sym typeface="+mn-ea"/>
              </a:rPr>
              <a:t>提高无线网络的安全性</a:t>
            </a:r>
          </a:p>
        </p:txBody>
      </p:sp>
      <p:sp>
        <p:nvSpPr>
          <p:cNvPr id="12" name="文本框 11"/>
          <p:cNvSpPr txBox="1"/>
          <p:nvPr/>
        </p:nvSpPr>
        <p:spPr>
          <a:xfrm>
            <a:off x="6528746" y="2210937"/>
            <a:ext cx="2262158" cy="369332"/>
          </a:xfrm>
          <a:prstGeom prst="rect">
            <a:avLst/>
          </a:prstGeom>
          <a:noFill/>
        </p:spPr>
        <p:txBody>
          <a:bodyPr wrap="none" rtlCol="0" anchor="t">
            <a:spAutoFit/>
          </a:bodyPr>
          <a:lstStyle/>
          <a:p>
            <a:r>
              <a:rPr lang="zh-CN" altLang="en-US" dirty="0">
                <a:latin typeface="+mn-ea"/>
                <a:ea typeface="+mn-ea"/>
                <a:sym typeface="+mn-ea"/>
              </a:rPr>
              <a:t>保证无线传输可靠性</a:t>
            </a:r>
          </a:p>
        </p:txBody>
      </p:sp>
      <p:sp>
        <p:nvSpPr>
          <p:cNvPr id="13" name="文本框 12"/>
          <p:cNvSpPr txBox="1"/>
          <p:nvPr/>
        </p:nvSpPr>
        <p:spPr>
          <a:xfrm>
            <a:off x="314775" y="4110837"/>
            <a:ext cx="2031325" cy="369332"/>
          </a:xfrm>
          <a:prstGeom prst="rect">
            <a:avLst/>
          </a:prstGeom>
          <a:noFill/>
        </p:spPr>
        <p:txBody>
          <a:bodyPr wrap="none" rtlCol="0" anchor="t">
            <a:spAutoFit/>
          </a:bodyPr>
          <a:lstStyle/>
          <a:p>
            <a:r>
              <a:rPr lang="zh-CN" altLang="en-US" dirty="0">
                <a:latin typeface="黑体" panose="02010609060101010101" pitchFamily="49" charset="-122"/>
                <a:ea typeface="黑体" panose="02010609060101010101" pitchFamily="49" charset="-122"/>
                <a:sym typeface="+mn-ea"/>
              </a:rPr>
              <a:t>提高能量利用效率</a:t>
            </a:r>
          </a:p>
        </p:txBody>
      </p:sp>
      <p:pic>
        <p:nvPicPr>
          <p:cNvPr id="14" name="图片 13"/>
          <p:cNvPicPr>
            <a:picLocks noChangeAspect="1"/>
          </p:cNvPicPr>
          <p:nvPr/>
        </p:nvPicPr>
        <p:blipFill>
          <a:blip r:embed="rId5"/>
          <a:stretch>
            <a:fillRect/>
          </a:stretch>
        </p:blipFill>
        <p:spPr>
          <a:xfrm>
            <a:off x="190509" y="4546624"/>
            <a:ext cx="3910899" cy="2241185"/>
          </a:xfrm>
          <a:prstGeom prst="rect">
            <a:avLst/>
          </a:prstGeom>
        </p:spPr>
      </p:pic>
      <p:sp>
        <p:nvSpPr>
          <p:cNvPr id="16" name="任意多边形: 形状 15"/>
          <p:cNvSpPr/>
          <p:nvPr/>
        </p:nvSpPr>
        <p:spPr>
          <a:xfrm>
            <a:off x="2459865" y="4211392"/>
            <a:ext cx="515155" cy="168222"/>
          </a:xfrm>
          <a:custGeom>
            <a:avLst/>
            <a:gdLst>
              <a:gd name="connsiteX0" fmla="*/ 0 w 515155"/>
              <a:gd name="connsiteY0" fmla="*/ 51515 h 168222"/>
              <a:gd name="connsiteX1" fmla="*/ 405684 w 515155"/>
              <a:gd name="connsiteY1" fmla="*/ 167425 h 168222"/>
              <a:gd name="connsiteX2" fmla="*/ 515155 w 515155"/>
              <a:gd name="connsiteY2" fmla="*/ 0 h 168222"/>
              <a:gd name="connsiteX3" fmla="*/ 515155 w 515155"/>
              <a:gd name="connsiteY3" fmla="*/ 0 h 168222"/>
            </a:gdLst>
            <a:ahLst/>
            <a:cxnLst>
              <a:cxn ang="0">
                <a:pos x="connsiteX0" y="connsiteY0"/>
              </a:cxn>
              <a:cxn ang="0">
                <a:pos x="connsiteX1" y="connsiteY1"/>
              </a:cxn>
              <a:cxn ang="0">
                <a:pos x="connsiteX2" y="connsiteY2"/>
              </a:cxn>
              <a:cxn ang="0">
                <a:pos x="connsiteX3" y="connsiteY3"/>
              </a:cxn>
            </a:cxnLst>
            <a:rect l="l" t="t" r="r" b="b"/>
            <a:pathLst>
              <a:path w="515155" h="168222">
                <a:moveTo>
                  <a:pt x="0" y="51515"/>
                </a:moveTo>
                <a:cubicBezTo>
                  <a:pt x="159912" y="113763"/>
                  <a:pt x="319825" y="176011"/>
                  <a:pt x="405684" y="167425"/>
                </a:cubicBezTo>
                <a:cubicBezTo>
                  <a:pt x="491543" y="158839"/>
                  <a:pt x="515155" y="0"/>
                  <a:pt x="515155" y="0"/>
                </a:cubicBezTo>
                <a:lnTo>
                  <a:pt x="515155" y="0"/>
                </a:lnTo>
              </a:path>
            </a:pathLst>
          </a:custGeom>
          <a:noFill/>
          <a:ln>
            <a:solidFill>
              <a:srgbClr val="348ECA"/>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sp>
        <p:nvSpPr>
          <p:cNvPr id="17" name="任意多边形: 形状 16"/>
          <p:cNvSpPr/>
          <p:nvPr/>
        </p:nvSpPr>
        <p:spPr>
          <a:xfrm>
            <a:off x="5769735" y="2412361"/>
            <a:ext cx="615687" cy="903949"/>
          </a:xfrm>
          <a:custGeom>
            <a:avLst/>
            <a:gdLst>
              <a:gd name="connsiteX0" fmla="*/ 0 w 615687"/>
              <a:gd name="connsiteY0" fmla="*/ 903949 h 903949"/>
              <a:gd name="connsiteX1" fmla="*/ 450761 w 615687"/>
              <a:gd name="connsiteY1" fmla="*/ 678569 h 903949"/>
              <a:gd name="connsiteX2" fmla="*/ 367048 w 615687"/>
              <a:gd name="connsiteY2" fmla="*/ 150535 h 903949"/>
              <a:gd name="connsiteX3" fmla="*/ 598868 w 615687"/>
              <a:gd name="connsiteY3" fmla="*/ 15307 h 903949"/>
              <a:gd name="connsiteX4" fmla="*/ 579550 w 615687"/>
              <a:gd name="connsiteY4" fmla="*/ 8867 h 90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87" h="903949">
                <a:moveTo>
                  <a:pt x="0" y="903949"/>
                </a:moveTo>
                <a:cubicBezTo>
                  <a:pt x="194793" y="854043"/>
                  <a:pt x="389586" y="804138"/>
                  <a:pt x="450761" y="678569"/>
                </a:cubicBezTo>
                <a:cubicBezTo>
                  <a:pt x="511936" y="553000"/>
                  <a:pt x="342364" y="261079"/>
                  <a:pt x="367048" y="150535"/>
                </a:cubicBezTo>
                <a:cubicBezTo>
                  <a:pt x="391733" y="39991"/>
                  <a:pt x="563451" y="38918"/>
                  <a:pt x="598868" y="15307"/>
                </a:cubicBezTo>
                <a:cubicBezTo>
                  <a:pt x="634285" y="-8304"/>
                  <a:pt x="606917" y="281"/>
                  <a:pt x="579550" y="8867"/>
                </a:cubicBezTo>
              </a:path>
            </a:pathLst>
          </a:custGeom>
          <a:noFill/>
          <a:ln>
            <a:solidFill>
              <a:srgbClr val="348ECA"/>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pPr>
            <a:endParaRPr kumimoji="1" lang="zh-CN" altLang="en-US" sz="2800" b="0" i="0" u="none" strike="noStrike" cap="none" normalizeH="0" baseline="0">
              <a:ln>
                <a:noFill/>
              </a:ln>
              <a:solidFill>
                <a:srgbClr val="336699"/>
              </a:solidFill>
              <a:effectLst/>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5386" y="1155466"/>
            <a:ext cx="433117" cy="406683"/>
          </a:xfrm>
          <a:prstGeom prst="rect">
            <a:avLst/>
          </a:prstGeom>
        </p:spPr>
      </p:pic>
      <p:sp>
        <p:nvSpPr>
          <p:cNvPr id="22" name="对话气泡: 圆角矩形 21"/>
          <p:cNvSpPr/>
          <p:nvPr/>
        </p:nvSpPr>
        <p:spPr>
          <a:xfrm>
            <a:off x="5812130" y="1088710"/>
            <a:ext cx="2895524" cy="870018"/>
          </a:xfrm>
          <a:prstGeom prst="wedgeRoundRectCallou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ctr"/>
            <a:r>
              <a:rPr lang="zh-CN" altLang="en-US" sz="18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网络编码的纠错方法</a:t>
            </a:r>
          </a:p>
          <a:p>
            <a:pPr algn="ct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9920" y="104775"/>
            <a:ext cx="4512945" cy="685800"/>
          </a:xfrm>
        </p:spPr>
        <p:txBody>
          <a:bodyPr/>
          <a:lstStyle/>
          <a:p>
            <a:r>
              <a:rPr lang="zh-CN" altLang="en-US" sz="2400" dirty="0">
                <a:sym typeface="+mn-ea"/>
              </a:rPr>
              <a:t>量子网络编码</a:t>
            </a:r>
          </a:p>
        </p:txBody>
      </p:sp>
      <p:sp>
        <p:nvSpPr>
          <p:cNvPr id="10" name="文本框 9"/>
          <p:cNvSpPr txBox="1"/>
          <p:nvPr/>
        </p:nvSpPr>
        <p:spPr>
          <a:xfrm>
            <a:off x="469265" y="927735"/>
            <a:ext cx="8205470" cy="3477875"/>
          </a:xfrm>
          <a:prstGeom prst="rect">
            <a:avLst/>
          </a:prstGeom>
          <a:noFill/>
        </p:spPr>
        <p:txBody>
          <a:bodyPr wrap="square" rtlCol="0" anchor="t">
            <a:spAutoFit/>
          </a:bodyPr>
          <a:lstStyle/>
          <a:p>
            <a:pPr algn="l"/>
            <a:r>
              <a:rPr lang="zh-CN" altLang="en-US" sz="2000" dirty="0">
                <a:uFillTx/>
                <a:latin typeface="Times New Roman" panose="02020603050405020304" pitchFamily="18" charset="0"/>
                <a:ea typeface="黑体" panose="02010609060101010101" pitchFamily="49" charset="-122"/>
                <a:sym typeface="+mn-ea"/>
              </a:rPr>
              <a:t>        量子网络编码与经典网络编码的基本思想大致相同，但是与经典网络编码相比，量子信息的特殊物理性质使量子网络编码具有很多新特点。例如，量子信息理论中著名的量子不可克隆定理，使得量子网络中广播和多播不可能被无损地实现。</a:t>
            </a:r>
            <a:endParaRPr lang="en-US" altLang="zh-CN" sz="2000" dirty="0">
              <a:uFillTx/>
              <a:latin typeface="Times New Roman" panose="02020603050405020304" pitchFamily="18" charset="0"/>
              <a:ea typeface="黑体" panose="02010609060101010101" pitchFamily="49" charset="-122"/>
              <a:sym typeface="+mn-ea"/>
            </a:endParaRPr>
          </a:p>
          <a:p>
            <a:pPr algn="l"/>
            <a:r>
              <a:rPr lang="zh-CN" altLang="en-US" sz="2000" dirty="0">
                <a:uFillTx/>
                <a:latin typeface="Times New Roman" panose="02020603050405020304" pitchFamily="18" charset="0"/>
                <a:ea typeface="黑体" panose="02010609060101010101" pitchFamily="49" charset="-122"/>
                <a:sym typeface="+mn-ea"/>
              </a:rPr>
              <a:t>        最新的研究表明</a:t>
            </a:r>
            <a:r>
              <a:rPr lang="en-US" altLang="zh-CN" sz="2000" dirty="0">
                <a:uFillTx/>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量子关联</a:t>
            </a:r>
            <a:r>
              <a:rPr lang="zh-CN" altLang="en-US" sz="2000" dirty="0">
                <a:latin typeface="Times New Roman" panose="02020603050405020304" pitchFamily="18" charset="0"/>
                <a:ea typeface="黑体" panose="02010609060101010101" pitchFamily="49" charset="-122"/>
                <a:sym typeface="+mn-ea"/>
              </a:rPr>
              <a:t>即将</a:t>
            </a:r>
            <a:r>
              <a:rPr lang="zh-CN" altLang="en-US" sz="2000" dirty="0">
                <a:uFillTx/>
                <a:latin typeface="Times New Roman" panose="02020603050405020304" pitchFamily="18" charset="0"/>
                <a:ea typeface="黑体" panose="02010609060101010101" pitchFamily="49" charset="-122"/>
                <a:sym typeface="+mn-ea"/>
              </a:rPr>
              <a:t>成为量子研究领域关注的焦点。未来对量子网络编码的研究可以从以下方面进行</a:t>
            </a:r>
            <a:r>
              <a:rPr lang="en-US" altLang="zh-CN" sz="2000" dirty="0">
                <a:uFillTx/>
                <a:latin typeface="Times New Roman" panose="02020603050405020304" pitchFamily="18" charset="0"/>
                <a:ea typeface="黑体" panose="02010609060101010101" pitchFamily="49" charset="-122"/>
                <a:sym typeface="+mn-ea"/>
              </a:rPr>
              <a:t>: </a:t>
            </a:r>
            <a:r>
              <a:rPr lang="zh-CN" altLang="en-US" sz="2000" dirty="0">
                <a:uFillTx/>
                <a:latin typeface="Times New Roman" panose="02020603050405020304" pitchFamily="18" charset="0"/>
                <a:ea typeface="黑体" panose="02010609060101010101" pitchFamily="49" charset="-122"/>
                <a:sym typeface="+mn-ea"/>
              </a:rPr>
              <a:t>寻找利用量子关联作为资源实现量子态无损传输的方法，分析量子通信系统的保真度，考虑量子网络编码的安全性问题，发挥量子网络编码在量子互联网建设中的作用。</a:t>
            </a:r>
            <a:endParaRPr lang="en-US" altLang="zh-CN" sz="2000" dirty="0">
              <a:uFillTx/>
              <a:latin typeface="Times New Roman" panose="02020603050405020304" pitchFamily="18" charset="0"/>
              <a:ea typeface="黑体" panose="02010609060101010101" pitchFamily="49" charset="-122"/>
              <a:sym typeface="+mn-ea"/>
            </a:endParaRPr>
          </a:p>
          <a:p>
            <a:pPr algn="l"/>
            <a:r>
              <a:rPr lang="zh-CN" altLang="en-US" sz="2000" dirty="0">
                <a:uFillTx/>
                <a:latin typeface="Times New Roman" panose="02020603050405020304" pitchFamily="18" charset="0"/>
                <a:ea typeface="黑体" panose="02010609060101010101" pitchFamily="49" charset="-122"/>
                <a:sym typeface="+mn-ea"/>
              </a:rPr>
              <a:t>        在未来量子互联网的建设中，可以利用量子失谐和纠缠分配技术设计新型量子网络编码方案，无论在理论研究还是技术实现上都具有十分重要的意义。</a:t>
            </a:r>
            <a:endParaRPr lang="en-US" sz="2000" dirty="0">
              <a:uFillTx/>
              <a:latin typeface="Times New Roman" panose="02020603050405020304" pitchFamily="18" charset="0"/>
              <a:ea typeface="黑体" panose="02010609060101010101" pitchFamily="49" charset="-122"/>
              <a:sym typeface="+mn-e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626" y="4385270"/>
            <a:ext cx="3914747" cy="1963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5651500" y="1557338"/>
            <a:ext cx="2232025" cy="4824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kumimoji="0" lang="en-US" altLang="zh-TW" sz="2400">
              <a:latin typeface="Arial" panose="020B0604020202020204" pitchFamily="34" charset="0"/>
              <a:ea typeface="MS PGothic" panose="020B0600070205080204" pitchFamily="34" charset="-128"/>
            </a:endParaRPr>
          </a:p>
        </p:txBody>
      </p:sp>
      <p:pic>
        <p:nvPicPr>
          <p:cNvPr id="112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557338"/>
            <a:ext cx="441960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5"/>
          <p:cNvSpPr txBox="1">
            <a:spLocks noChangeArrowheads="1"/>
          </p:cNvSpPr>
          <p:nvPr/>
        </p:nvSpPr>
        <p:spPr bwMode="auto">
          <a:xfrm>
            <a:off x="5622925" y="3068638"/>
            <a:ext cx="2189163" cy="1545038"/>
          </a:xfrm>
          <a:prstGeom prst="rect">
            <a:avLst/>
          </a:prstGeom>
          <a:solidFill>
            <a:srgbClr val="F7F0C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spcBef>
                <a:spcPct val="20000"/>
              </a:spcBef>
            </a:pPr>
            <a:endParaRPr kumimoji="0" lang="en-US" altLang="zh-TW" sz="800" dirty="0">
              <a:latin typeface="Bookman Old Style" panose="02050604050505020204" pitchFamily="18" charset="0"/>
            </a:endParaRPr>
          </a:p>
          <a:p>
            <a:pPr>
              <a:spcBef>
                <a:spcPct val="20000"/>
              </a:spcBef>
            </a:pPr>
            <a:endParaRPr kumimoji="0" lang="en-US" altLang="zh-TW" sz="2400" dirty="0">
              <a:latin typeface="Bookman Old Style" panose="02050604050505020204" pitchFamily="18" charset="0"/>
            </a:endParaRPr>
          </a:p>
          <a:p>
            <a:pPr>
              <a:spcBef>
                <a:spcPct val="20000"/>
              </a:spcBef>
            </a:pPr>
            <a:r>
              <a:rPr kumimoji="0" lang="en-US" altLang="zh-TW" sz="1800" dirty="0" err="1">
                <a:latin typeface="Bookman Old Style" panose="02050604050505020204" pitchFamily="18" charset="0"/>
              </a:rPr>
              <a:t>x</a:t>
            </a:r>
            <a:r>
              <a:rPr kumimoji="0" lang="en-US" altLang="zh-TW" sz="1800" dirty="0" err="1">
                <a:latin typeface="Bookman Old Style" panose="02050604050505020204" pitchFamily="18" charset="0"/>
                <a:sym typeface="Symbol" panose="05050102010706020507" pitchFamily="18" charset="2"/>
              </a:rPr>
              <a:t>y</a:t>
            </a:r>
            <a:r>
              <a:rPr kumimoji="0" lang="en-US" altLang="zh-TW" sz="1800" dirty="0">
                <a:latin typeface="Bookman Old Style" panose="02050604050505020204" pitchFamily="18" charset="0"/>
              </a:rPr>
              <a:t> =</a:t>
            </a:r>
            <a:endParaRPr kumimoji="0" lang="en-US" altLang="zh-TW" sz="3200" dirty="0">
              <a:latin typeface="Bookman Old Style" panose="02050604050505020204" pitchFamily="18" charset="0"/>
            </a:endParaRPr>
          </a:p>
          <a:p>
            <a:pPr>
              <a:spcBef>
                <a:spcPct val="20000"/>
              </a:spcBef>
            </a:pPr>
            <a:endParaRPr kumimoji="0" lang="en-US" altLang="zh-TW" sz="1000" dirty="0">
              <a:latin typeface="Bookman Old Style" panose="02050604050505020204" pitchFamily="18" charset="0"/>
              <a:sym typeface="Symbol" panose="05050102010706020507" pitchFamily="18" charset="2"/>
            </a:endParaRPr>
          </a:p>
          <a:p>
            <a:pPr>
              <a:spcBef>
                <a:spcPct val="20000"/>
              </a:spcBef>
            </a:pPr>
            <a:endParaRPr kumimoji="0" lang="en-US" altLang="zh-TW" sz="1000" dirty="0">
              <a:latin typeface="Bookman Old Style" panose="02050604050505020204" pitchFamily="18" charset="0"/>
              <a:sym typeface="Symbol" panose="05050102010706020507" pitchFamily="18" charset="2"/>
            </a:endParaRPr>
          </a:p>
          <a:p>
            <a:pPr>
              <a:spcBef>
                <a:spcPct val="20000"/>
              </a:spcBef>
            </a:pPr>
            <a:endParaRPr kumimoji="0" lang="en-US" altLang="zh-TW" sz="1000" dirty="0">
              <a:latin typeface="Bookman Old Style" panose="02050604050505020204" pitchFamily="18" charset="0"/>
              <a:sym typeface="Symbol" panose="05050102010706020507" pitchFamily="18" charset="2"/>
            </a:endParaRPr>
          </a:p>
        </p:txBody>
      </p:sp>
      <p:sp>
        <p:nvSpPr>
          <p:cNvPr id="11269" name="Text Box 6"/>
          <p:cNvSpPr txBox="1">
            <a:spLocks noChangeArrowheads="1"/>
          </p:cNvSpPr>
          <p:nvPr/>
        </p:nvSpPr>
        <p:spPr bwMode="auto">
          <a:xfrm>
            <a:off x="6488113" y="3500438"/>
            <a:ext cx="1250950" cy="696912"/>
          </a:xfrm>
          <a:prstGeom prst="rect">
            <a:avLst/>
          </a:prstGeom>
          <a:solidFill>
            <a:srgbClr val="F7F0C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spcBef>
                <a:spcPct val="50000"/>
              </a:spcBef>
            </a:pPr>
            <a:r>
              <a:rPr kumimoji="0" lang="en-US" altLang="zh-TW" sz="1800" dirty="0">
                <a:latin typeface="Bookman Old Style" panose="02050604050505020204" pitchFamily="18" charset="0"/>
              </a:rPr>
              <a:t>0  if x = y</a:t>
            </a:r>
            <a:endParaRPr kumimoji="0" lang="en-US" altLang="zh-TW" sz="700" dirty="0">
              <a:latin typeface="Bookman Old Style" panose="02050604050505020204" pitchFamily="18" charset="0"/>
            </a:endParaRPr>
          </a:p>
          <a:p>
            <a:pPr>
              <a:spcBef>
                <a:spcPct val="20000"/>
              </a:spcBef>
            </a:pPr>
            <a:r>
              <a:rPr kumimoji="0" lang="en-US" altLang="zh-TW" sz="1800" dirty="0">
                <a:latin typeface="Bookman Old Style" panose="02050604050505020204" pitchFamily="18" charset="0"/>
              </a:rPr>
              <a:t>1  if x </a:t>
            </a:r>
            <a:r>
              <a:rPr kumimoji="0" lang="en-US" altLang="zh-TW" sz="1800" dirty="0">
                <a:latin typeface="Bookman Old Style" panose="02050604050505020204" pitchFamily="18" charset="0"/>
                <a:sym typeface="Symbol" panose="05050102010706020507" pitchFamily="18" charset="2"/>
              </a:rPr>
              <a:t> y</a:t>
            </a:r>
          </a:p>
        </p:txBody>
      </p:sp>
      <p:sp>
        <p:nvSpPr>
          <p:cNvPr id="11270" name="AutoShape 7"/>
          <p:cNvSpPr/>
          <p:nvPr/>
        </p:nvSpPr>
        <p:spPr bwMode="auto">
          <a:xfrm>
            <a:off x="6443663" y="3662363"/>
            <a:ext cx="71437" cy="431800"/>
          </a:xfrm>
          <a:prstGeom prst="leftBrace">
            <a:avLst>
              <a:gd name="adj1" fmla="val 5037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kumimoji="0" lang="en-US" altLang="zh-TW" sz="2400">
              <a:latin typeface="Arial" panose="020B0604020202020204" pitchFamily="34" charset="0"/>
              <a:ea typeface="MS PGothic" panose="020B0600070205080204" pitchFamily="34" charset="-128"/>
            </a:endParaRPr>
          </a:p>
        </p:txBody>
      </p:sp>
      <p:sp>
        <p:nvSpPr>
          <p:cNvPr id="748556" name="Text Box 12"/>
          <p:cNvSpPr txBox="1">
            <a:spLocks noChangeArrowheads="1"/>
          </p:cNvSpPr>
          <p:nvPr/>
        </p:nvSpPr>
        <p:spPr bwMode="auto">
          <a:xfrm>
            <a:off x="1052854" y="4839494"/>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eaLnBrk="1" hangingPunct="1">
              <a:spcBef>
                <a:spcPct val="50000"/>
              </a:spcBef>
            </a:pPr>
            <a:r>
              <a:rPr lang="en-US" altLang="zh-CN" sz="1800" dirty="0">
                <a:solidFill>
                  <a:srgbClr val="FF0000"/>
                </a:solidFill>
              </a:rPr>
              <a:t>y</a:t>
            </a:r>
            <a:endParaRPr lang="en-US" altLang="zh-TW" sz="1800" dirty="0">
              <a:solidFill>
                <a:srgbClr val="FF0000"/>
              </a:solidFill>
            </a:endParaRPr>
          </a:p>
        </p:txBody>
      </p:sp>
      <p:sp>
        <p:nvSpPr>
          <p:cNvPr id="748557" name="Text Box 13"/>
          <p:cNvSpPr txBox="1">
            <a:spLocks noChangeArrowheads="1"/>
          </p:cNvSpPr>
          <p:nvPr/>
        </p:nvSpPr>
        <p:spPr bwMode="auto">
          <a:xfrm>
            <a:off x="4786724" y="4846573"/>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eaLnBrk="1" hangingPunct="1">
              <a:spcBef>
                <a:spcPct val="50000"/>
              </a:spcBef>
            </a:pPr>
            <a:r>
              <a:rPr lang="en-US" altLang="zh-TW" sz="1800" dirty="0">
                <a:solidFill>
                  <a:srgbClr val="FF0000"/>
                </a:solidFill>
              </a:rPr>
              <a:t>x</a:t>
            </a:r>
          </a:p>
        </p:txBody>
      </p:sp>
      <p:sp>
        <p:nvSpPr>
          <p:cNvPr id="748554" name="Oval 10"/>
          <p:cNvSpPr>
            <a:spLocks noChangeArrowheads="1"/>
          </p:cNvSpPr>
          <p:nvPr/>
        </p:nvSpPr>
        <p:spPr bwMode="auto">
          <a:xfrm rot="-2301367">
            <a:off x="2119313" y="4017963"/>
            <a:ext cx="755650" cy="219551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ltLang="zh-TW"/>
          </a:p>
        </p:txBody>
      </p:sp>
      <p:sp>
        <p:nvSpPr>
          <p:cNvPr id="748555" name="Oval 11"/>
          <p:cNvSpPr>
            <a:spLocks noChangeArrowheads="1"/>
          </p:cNvSpPr>
          <p:nvPr/>
        </p:nvSpPr>
        <p:spPr bwMode="auto">
          <a:xfrm rot="2590775" flipH="1">
            <a:off x="4102100" y="4162425"/>
            <a:ext cx="755650" cy="2087563"/>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ltLang="zh-TW"/>
          </a:p>
        </p:txBody>
      </p:sp>
      <p:sp>
        <p:nvSpPr>
          <p:cNvPr id="13" name="Text Box 13"/>
          <p:cNvSpPr txBox="1">
            <a:spLocks noChangeArrowheads="1"/>
          </p:cNvSpPr>
          <p:nvPr/>
        </p:nvSpPr>
        <p:spPr bwMode="auto">
          <a:xfrm>
            <a:off x="5544108" y="5369150"/>
            <a:ext cx="27429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a:solidFill>
                  <a:schemeClr val="tx1"/>
                </a:solidFill>
                <a:latin typeface="Times New Roman" panose="02020603050405020304" pitchFamily="18" charset="0"/>
                <a:ea typeface="PMingLiU" pitchFamily="18" charset="-120"/>
              </a:defRPr>
            </a:lvl1pPr>
            <a:lvl2pPr marL="742950" indent="-285750" eaLnBrk="0" hangingPunct="0">
              <a:defRPr kumimoji="1" sz="3600">
                <a:solidFill>
                  <a:schemeClr val="tx1"/>
                </a:solidFill>
                <a:latin typeface="Times New Roman" panose="02020603050405020304" pitchFamily="18" charset="0"/>
                <a:ea typeface="PMingLiU" pitchFamily="18" charset="-120"/>
              </a:defRPr>
            </a:lvl2pPr>
            <a:lvl3pPr marL="1143000" indent="-228600" eaLnBrk="0" hangingPunct="0">
              <a:defRPr kumimoji="1" sz="3600">
                <a:solidFill>
                  <a:schemeClr val="tx1"/>
                </a:solidFill>
                <a:latin typeface="Times New Roman" panose="02020603050405020304" pitchFamily="18" charset="0"/>
                <a:ea typeface="PMingLiU" pitchFamily="18" charset="-120"/>
              </a:defRPr>
            </a:lvl3pPr>
            <a:lvl4pPr marL="1600200" indent="-228600" eaLnBrk="0" hangingPunct="0">
              <a:defRPr kumimoji="1" sz="3600">
                <a:solidFill>
                  <a:schemeClr val="tx1"/>
                </a:solidFill>
                <a:latin typeface="Times New Roman" panose="02020603050405020304" pitchFamily="18" charset="0"/>
                <a:ea typeface="PMingLiU" pitchFamily="18" charset="-120"/>
              </a:defRPr>
            </a:lvl4pPr>
            <a:lvl5pPr marL="2057400" indent="-228600" eaLnBrk="0" hangingPunct="0">
              <a:defRPr kumimoji="1" sz="3600">
                <a:solidFill>
                  <a:schemeClr val="tx1"/>
                </a:solidFill>
                <a:latin typeface="Times New Roman" panose="02020603050405020304" pitchFamily="18" charset="0"/>
                <a:ea typeface="PMingLiU" pitchFamily="18" charset="-120"/>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PMingLiU" pitchFamily="18" charset="-120"/>
              </a:defRPr>
            </a:lvl9pPr>
          </a:lstStyle>
          <a:p>
            <a:pPr algn="ctr" eaLnBrk="1" hangingPunct="1">
              <a:spcBef>
                <a:spcPct val="50000"/>
              </a:spcBef>
            </a:pPr>
            <a:r>
              <a:rPr lang="zh-CN" altLang="en-US" sz="2000" b="1" dirty="0">
                <a:solidFill>
                  <a:srgbClr val="FF0000"/>
                </a:solidFill>
              </a:rPr>
              <a:t>吞吐量增加</a:t>
            </a:r>
            <a:r>
              <a:rPr lang="en-US" altLang="zh-CN" sz="2000" b="1" dirty="0">
                <a:solidFill>
                  <a:srgbClr val="FF0000"/>
                </a:solidFill>
              </a:rPr>
              <a:t>33%</a:t>
            </a:r>
            <a:endParaRPr lang="en-US" altLang="zh-TW" sz="2000" b="1" dirty="0">
              <a:solidFill>
                <a:srgbClr val="FF0000"/>
              </a:solidFill>
            </a:endParaRPr>
          </a:p>
        </p:txBody>
      </p:sp>
      <p:sp>
        <p:nvSpPr>
          <p:cNvPr id="14" name="标题 1"/>
          <p:cNvSpPr txBox="1"/>
          <p:nvPr/>
        </p:nvSpPr>
        <p:spPr>
          <a:xfrm>
            <a:off x="4419604" y="222251"/>
            <a:ext cx="4512945" cy="685800"/>
          </a:xfrm>
          <a:prstGeom prst="rect">
            <a:avLst/>
          </a:prstGeom>
        </p:spPr>
        <p:txBody>
          <a:bodyPr/>
          <a:lstStyle>
            <a:lvl1pPr algn="r" rtl="0" eaLnBrk="0" fontAlgn="base" hangingPunct="0">
              <a:spcBef>
                <a:spcPct val="0"/>
              </a:spcBef>
              <a:spcAft>
                <a:spcPct val="0"/>
              </a:spcAft>
              <a:defRPr kumimoji="1" sz="3600" kern="1200">
                <a:solidFill>
                  <a:schemeClr val="tx1"/>
                </a:solidFill>
                <a:latin typeface="+mj-lt"/>
                <a:ea typeface="+mj-ea"/>
                <a:cs typeface="+mj-cs"/>
              </a:defRPr>
            </a:lvl1pPr>
            <a:lvl2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2pPr>
            <a:lvl3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3pPr>
            <a:lvl4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4pPr>
            <a:lvl5pPr algn="r" rtl="0" eaLnBrk="0" fontAlgn="base" hangingPunct="0">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5pPr>
            <a:lvl6pPr marL="4572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6pPr>
            <a:lvl7pPr marL="9144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7pPr>
            <a:lvl8pPr marL="13716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8pPr>
            <a:lvl9pPr marL="1828800" algn="r" rtl="0" fontAlgn="base">
              <a:spcBef>
                <a:spcPct val="0"/>
              </a:spcBef>
              <a:spcAft>
                <a:spcPct val="0"/>
              </a:spcAft>
              <a:defRPr kumimoji="1" sz="3600">
                <a:solidFill>
                  <a:schemeClr val="tx1"/>
                </a:solidFill>
                <a:latin typeface="Times New Roman" panose="02020603050405020304" pitchFamily="18" charset="0"/>
                <a:ea typeface="黑体" panose="02010609060101010101" pitchFamily="49" charset="-122"/>
              </a:defRPr>
            </a:lvl9pPr>
          </a:lstStyle>
          <a:p>
            <a:r>
              <a:rPr lang="zh-CN" altLang="en-US" sz="2400" dirty="0">
                <a:sym typeface="+mn-ea"/>
              </a:rPr>
              <a:t>网络编码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8554"/>
                                        </p:tgtEl>
                                        <p:attrNameLst>
                                          <p:attrName>style.visibility</p:attrName>
                                        </p:attrNameLst>
                                      </p:cBhvr>
                                      <p:to>
                                        <p:strVal val="visible"/>
                                      </p:to>
                                    </p:set>
                                    <p:animEffect transition="in" filter="fade">
                                      <p:cBhvr>
                                        <p:cTn id="7" dur="500"/>
                                        <p:tgtEl>
                                          <p:spTgt spid="74855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48556"/>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48555"/>
                                        </p:tgtEl>
                                        <p:attrNameLst>
                                          <p:attrName>style.visibility</p:attrName>
                                        </p:attrNameLst>
                                      </p:cBhvr>
                                      <p:to>
                                        <p:strVal val="visible"/>
                                      </p:to>
                                    </p:set>
                                    <p:animEffect transition="in" filter="fade">
                                      <p:cBhvr>
                                        <p:cTn id="14" dur="500"/>
                                        <p:tgtEl>
                                          <p:spTgt spid="748555"/>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74855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56" grpId="0"/>
      <p:bldP spid="748557" grpId="0"/>
      <p:bldP spid="748554" grpId="0" animBg="1"/>
      <p:bldP spid="748555"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458077" y="1143516"/>
            <a:ext cx="8129270" cy="2044077"/>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114812" y="104775"/>
            <a:ext cx="4838053" cy="685800"/>
          </a:xfrm>
        </p:spPr>
        <p:txBody>
          <a:bodyPr/>
          <a:lstStyle/>
          <a:p>
            <a:r>
              <a:rPr lang="zh-CN" altLang="en-US" sz="2400" dirty="0">
                <a:sym typeface="+mn-ea"/>
              </a:rPr>
              <a:t>信道编码与信源编码</a:t>
            </a:r>
          </a:p>
        </p:txBody>
      </p:sp>
      <p:sp>
        <p:nvSpPr>
          <p:cNvPr id="10" name="文本框 9"/>
          <p:cNvSpPr txBox="1"/>
          <p:nvPr/>
        </p:nvSpPr>
        <p:spPr>
          <a:xfrm>
            <a:off x="623177" y="1294646"/>
            <a:ext cx="7833360" cy="1631216"/>
          </a:xfrm>
          <a:prstGeom prst="rect">
            <a:avLst/>
          </a:prstGeom>
          <a:noFill/>
        </p:spPr>
        <p:txBody>
          <a:bodyPr wrap="square" rtlCol="0" anchor="t">
            <a:spAutoFit/>
          </a:bodyPr>
          <a:lstStyle/>
          <a:p>
            <a:pPr marL="342900" indent="-342900" algn="l">
              <a:buFont typeface="Wingdings" panose="05000000000000000000" pitchFamily="2" charset="2"/>
              <a:buChar char="ü"/>
            </a:pPr>
            <a:r>
              <a:rPr lang="zh-CN" altLang="en-US" sz="2000" dirty="0">
                <a:solidFill>
                  <a:srgbClr val="FF0000"/>
                </a:solidFill>
                <a:latin typeface="+mn-ea"/>
                <a:ea typeface="+mn-ea"/>
                <a:sym typeface="+mn-ea"/>
              </a:rPr>
              <a:t>信道编码</a:t>
            </a:r>
            <a:r>
              <a:rPr lang="zh-CN" altLang="en-US" sz="2000" dirty="0">
                <a:latin typeface="+mn-ea"/>
                <a:ea typeface="+mn-ea"/>
                <a:sym typeface="+mn-ea"/>
              </a:rPr>
              <a:t>：为了保证通信系统的可靠性，克服信道中的噪声，根据某些规则向要发送的信息中添加一些必要的符号，使接收端可以检测和纠正错误，从而在不可靠信道上实现数据传输。</a:t>
            </a:r>
            <a:endParaRPr lang="en-US" altLang="zh-CN" sz="2000" dirty="0">
              <a:latin typeface="+mn-ea"/>
              <a:ea typeface="+mn-ea"/>
              <a:sym typeface="+mn-ea"/>
            </a:endParaRPr>
          </a:p>
          <a:p>
            <a:pPr marL="342900" indent="-342900" algn="l">
              <a:buFont typeface="Wingdings" panose="05000000000000000000" pitchFamily="2" charset="2"/>
              <a:buChar char="ü"/>
            </a:pPr>
            <a:r>
              <a:rPr lang="zh-CN" altLang="en-US" sz="2000" dirty="0">
                <a:solidFill>
                  <a:srgbClr val="FF0000"/>
                </a:solidFill>
                <a:uFillTx/>
                <a:latin typeface="+mn-ea"/>
                <a:ea typeface="+mn-ea"/>
                <a:sym typeface="+mn-ea"/>
              </a:rPr>
              <a:t>信源编码</a:t>
            </a:r>
            <a:r>
              <a:rPr lang="zh-CN" altLang="en-US" sz="2000" dirty="0">
                <a:latin typeface="+mn-ea"/>
                <a:ea typeface="+mn-ea"/>
                <a:sym typeface="+mn-ea"/>
              </a:rPr>
              <a:t>：</a:t>
            </a:r>
            <a:r>
              <a:rPr lang="zh-CN" altLang="en-US" sz="2000" i="0" dirty="0">
                <a:solidFill>
                  <a:srgbClr val="333333"/>
                </a:solidFill>
                <a:effectLst/>
                <a:latin typeface="+mn-ea"/>
                <a:ea typeface="+mn-ea"/>
              </a:rPr>
              <a:t>以提高通信有效性为目的而对信源符号进行的变换，或者说为了减少或消除信源冗余度而进行的信源符号变换。</a:t>
            </a:r>
            <a:endParaRPr sz="2000" dirty="0">
              <a:uFillTx/>
              <a:latin typeface="+mn-ea"/>
              <a:ea typeface="+mn-ea"/>
              <a:sym typeface="+mn-ea"/>
            </a:endParaRPr>
          </a:p>
        </p:txBody>
      </p:sp>
      <p:sp>
        <p:nvSpPr>
          <p:cNvPr id="3" name="文本框 2"/>
          <p:cNvSpPr txBox="1"/>
          <p:nvPr/>
        </p:nvSpPr>
        <p:spPr>
          <a:xfrm>
            <a:off x="1710872" y="3657594"/>
            <a:ext cx="6894754" cy="2221762"/>
          </a:xfrm>
          <a:prstGeom prst="rect">
            <a:avLst/>
          </a:prstGeom>
          <a:noFill/>
        </p:spPr>
        <p:txBody>
          <a:bodyPr wrap="square" rtlCol="0" anchor="t">
            <a:spAutoFit/>
          </a:bodyPr>
          <a:lstStyle/>
          <a:p>
            <a:pPr>
              <a:lnSpc>
                <a:spcPct val="150000"/>
              </a:lnSpc>
            </a:pPr>
            <a:r>
              <a:rPr lang="zh-CN" altLang="en-US" sz="2400" b="1" dirty="0">
                <a:solidFill>
                  <a:srgbClr val="348ECA"/>
                </a:solidFill>
                <a:latin typeface="黑体" panose="02010609060101010101" pitchFamily="49" charset="-122"/>
                <a:ea typeface="黑体" panose="02010609060101010101" pitchFamily="49" charset="-122"/>
                <a:sym typeface="+mn-ea"/>
              </a:rPr>
              <a:t>思考：</a:t>
            </a:r>
            <a:endParaRPr lang="en-US" altLang="zh-CN" sz="2400" b="1" dirty="0">
              <a:solidFill>
                <a:srgbClr val="348ECA"/>
              </a:solidFill>
              <a:latin typeface="黑体" panose="02010609060101010101" pitchFamily="49" charset="-122"/>
              <a:ea typeface="黑体" panose="02010609060101010101" pitchFamily="49" charset="-122"/>
              <a:sym typeface="+mn-ea"/>
            </a:endParaRPr>
          </a:p>
          <a:p>
            <a:pPr>
              <a:lnSpc>
                <a:spcPct val="150000"/>
              </a:lnSpc>
            </a:pPr>
            <a:r>
              <a:rPr lang="zh-CN" altLang="en-US" sz="2400" b="1" dirty="0">
                <a:solidFill>
                  <a:srgbClr val="348ECA"/>
                </a:solidFill>
                <a:latin typeface="黑体" panose="02010609060101010101" pitchFamily="49" charset="-122"/>
                <a:ea typeface="黑体" panose="02010609060101010101" pitchFamily="49" charset="-122"/>
                <a:sym typeface="+mn-ea"/>
              </a:rPr>
              <a:t>    既然信道编码可以实现数据传输的可靠性，信源编码能够压缩数据，提高数据传输速率，那么网络编码为什么会出现呢？</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12" y="3886188"/>
            <a:ext cx="1371684" cy="16763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507365" y="3124208"/>
            <a:ext cx="8129270" cy="2743128"/>
          </a:xfrm>
          <a:prstGeom prst="rect">
            <a:avLst/>
          </a:prstGeom>
          <a:ln>
            <a:solidFill>
              <a:srgbClr val="0070C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4114812" y="104775"/>
            <a:ext cx="4838053" cy="685800"/>
          </a:xfrm>
        </p:spPr>
        <p:txBody>
          <a:bodyPr/>
          <a:lstStyle/>
          <a:p>
            <a:r>
              <a:rPr lang="zh-CN" altLang="en-US" sz="2000" dirty="0">
                <a:sym typeface="+mn-ea"/>
              </a:rPr>
              <a:t>网络编码、信道编码与信源编码</a:t>
            </a:r>
          </a:p>
        </p:txBody>
      </p:sp>
      <p:sp>
        <p:nvSpPr>
          <p:cNvPr id="10" name="文本框 9"/>
          <p:cNvSpPr txBox="1"/>
          <p:nvPr/>
        </p:nvSpPr>
        <p:spPr>
          <a:xfrm>
            <a:off x="655320" y="3235969"/>
            <a:ext cx="7833360" cy="2342244"/>
          </a:xfrm>
          <a:prstGeom prst="rect">
            <a:avLst/>
          </a:prstGeom>
          <a:noFill/>
        </p:spPr>
        <p:txBody>
          <a:bodyPr wrap="square" rtlCol="0" anchor="t">
            <a:spAutoFit/>
          </a:bodyPr>
          <a:lstStyle/>
          <a:p>
            <a:pPr>
              <a:lnSpc>
                <a:spcPct val="150000"/>
              </a:lnSpc>
              <a:buFont typeface="Arial" panose="020B0604020202020204" pitchFamily="34" charset="0"/>
            </a:pPr>
            <a:r>
              <a:rPr lang="zh-CN" altLang="en-US" sz="2000" dirty="0">
                <a:uFillTx/>
                <a:latin typeface="Times New Roman" panose="02020603050405020304" pitchFamily="18" charset="0"/>
                <a:ea typeface="黑体" panose="02010609060101010101" pitchFamily="49" charset="-122"/>
                <a:sym typeface="+mn-ea"/>
              </a:rPr>
              <a:t>        网络编码与信道编码、信源编码的区别</a:t>
            </a:r>
            <a:r>
              <a:rPr lang="zh-CN" altLang="en-US" sz="2000" dirty="0">
                <a:latin typeface="Times New Roman" panose="02020603050405020304" pitchFamily="18" charset="0"/>
                <a:ea typeface="黑体" panose="02010609060101010101" pitchFamily="49" charset="-122"/>
                <a:sym typeface="+mn-ea"/>
              </a:rPr>
              <a:t>，在于网络</a:t>
            </a:r>
            <a:r>
              <a:rPr lang="zh-CN" altLang="en-US" sz="2000" dirty="0">
                <a:uFillTx/>
                <a:latin typeface="Times New Roman" panose="02020603050405020304" pitchFamily="18" charset="0"/>
                <a:ea typeface="黑体" panose="02010609060101010101" pitchFamily="49" charset="-122"/>
                <a:sym typeface="+mn-ea"/>
              </a:rPr>
              <a:t>编码的目标是实现在网络中间节点的编码操作，允许网络中间节点通过对接收到的信息进行运算后转发，</a:t>
            </a:r>
            <a:r>
              <a:rPr lang="zh-CN" altLang="en-US" sz="2000" dirty="0">
                <a:solidFill>
                  <a:srgbClr val="FF0000"/>
                </a:solidFill>
                <a:uFillTx/>
                <a:latin typeface="Times New Roman" panose="02020603050405020304" pitchFamily="18" charset="0"/>
                <a:ea typeface="黑体" panose="02010609060101010101" pitchFamily="49" charset="-122"/>
                <a:sym typeface="+mn-ea"/>
              </a:rPr>
              <a:t>提高网络吞吐率</a:t>
            </a:r>
            <a:r>
              <a:rPr lang="zh-CN" altLang="en-US" sz="2000" dirty="0">
                <a:uFillTx/>
                <a:latin typeface="Times New Roman" panose="02020603050405020304" pitchFamily="18" charset="0"/>
                <a:ea typeface="黑体" panose="02010609060101010101" pitchFamily="49" charset="-122"/>
                <a:sym typeface="+mn-ea"/>
              </a:rPr>
              <a:t>，用节点的运算开销来换取网络的吞吐量。并且，网络编码涉及到网络中的中间节点，而信道编码、信源编码只需考虑信源节点和信宿节点。</a:t>
            </a:r>
            <a:endParaRPr sz="2000" dirty="0">
              <a:uFillTx/>
              <a:latin typeface="Times New Roman" panose="02020603050405020304" pitchFamily="18" charset="0"/>
              <a:ea typeface="黑体" panose="02010609060101010101" pitchFamily="49" charset="-122"/>
              <a:sym typeface="+mn-ea"/>
            </a:endParaRPr>
          </a:p>
        </p:txBody>
      </p:sp>
      <p:sp>
        <p:nvSpPr>
          <p:cNvPr id="5" name="文本框 4"/>
          <p:cNvSpPr txBox="1"/>
          <p:nvPr/>
        </p:nvSpPr>
        <p:spPr>
          <a:xfrm>
            <a:off x="845455" y="1162954"/>
            <a:ext cx="7322280" cy="1615827"/>
          </a:xfrm>
          <a:prstGeom prst="rect">
            <a:avLst/>
          </a:prstGeom>
          <a:noFill/>
        </p:spPr>
        <p:txBody>
          <a:bodyPr wrap="square" rtlCol="0" anchor="t">
            <a:spAutoFit/>
          </a:bodyPr>
          <a:lstStyle/>
          <a:p>
            <a:pPr>
              <a:lnSpc>
                <a:spcPct val="150000"/>
              </a:lnSpc>
            </a:pPr>
            <a:r>
              <a:rPr lang="zh-CN" altLang="en-US" sz="1800" b="1" dirty="0">
                <a:solidFill>
                  <a:srgbClr val="348ECA"/>
                </a:solidFill>
                <a:latin typeface="黑体" panose="02010609060101010101" pitchFamily="49" charset="-122"/>
                <a:ea typeface="黑体" panose="02010609060101010101" pitchFamily="49" charset="-122"/>
                <a:sym typeface="+mn-ea"/>
              </a:rPr>
              <a:t>思考：</a:t>
            </a:r>
            <a:endParaRPr lang="en-US" altLang="zh-CN" sz="1800" b="1" dirty="0">
              <a:solidFill>
                <a:srgbClr val="348ECA"/>
              </a:solidFill>
              <a:latin typeface="黑体" panose="02010609060101010101" pitchFamily="49" charset="-122"/>
              <a:ea typeface="黑体" panose="02010609060101010101" pitchFamily="49" charset="-122"/>
              <a:sym typeface="+mn-ea"/>
            </a:endParaRPr>
          </a:p>
          <a:p>
            <a:pPr>
              <a:lnSpc>
                <a:spcPct val="150000"/>
              </a:lnSpc>
            </a:pPr>
            <a:r>
              <a:rPr lang="zh-CN" altLang="en-US" sz="1800" b="1" dirty="0">
                <a:solidFill>
                  <a:srgbClr val="348ECA"/>
                </a:solidFill>
                <a:latin typeface="黑体" panose="02010609060101010101" pitchFamily="49" charset="-122"/>
                <a:ea typeface="黑体" panose="02010609060101010101" pitchFamily="49" charset="-122"/>
                <a:sym typeface="+mn-ea"/>
              </a:rPr>
              <a:t>    既然信道编码可以实现数据传输的可靠性，信源编码能够压缩数据，提高数据传输速率，那么网络编码为什么会出现呢？</a:t>
            </a:r>
          </a:p>
          <a:p>
            <a:endParaRPr lang="zh-CN" altLang="en-US" b="1" dirty="0">
              <a:solidFill>
                <a:srgbClr val="348ECA"/>
              </a:solidFill>
              <a:latin typeface="黑体" panose="02010609060101010101" pitchFamily="49" charset="-122"/>
              <a:ea typeface="黑体" panose="02010609060101010101" pitchFamily="49" charset="-122"/>
              <a:sym typeface="+mn-ea"/>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I1ODE0ODU1YTU1NThjYzg2NDQwMzM1MzA4YzFkNjEifQ=="/>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orronto 0110">
  <a:themeElements>
    <a:clrScheme name="Sorronto 011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orronto 0110">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solidFill>
        <a:ln>
          <a:solidFill>
            <a:srgbClr val="0070C0"/>
          </a:solid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defRPr kumimoji="1" lang="en-US" sz="2800" b="0" i="0" u="none" strike="noStrike" cap="none" normalizeH="0" baseline="0" smtClean="0">
            <a:ln>
              <a:noFill/>
            </a:ln>
            <a:solidFill>
              <a:srgbClr val="336699"/>
            </a:solidFill>
            <a:effectLst/>
            <a:latin typeface="黑体" panose="02010609060101010101" pitchFamily="49" charset="-122"/>
            <a:ea typeface="黑体" panose="02010609060101010101" pitchFamily="49" charset="-122"/>
          </a:defRPr>
        </a:defPPr>
      </a:lstStyle>
    </a:lnDef>
    <a:txDef>
      <a:spPr>
        <a:noFill/>
      </a:spPr>
      <a:bodyPr wrap="square" rtlCol="0" anchor="t">
        <a:spAutoFit/>
      </a:bodyPr>
      <a:lstStyle>
        <a:defPPr>
          <a:defRPr lang="zh-CN" altLang="en-US" b="1" dirty="0">
            <a:solidFill>
              <a:schemeClr val="accent2"/>
            </a:solidFill>
            <a:latin typeface="黑体" panose="02010609060101010101" pitchFamily="49" charset="-122"/>
            <a:ea typeface="黑体" panose="02010609060101010101" pitchFamily="49" charset="-122"/>
            <a:sym typeface="+mn-ea"/>
          </a:defRPr>
        </a:defPPr>
      </a:lstStyle>
    </a:txDef>
  </a:objectDefaults>
  <a:extraClrSchemeLst>
    <a:extraClrScheme>
      <a:clrScheme name="Sorronto 0110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orronto 011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orronto 0110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orronto 0110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orronto 01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orronto 01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orronto 01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6122</Words>
  <Application>Microsoft Office PowerPoint</Application>
  <PresentationFormat>全屏显示(4:3)</PresentationFormat>
  <Paragraphs>488</Paragraphs>
  <Slides>66</Slides>
  <Notes>45</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66</vt:i4>
      </vt:variant>
    </vt:vector>
  </HeadingPairs>
  <TitlesOfParts>
    <vt:vector size="86" baseType="lpstr">
      <vt:lpstr>FuturaA Md BT</vt:lpstr>
      <vt:lpstr>songti</vt:lpstr>
      <vt:lpstr>仿宋</vt:lpstr>
      <vt:lpstr>黑体</vt:lpstr>
      <vt:lpstr>华文中宋</vt:lpstr>
      <vt:lpstr>隶书</vt:lpstr>
      <vt:lpstr>宋体</vt:lpstr>
      <vt:lpstr>Arial</vt:lpstr>
      <vt:lpstr>Bookman Old Style</vt:lpstr>
      <vt:lpstr>Calibri</vt:lpstr>
      <vt:lpstr>Cambria Math</vt:lpstr>
      <vt:lpstr>Garamond</vt:lpstr>
      <vt:lpstr>Tahoma</vt:lpstr>
      <vt:lpstr>Times New Roman</vt:lpstr>
      <vt:lpstr>Vijaya</vt:lpstr>
      <vt:lpstr>Wingdings</vt:lpstr>
      <vt:lpstr>1_自定义设计方案</vt:lpstr>
      <vt:lpstr>自定义设计方案</vt:lpstr>
      <vt:lpstr>1_默认设计模板</vt:lpstr>
      <vt:lpstr>Sorronto 0110</vt:lpstr>
      <vt:lpstr>第九章 网络编码</vt:lpstr>
      <vt:lpstr>内容提要</vt:lpstr>
      <vt:lpstr>内容提要</vt:lpstr>
      <vt:lpstr>PowerPoint 演示文稿</vt:lpstr>
      <vt:lpstr>PowerPoint 演示文稿</vt:lpstr>
      <vt:lpstr>PowerPoint 演示文稿</vt:lpstr>
      <vt:lpstr>PowerPoint 演示文稿</vt:lpstr>
      <vt:lpstr>信道编码与信源编码</vt:lpstr>
      <vt:lpstr>网络编码、信道编码与信源编码</vt:lpstr>
      <vt:lpstr>网络编码的出现</vt:lpstr>
      <vt:lpstr>网络编码的出现：创新的果实</vt:lpstr>
      <vt:lpstr>网络编码的定义</vt:lpstr>
      <vt:lpstr>网络编码的优点</vt:lpstr>
      <vt:lpstr>提升网络的吞吐率</vt:lpstr>
      <vt:lpstr>均衡网络的流量负载</vt:lpstr>
      <vt:lpstr>增加网络的顽健性</vt:lpstr>
      <vt:lpstr>网络编码的缺点</vt:lpstr>
      <vt:lpstr>内容提要</vt:lpstr>
      <vt:lpstr>最大流</vt:lpstr>
      <vt:lpstr>最大流</vt:lpstr>
      <vt:lpstr>Ford-Fulkerson Algorithm算法</vt:lpstr>
      <vt:lpstr>Ford-Fulkerson Algorithm算法</vt:lpstr>
      <vt:lpstr>Ford-Fulkerson Algorithm算法</vt:lpstr>
      <vt:lpstr>Ford-Fulkerson Algorithm算法</vt:lpstr>
      <vt:lpstr>Ford-Fulkerson Algorithm算法</vt:lpstr>
      <vt:lpstr>Ford-Fulkerson Algorithm算法</vt:lpstr>
      <vt:lpstr>Ford-Fulkerson Algorithm算法</vt:lpstr>
      <vt:lpstr>割集与割值</vt:lpstr>
      <vt:lpstr>最大流最小割定理</vt:lpstr>
      <vt:lpstr>内容提要</vt:lpstr>
      <vt:lpstr>线性网络编码与非线性网络编码</vt:lpstr>
      <vt:lpstr>相关名词的定义</vt:lpstr>
      <vt:lpstr>局部编码向量</vt:lpstr>
      <vt:lpstr>局部编码矩阵</vt:lpstr>
      <vt:lpstr>全局编码向量</vt:lpstr>
      <vt:lpstr>向量空间正交补</vt:lpstr>
      <vt:lpstr>全局编码向量的计算</vt:lpstr>
      <vt:lpstr>全局编码向量</vt:lpstr>
      <vt:lpstr>全局编码向量</vt:lpstr>
      <vt:lpstr>全局编码矩阵</vt:lpstr>
      <vt:lpstr>编码方案</vt:lpstr>
      <vt:lpstr>举例</vt:lpstr>
      <vt:lpstr>解码成功的条件</vt:lpstr>
      <vt:lpstr>实现多播传输的关键</vt:lpstr>
      <vt:lpstr>可行的编码方案</vt:lpstr>
      <vt:lpstr>线性网络编码数学模型</vt:lpstr>
      <vt:lpstr>线性网络编码数学模型</vt:lpstr>
      <vt:lpstr>网络编码构造方法</vt:lpstr>
      <vt:lpstr>确定性网络编码</vt:lpstr>
      <vt:lpstr>确定性网络编码构造算法</vt:lpstr>
      <vt:lpstr>随机网络编码</vt:lpstr>
      <vt:lpstr>随机网络编码</vt:lpstr>
      <vt:lpstr>随机网络编码:举例</vt:lpstr>
      <vt:lpstr>随机网络编码</vt:lpstr>
      <vt:lpstr>随机网络编码解码成功概率</vt:lpstr>
      <vt:lpstr>内容提要</vt:lpstr>
      <vt:lpstr>研究方向与研究领域</vt:lpstr>
      <vt:lpstr>多播：网络编码的未来趋势</vt:lpstr>
      <vt:lpstr>安全网络编码</vt:lpstr>
      <vt:lpstr>安全网络编码</vt:lpstr>
      <vt:lpstr>物理层网络编码</vt:lpstr>
      <vt:lpstr>物理层网络编码</vt:lpstr>
      <vt:lpstr>物理层网络编码</vt:lpstr>
      <vt:lpstr>PowerPoint 演示文稿</vt:lpstr>
      <vt:lpstr>网络编码与无线通信</vt:lpstr>
      <vt:lpstr>量子网络编码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wjt</dc:creator>
  <cp:lastModifiedBy>Tealalal Lin</cp:lastModifiedBy>
  <cp:revision>1994</cp:revision>
  <cp:lastPrinted>2016-01-06T13:31:00Z</cp:lastPrinted>
  <dcterms:created xsi:type="dcterms:W3CDTF">2014-12-11T02:08:00Z</dcterms:created>
  <dcterms:modified xsi:type="dcterms:W3CDTF">2024-12-18T09:15:40Z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2052-12.1.0.18608</vt:lpwstr>
  </property>
  <property fmtid="{D5CDD505-2E9C-101B-9397-08002B2CF9AE}" pid="4" name="ICV">
    <vt:lpwstr>2EE7752C3D8049DF9439EECF67EB7CBD</vt:lpwstr>
  </property>
</Properties>
</file>